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87" r:id="rId3"/>
    <p:sldId id="288" r:id="rId4"/>
    <p:sldId id="289" r:id="rId5"/>
    <p:sldId id="290" r:id="rId6"/>
    <p:sldId id="291" r:id="rId7"/>
    <p:sldId id="276" r:id="rId8"/>
    <p:sldId id="294" r:id="rId9"/>
    <p:sldId id="295" r:id="rId10"/>
    <p:sldId id="307" r:id="rId11"/>
    <p:sldId id="306" r:id="rId12"/>
    <p:sldId id="296" r:id="rId13"/>
    <p:sldId id="308" r:id="rId14"/>
    <p:sldId id="297" r:id="rId15"/>
    <p:sldId id="298" r:id="rId16"/>
    <p:sldId id="299" r:id="rId17"/>
    <p:sldId id="300" r:id="rId18"/>
    <p:sldId id="301" r:id="rId19"/>
    <p:sldId id="312" r:id="rId20"/>
    <p:sldId id="313" r:id="rId21"/>
    <p:sldId id="314" r:id="rId22"/>
    <p:sldId id="315" r:id="rId23"/>
    <p:sldId id="316" r:id="rId24"/>
    <p:sldId id="317" r:id="rId25"/>
    <p:sldId id="319" r:id="rId26"/>
    <p:sldId id="318"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11" r:id="rId40"/>
    <p:sldId id="304" r:id="rId41"/>
    <p:sldId id="305" r:id="rId42"/>
    <p:sldId id="31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123088AB-CECC-4BBD-8097-E70351E74FBA}" type="slidenum">
              <a:rPr lang="en-IN" smtClean="0"/>
              <a:pPr/>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94762949"/>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xmlns="" val="3909920984"/>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31512811"/>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90092754"/>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xmlns="" val="500506062"/>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58341758"/>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344134704"/>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962704805"/>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86886060"/>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xmlns="" val="2750821000"/>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28136272"/>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xmlns="" val="3467838860"/>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10760334"/>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296836692"/>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xmlns="" val="2205450377"/>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3088AB-CECC-4BBD-8097-E70351E74FBA}" type="slidenum">
              <a:rPr lang="en-IN" smtClean="0"/>
              <a:pPr/>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13985030"/>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DA06-5DBD-457E-8861-ADB69D1B09C9}" type="datetimeFigureOut">
              <a:rPr lang="en-IN" smtClean="0"/>
              <a:pPr/>
              <a:t>18-04-2021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3088AB-CECC-4BBD-8097-E70351E74FBA}" type="slidenum">
              <a:rPr lang="en-IN" smtClean="0"/>
              <a:pPr/>
              <a:t>‹#›</a:t>
            </a:fld>
            <a:endParaRPr lang="en-IN" dirty="0"/>
          </a:p>
        </p:txBody>
      </p:sp>
    </p:spTree>
    <p:extLst>
      <p:ext uri="{BB962C8B-B14F-4D97-AF65-F5344CB8AC3E}">
        <p14:creationId xmlns:p14="http://schemas.microsoft.com/office/powerpoint/2010/main" xmlns="" val="1818636015"/>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13DA06-5DBD-457E-8861-ADB69D1B09C9}" type="datetimeFigureOut">
              <a:rPr lang="en-IN" smtClean="0"/>
              <a:pPr/>
              <a:t>18-04-2021</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3088AB-CECC-4BBD-8097-E70351E74FBA}" type="slidenum">
              <a:rPr lang="en-IN" smtClean="0"/>
              <a:pPr/>
              <a:t>‹#›</a:t>
            </a:fld>
            <a:endParaRPr lang="en-IN" dirty="0"/>
          </a:p>
        </p:txBody>
      </p:sp>
    </p:spTree>
    <p:extLst>
      <p:ext uri="{BB962C8B-B14F-4D97-AF65-F5344CB8AC3E}">
        <p14:creationId xmlns:p14="http://schemas.microsoft.com/office/powerpoint/2010/main" xmlns="" val="1501414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BF4D042-93D9-450C-ACA8-7F67BC47E0CF}"/>
              </a:ext>
            </a:extLst>
          </p:cNvPr>
          <p:cNvSpPr txBox="1"/>
          <p:nvPr/>
        </p:nvSpPr>
        <p:spPr>
          <a:xfrm>
            <a:off x="801277" y="659876"/>
            <a:ext cx="10458905" cy="2256195"/>
          </a:xfrm>
          <a:prstGeom prst="rect">
            <a:avLst/>
          </a:prstGeom>
          <a:noFill/>
        </p:spPr>
        <p:txBody>
          <a:bodyPr wrap="square" rtlCol="0">
            <a:spAutoFit/>
          </a:bodyPr>
          <a:lstStyle/>
          <a:p>
            <a:pPr algn="ctr">
              <a:lnSpc>
                <a:spcPct val="150000"/>
              </a:lnSpc>
            </a:pPr>
            <a:r>
              <a:rPr lang="en-US" sz="2400" b="1" dirty="0">
                <a:solidFill>
                  <a:srgbClr val="CC3300"/>
                </a:solidFill>
              </a:rPr>
              <a:t>STABILITY AND STABILIZATION OF NETWORKED LOAD FREQUENCY CONTROL SYSTEMS INTEGRATED WITH ELECTRIC VEHICLE AGGREGATORS.</a:t>
            </a:r>
            <a:r>
              <a:rPr lang="en-GB" sz="2400" b="1" dirty="0">
                <a:solidFill>
                  <a:srgbClr val="CC3300"/>
                </a:solidFill>
              </a:rPr>
              <a:t/>
            </a:r>
            <a:br>
              <a:rPr lang="en-GB" sz="2400" b="1" dirty="0">
                <a:solidFill>
                  <a:srgbClr val="CC3300"/>
                </a:solidFill>
              </a:rPr>
            </a:br>
            <a:r>
              <a:rPr lang="en-GB" sz="2400" b="1" dirty="0">
                <a:solidFill>
                  <a:srgbClr val="CC3300"/>
                </a:solidFill>
              </a:rPr>
              <a:t> </a:t>
            </a:r>
            <a:endParaRPr lang="en-IN" sz="2400" b="1" dirty="0"/>
          </a:p>
        </p:txBody>
      </p:sp>
      <p:pic>
        <p:nvPicPr>
          <p:cNvPr id="4" name="Picture 3">
            <a:extLst>
              <a:ext uri="{FF2B5EF4-FFF2-40B4-BE49-F238E27FC236}">
                <a16:creationId xmlns:a16="http://schemas.microsoft.com/office/drawing/2014/main" xmlns="" id="{5297145E-87CC-4DF8-9168-2A5837A89627}"/>
              </a:ext>
            </a:extLst>
          </p:cNvPr>
          <p:cNvPicPr>
            <a:picLocks noChangeAspect="1"/>
          </p:cNvPicPr>
          <p:nvPr/>
        </p:nvPicPr>
        <p:blipFill>
          <a:blip r:embed="rId2"/>
          <a:stretch>
            <a:fillRect/>
          </a:stretch>
        </p:blipFill>
        <p:spPr>
          <a:xfrm>
            <a:off x="5401640" y="2533792"/>
            <a:ext cx="1410573" cy="1442271"/>
          </a:xfrm>
          <a:prstGeom prst="rect">
            <a:avLst/>
          </a:prstGeom>
        </p:spPr>
      </p:pic>
      <p:sp>
        <p:nvSpPr>
          <p:cNvPr id="5" name="TextBox 4">
            <a:extLst>
              <a:ext uri="{FF2B5EF4-FFF2-40B4-BE49-F238E27FC236}">
                <a16:creationId xmlns:a16="http://schemas.microsoft.com/office/drawing/2014/main" xmlns="" id="{05636EC8-D747-47C4-A43B-F08E98112625}"/>
              </a:ext>
            </a:extLst>
          </p:cNvPr>
          <p:cNvSpPr txBox="1"/>
          <p:nvPr/>
        </p:nvSpPr>
        <p:spPr>
          <a:xfrm>
            <a:off x="801278" y="4100660"/>
            <a:ext cx="4188949" cy="1938992"/>
          </a:xfrm>
          <a:prstGeom prst="rect">
            <a:avLst/>
          </a:prstGeom>
          <a:noFill/>
        </p:spPr>
        <p:txBody>
          <a:bodyPr wrap="square" rtlCol="0">
            <a:spAutoFit/>
          </a:bodyPr>
          <a:lstStyle/>
          <a:p>
            <a:r>
              <a:rPr lang="en-US" sz="2000" b="1" dirty="0">
                <a:solidFill>
                  <a:srgbClr val="CC3300"/>
                </a:solidFill>
              </a:rPr>
              <a:t>Presented By:</a:t>
            </a:r>
          </a:p>
          <a:p>
            <a:pPr marL="457200" indent="-457200">
              <a:buFont typeface="+mj-lt"/>
              <a:buAutoNum type="arabicParenR"/>
            </a:pPr>
            <a:r>
              <a:rPr lang="en-US" sz="2000" b="1" dirty="0"/>
              <a:t>Sharini Rithigaa B S   (17CE153).</a:t>
            </a:r>
          </a:p>
          <a:p>
            <a:pPr marL="457200" indent="-457200">
              <a:buFont typeface="+mj-lt"/>
              <a:buAutoNum type="arabicParenR"/>
            </a:pPr>
            <a:r>
              <a:rPr lang="en-US" sz="2000" b="1" dirty="0"/>
              <a:t>Gokulnath M               (17EE111).</a:t>
            </a:r>
          </a:p>
          <a:p>
            <a:pPr marL="457200" indent="-457200">
              <a:buFont typeface="+mj-lt"/>
              <a:buAutoNum type="arabicParenR"/>
            </a:pPr>
            <a:r>
              <a:rPr lang="en-US" sz="2000" b="1" dirty="0"/>
              <a:t>Kalavagunta Vamshi   (17EE118).</a:t>
            </a:r>
          </a:p>
          <a:p>
            <a:pPr marL="457200" indent="-457200">
              <a:buFont typeface="+mj-lt"/>
              <a:buAutoNum type="arabicParenR"/>
            </a:pPr>
            <a:r>
              <a:rPr lang="en-US" sz="2000" b="1" dirty="0"/>
              <a:t>Kalla Anil Sai Kumar  (17EE119).</a:t>
            </a:r>
          </a:p>
          <a:p>
            <a:endParaRPr lang="en-IN" sz="2000" dirty="0"/>
          </a:p>
        </p:txBody>
      </p:sp>
      <p:sp>
        <p:nvSpPr>
          <p:cNvPr id="6" name="TextBox 5">
            <a:extLst>
              <a:ext uri="{FF2B5EF4-FFF2-40B4-BE49-F238E27FC236}">
                <a16:creationId xmlns:a16="http://schemas.microsoft.com/office/drawing/2014/main" xmlns="" id="{45CAD375-E69C-4414-B1E9-A371E4CA5D70}"/>
              </a:ext>
            </a:extLst>
          </p:cNvPr>
          <p:cNvSpPr txBox="1"/>
          <p:nvPr/>
        </p:nvSpPr>
        <p:spPr>
          <a:xfrm>
            <a:off x="6325386" y="4194928"/>
            <a:ext cx="5279009" cy="1938992"/>
          </a:xfrm>
          <a:prstGeom prst="rect">
            <a:avLst/>
          </a:prstGeom>
          <a:noFill/>
        </p:spPr>
        <p:txBody>
          <a:bodyPr wrap="square" rtlCol="0">
            <a:spAutoFit/>
          </a:bodyPr>
          <a:lstStyle/>
          <a:p>
            <a:pPr algn="ctr"/>
            <a:r>
              <a:rPr lang="en-IN" sz="2000" b="1" dirty="0">
                <a:solidFill>
                  <a:srgbClr val="CC3300"/>
                </a:solidFill>
                <a:latin typeface="Times New Roman" panose="02020603050405020304" pitchFamily="18" charset="0"/>
                <a:cs typeface="Times New Roman" panose="02020603050405020304" pitchFamily="18" charset="0"/>
              </a:rPr>
              <a:t>Under the guidance of,</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Dr. K.Ramakrishnan, M.E., Ph.D.,</a:t>
            </a:r>
          </a:p>
          <a:p>
            <a:pPr algn="ctr"/>
            <a:r>
              <a:rPr lang="en-IN" sz="2000" b="1" dirty="0">
                <a:latin typeface="Times New Roman" panose="02020603050405020304" pitchFamily="18" charset="0"/>
                <a:cs typeface="Times New Roman" panose="02020603050405020304" pitchFamily="18" charset="0"/>
              </a:rPr>
              <a:t>Associate Professor,</a:t>
            </a:r>
          </a:p>
          <a:p>
            <a:pPr algn="ctr"/>
            <a:r>
              <a:rPr lang="en-IN" sz="2000" b="1" dirty="0">
                <a:latin typeface="Times New Roman" panose="02020603050405020304" pitchFamily="18" charset="0"/>
                <a:cs typeface="Times New Roman" panose="02020603050405020304" pitchFamily="18" charset="0"/>
              </a:rPr>
              <a:t>Department of EEE.</a:t>
            </a:r>
            <a:endParaRPr lang="en-IN" sz="2000" b="1" dirty="0"/>
          </a:p>
          <a:p>
            <a:endParaRPr lang="en-IN" sz="2000" dirty="0"/>
          </a:p>
          <a:p>
            <a:endParaRPr lang="en-IN" sz="2000" dirty="0"/>
          </a:p>
        </p:txBody>
      </p:sp>
    </p:spTree>
    <p:extLst>
      <p:ext uri="{BB962C8B-B14F-4D97-AF65-F5344CB8AC3E}">
        <p14:creationId xmlns:p14="http://schemas.microsoft.com/office/powerpoint/2010/main" xmlns="" val="1828626940"/>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716B30D-1D17-485A-A7E5-97A06E6C1092}"/>
              </a:ext>
            </a:extLst>
          </p:cNvPr>
          <p:cNvSpPr txBox="1"/>
          <p:nvPr/>
        </p:nvSpPr>
        <p:spPr>
          <a:xfrm>
            <a:off x="1123407" y="927920"/>
            <a:ext cx="7051765" cy="461665"/>
          </a:xfrm>
          <a:prstGeom prst="rect">
            <a:avLst/>
          </a:prstGeom>
          <a:noFill/>
        </p:spPr>
        <p:txBody>
          <a:bodyPr wrap="square">
            <a:spAutoFit/>
          </a:bodyPr>
          <a:lstStyle/>
          <a:p>
            <a:r>
              <a:rPr lang="en-US" sz="2400" b="1" dirty="0">
                <a:solidFill>
                  <a:schemeClr val="accent4"/>
                </a:solidFill>
              </a:rPr>
              <a:t>COMPUTATION OF STABILITY REGIONS:</a:t>
            </a:r>
          </a:p>
        </p:txBody>
      </p:sp>
      <mc:AlternateContent xmlns:mc="http://schemas.openxmlformats.org/markup-compatibility/2006">
        <mc:Choice xmlns:a14="http://schemas.microsoft.com/office/drawing/2010/main" xmlns="" Requires="a14">
          <p:sp>
            <p:nvSpPr>
              <p:cNvPr id="5" name="TextBox 4">
                <a:extLst>
                  <a:ext uri="{FF2B5EF4-FFF2-40B4-BE49-F238E27FC236}">
                    <a16:creationId xmlns:a16="http://schemas.microsoft.com/office/drawing/2014/main" id="{43D28B33-CF1B-49D7-B176-B57098B26173}"/>
                  </a:ext>
                </a:extLst>
              </p:cNvPr>
              <p:cNvSpPr txBox="1"/>
              <p:nvPr/>
            </p:nvSpPr>
            <p:spPr>
              <a:xfrm>
                <a:off x="1172391" y="1558835"/>
                <a:ext cx="9847218" cy="1923475"/>
              </a:xfrm>
              <a:prstGeom prst="rect">
                <a:avLst/>
              </a:prstGeom>
              <a:noFill/>
            </p:spPr>
            <p:txBody>
              <a:bodyPr wrap="square">
                <a:spAutoFit/>
              </a:bodyPr>
              <a:lstStyle/>
              <a:p>
                <a:pPr>
                  <a:lnSpc>
                    <a:spcPct val="150000"/>
                  </a:lnSpc>
                  <a:spcAft>
                    <a:spcPts val="800"/>
                  </a:spcAft>
                </a:pPr>
                <a:r>
                  <a:rPr lang="en-IN" sz="2000" dirty="0">
                    <a:effectLst/>
                    <a:latin typeface="Trebuchet MS" panose="020B0603020202020204" pitchFamily="34" charset="0"/>
                    <a:ea typeface="Calibri" panose="020F0502020204030204" pitchFamily="34" charset="0"/>
                    <a:cs typeface="Times New Roman" panose="02020603050405020304" pitchFamily="18" charset="0"/>
                  </a:rPr>
                  <a:t>To identify the boundary of the stability region in the parameter space of PI controller,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Times New Roman" panose="02020603050405020304" pitchFamily="18" charset="0"/>
                            <a:cs typeface="Times New Roman" panose="02020603050405020304" pitchFamily="18" charset="0"/>
                          </a:rPr>
                          <m:t>K</m:t>
                        </m:r>
                      </m:e>
                      <m:sub>
                        <m:r>
                          <m:rPr>
                            <m:sty m:val="p"/>
                          </m:rPr>
                          <a:rPr lang="en-IN" sz="2000">
                            <a:effectLst/>
                            <a:latin typeface="Cambria Math" panose="02040503050406030204" pitchFamily="18" charset="0"/>
                            <a:ea typeface="Times New Roman" panose="02020603050405020304" pitchFamily="18" charset="0"/>
                            <a:cs typeface="Times New Roman" panose="02020603050405020304" pitchFamily="18" charset="0"/>
                          </a:rPr>
                          <m:t>p</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Times New Roman" panose="02020603050405020304" pitchFamily="18" charset="0"/>
                            <a:cs typeface="Times New Roman" panose="02020603050405020304" pitchFamily="18" charset="0"/>
                          </a:rPr>
                          <m:t>K</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𝐼</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)-plane for a given time delay τ, s = j</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 and the crossing frequency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&gt; 0 is substituted . The PI controller gains are then separated to obtain a new equation as follows</a:t>
                </a:r>
                <a:endParaRPr lang="en-IN" sz="1400" dirty="0">
                  <a:effectLst/>
                  <a:latin typeface="Trebuchet MS" panose="020B0603020202020204" pitchFamily="34" charset="0"/>
                  <a:ea typeface="Calibri" panose="020F0502020204030204" pitchFamily="34"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xmlns="" xmlns:a14="http://schemas.microsoft.com/office/drawing/2010/main" id="{43D28B33-CF1B-49D7-B176-B57098B26173}"/>
                  </a:ext>
                </a:extLst>
              </p:cNvPr>
              <p:cNvSpPr txBox="1">
                <a:spLocks noRot="1" noChangeAspect="1" noMove="1" noResize="1" noEditPoints="1" noAdjustHandles="1" noChangeArrowheads="1" noChangeShapeType="1" noTextEdit="1"/>
              </p:cNvSpPr>
              <p:nvPr/>
            </p:nvSpPr>
            <p:spPr>
              <a:xfrm>
                <a:off x="1172391" y="1558835"/>
                <a:ext cx="9847218" cy="1923475"/>
              </a:xfrm>
              <a:prstGeom prst="rect">
                <a:avLst/>
              </a:prstGeom>
              <a:blipFill>
                <a:blip r:embed="rId2"/>
                <a:stretch>
                  <a:fillRect l="-619" b="-476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7" name="TextBox 6">
                <a:extLst>
                  <a:ext uri="{FF2B5EF4-FFF2-40B4-BE49-F238E27FC236}">
                    <a16:creationId xmlns:a16="http://schemas.microsoft.com/office/drawing/2014/main" id="{FD2AA241-E47F-473E-833F-6F6D5CF3DFB6}"/>
                  </a:ext>
                </a:extLst>
              </p:cNvPr>
              <p:cNvSpPr txBox="1"/>
              <p:nvPr/>
            </p:nvSpPr>
            <p:spPr>
              <a:xfrm>
                <a:off x="1123407" y="3772253"/>
                <a:ext cx="10650582" cy="1224951"/>
              </a:xfrm>
              <a:prstGeom prst="rect">
                <a:avLst/>
              </a:prstGeom>
              <a:noFill/>
            </p:spPr>
            <p:txBody>
              <a:bodyPr wrap="square">
                <a:spAutoFit/>
              </a:bodyPr>
              <a:lstStyle/>
              <a:p>
                <a:pPr>
                  <a:lnSpc>
                    <a:spcPct val="106000"/>
                  </a:lnSpc>
                  <a:spcAft>
                    <a:spcPts val="800"/>
                  </a:spcAft>
                  <a:tabLst>
                    <a:tab pos="1797050" algn="l"/>
                  </a:tabLst>
                </a:pP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sz="2000" b="1" i="1">
                            <a:latin typeface="Cambria Math" panose="02040503050406030204" pitchFamily="18" charset="0"/>
                            <a:ea typeface="Times New Roman" panose="02020603050405020304" pitchFamily="18" charset="0"/>
                            <a:cs typeface="Times New Roman" panose="02020603050405020304" pitchFamily="18" charset="0"/>
                          </a:rPr>
                          <m:t>𝒑</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sz="2000" b="1" i="1">
                            <a:latin typeface="Cambria Math" panose="02040503050406030204" pitchFamily="18" charset="0"/>
                            <a:ea typeface="Times New Roman" panose="02020603050405020304" pitchFamily="18" charset="0"/>
                            <a:cs typeface="Times New Roman" panose="02020603050405020304" pitchFamily="18" charset="0"/>
                          </a:rPr>
                          <m:t>𝑰</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6000"/>
                  </a:lnSpc>
                  <a:spcAft>
                    <a:spcPts val="800"/>
                  </a:spcAft>
                  <a:tabLst>
                    <a:tab pos="179705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6</m:t>
                        </m:r>
                      </m:sub>
                    </m:sSub>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6</m:t>
                        </m:r>
                      </m:sup>
                    </m:sSubSup>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4</m:t>
                        </m:r>
                      </m:sup>
                    </m:sSub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000" b="1" dirty="0">
                    <a:effectLst/>
                    <a:latin typeface="Calibri" panose="020F0502020204030204" pitchFamily="34" charset="0"/>
                    <a:ea typeface="Times New Roman" panose="02020603050405020304" pitchFamily="18" charset="0"/>
                    <a:cs typeface="Times New Roman" panose="02020603050405020304" pitchFamily="18" charset="0"/>
                  </a:rPr>
                  <a:t>(REAL PART)</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xmlns="" xmlns:a14="http://schemas.microsoft.com/office/drawing/2010/main" id="{FD2AA241-E47F-473E-833F-6F6D5CF3DFB6}"/>
                  </a:ext>
                </a:extLst>
              </p:cNvPr>
              <p:cNvSpPr txBox="1">
                <a:spLocks noRot="1" noChangeAspect="1" noMove="1" noResize="1" noEditPoints="1" noAdjustHandles="1" noChangeArrowheads="1" noChangeShapeType="1" noTextEdit="1"/>
              </p:cNvSpPr>
              <p:nvPr/>
            </p:nvSpPr>
            <p:spPr>
              <a:xfrm>
                <a:off x="1123407" y="3772253"/>
                <a:ext cx="10650582" cy="1224951"/>
              </a:xfrm>
              <a:prstGeom prst="rect">
                <a:avLst/>
              </a:prstGeom>
              <a:blipFill>
                <a:blip r:embed="rId3"/>
                <a:stretch>
                  <a:fillRect l="-572" t="-498" b="-796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3" name="TextBox 12">
                <a:extLst>
                  <a:ext uri="{FF2B5EF4-FFF2-40B4-BE49-F238E27FC236}">
                    <a16:creationId xmlns:a16="http://schemas.microsoft.com/office/drawing/2014/main" id="{9B2E9CFC-690E-405E-A95D-728A5E5AD671}"/>
                  </a:ext>
                </a:extLst>
              </p:cNvPr>
              <p:cNvSpPr txBox="1"/>
              <p:nvPr/>
            </p:nvSpPr>
            <p:spPr>
              <a:xfrm>
                <a:off x="1172391" y="5373189"/>
                <a:ext cx="6241868" cy="416461"/>
              </a:xfrm>
              <a:prstGeom prst="rect">
                <a:avLst/>
              </a:prstGeom>
              <a:noFill/>
            </p:spPr>
            <p:txBody>
              <a:bodyPr wrap="square">
                <a:spAutoFit/>
              </a:bodyPr>
              <a:lstStyle/>
              <a:p>
                <a:pPr>
                  <a:lnSpc>
                    <a:spcPct val="106000"/>
                  </a:lnSpc>
                  <a:spcAft>
                    <a:spcPts val="800"/>
                  </a:spcAft>
                  <a:tabLst>
                    <a:tab pos="1797050" algn="l"/>
                  </a:tabLst>
                </a:pPr>
                <a14:m>
                  <m:oMath xmlns:m="http://schemas.openxmlformats.org/officeDocument/2006/math">
                    <m:sSub>
                      <m:sSubPr>
                        <m:ctrlPr>
                          <a:rPr lang="en-IN" b="1"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𝒑</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US" b="1" i="1" smtClean="0">
                            <a:latin typeface="Cambria Math" panose="02040503050406030204" pitchFamily="18" charset="0"/>
                            <a:ea typeface="Times New Roman" panose="02020603050405020304" pitchFamily="18" charset="0"/>
                            <a:cs typeface="Times New Roman" panose="02020603050405020304" pitchFamily="18" charset="0"/>
                          </a:rPr>
                          <m:t>𝑰</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xmlns="" xmlns:a14="http://schemas.microsoft.com/office/drawing/2010/main" id="{9B2E9CFC-690E-405E-A95D-728A5E5AD671}"/>
                  </a:ext>
                </a:extLst>
              </p:cNvPr>
              <p:cNvSpPr txBox="1">
                <a:spLocks noRot="1" noChangeAspect="1" noMove="1" noResize="1" noEditPoints="1" noAdjustHandles="1" noChangeArrowheads="1" noChangeShapeType="1" noTextEdit="1"/>
              </p:cNvSpPr>
              <p:nvPr/>
            </p:nvSpPr>
            <p:spPr>
              <a:xfrm>
                <a:off x="1172391" y="5373189"/>
                <a:ext cx="6241868" cy="416461"/>
              </a:xfrm>
              <a:prstGeom prst="rect">
                <a:avLst/>
              </a:prstGeom>
              <a:blipFill>
                <a:blip r:embed="rId4"/>
                <a:stretch>
                  <a:fillRect t="-1449" b="-15942"/>
                </a:stretch>
              </a:blipFill>
            </p:spPr>
            <p:txBody>
              <a:bodyPr/>
              <a:lstStyle/>
              <a:p>
                <a:r>
                  <a:rPr lang="en-IN">
                    <a:noFill/>
                  </a:rPr>
                  <a:t> </a:t>
                </a:r>
              </a:p>
            </p:txBody>
          </p:sp>
        </mc:Fallback>
      </mc:AlternateContent>
    </p:spTree>
    <p:extLst>
      <p:ext uri="{BB962C8B-B14F-4D97-AF65-F5344CB8AC3E}">
        <p14:creationId xmlns:p14="http://schemas.microsoft.com/office/powerpoint/2010/main" xmlns="" val="3258180275"/>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7" name="TextBox 6">
                <a:extLst>
                  <a:ext uri="{FF2B5EF4-FFF2-40B4-BE49-F238E27FC236}">
                    <a16:creationId xmlns:a16="http://schemas.microsoft.com/office/drawing/2014/main" id="{6E039CF7-8D66-4F83-88B5-A3B25AA3311D}"/>
                  </a:ext>
                </a:extLst>
              </p:cNvPr>
              <p:cNvSpPr txBox="1"/>
              <p:nvPr/>
            </p:nvSpPr>
            <p:spPr>
              <a:xfrm>
                <a:off x="1201783" y="2073768"/>
                <a:ext cx="10232572" cy="1117935"/>
              </a:xfrm>
              <a:prstGeom prst="rect">
                <a:avLst/>
              </a:prstGeom>
              <a:noFill/>
            </p:spPr>
            <p:txBody>
              <a:bodyPr wrap="square">
                <a:spAutoFit/>
              </a:bodyPr>
              <a:lstStyle/>
              <a:p>
                <a:pPr>
                  <a:lnSpc>
                    <a:spcPct val="106000"/>
                  </a:lnSpc>
                  <a:spcAft>
                    <a:spcPts val="800"/>
                  </a:spcAft>
                  <a:tabLst>
                    <a:tab pos="1797050" algn="l"/>
                  </a:tabLst>
                </a:pPr>
                <a14:m>
                  <m:oMath xmlns:m="http://schemas.openxmlformats.org/officeDocument/2006/math">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𝒑</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𝑰</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tabLst>
                    <a:tab pos="179705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5</m:t>
                        </m:r>
                      </m:sup>
                    </m:sSubSup>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Sup>
                      <m:sSub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(IMAGINARY PART)</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xmlns="" xmlns:a14="http://schemas.microsoft.com/office/drawing/2010/main" id="{6E039CF7-8D66-4F83-88B5-A3B25AA3311D}"/>
                  </a:ext>
                </a:extLst>
              </p:cNvPr>
              <p:cNvSpPr txBox="1">
                <a:spLocks noRot="1" noChangeAspect="1" noMove="1" noResize="1" noEditPoints="1" noAdjustHandles="1" noChangeArrowheads="1" noChangeShapeType="1" noTextEdit="1"/>
              </p:cNvSpPr>
              <p:nvPr/>
            </p:nvSpPr>
            <p:spPr>
              <a:xfrm>
                <a:off x="1201783" y="2073768"/>
                <a:ext cx="10232572" cy="1117935"/>
              </a:xfrm>
              <a:prstGeom prst="rect">
                <a:avLst/>
              </a:prstGeom>
              <a:blipFill>
                <a:blip r:embed="rId2"/>
                <a:stretch>
                  <a:fillRect b="-760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9" name="TextBox 8">
                <a:extLst>
                  <a:ext uri="{FF2B5EF4-FFF2-40B4-BE49-F238E27FC236}">
                    <a16:creationId xmlns:a16="http://schemas.microsoft.com/office/drawing/2014/main" id="{BD3EE2F1-9C99-4CA8-A53B-E26AA7704A9B}"/>
                  </a:ext>
                </a:extLst>
              </p:cNvPr>
              <p:cNvSpPr txBox="1"/>
              <p:nvPr/>
            </p:nvSpPr>
            <p:spPr>
              <a:xfrm>
                <a:off x="1201783" y="4852057"/>
                <a:ext cx="6117770" cy="412100"/>
              </a:xfrm>
              <a:prstGeom prst="rect">
                <a:avLst/>
              </a:prstGeom>
              <a:noFill/>
            </p:spPr>
            <p:txBody>
              <a:bodyPr wrap="square">
                <a:spAutoFit/>
              </a:bodyPr>
              <a:lstStyle/>
              <a:p>
                <a:pPr>
                  <a:lnSpc>
                    <a:spcPct val="106000"/>
                  </a:lnSpc>
                  <a:spcAft>
                    <a:spcPts val="800"/>
                  </a:spcAft>
                </a:pP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b="1" i="1" baseline="-25000" dirty="0">
                    <a:effectLst/>
                    <a:latin typeface="Calibri" panose="020F0502020204030204" pitchFamily="34" charset="0"/>
                    <a:ea typeface="Calibri" panose="020F0502020204030204" pitchFamily="34" charset="0"/>
                    <a:cs typeface="Times New Roman" panose="02020603050405020304" pitchFamily="18" charset="0"/>
                  </a:rPr>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xmlns="" xmlns:a14="http://schemas.microsoft.com/office/drawing/2010/main" id="{BD3EE2F1-9C99-4CA8-A53B-E26AA7704A9B}"/>
                  </a:ext>
                </a:extLst>
              </p:cNvPr>
              <p:cNvSpPr txBox="1">
                <a:spLocks noRot="1" noChangeAspect="1" noMove="1" noResize="1" noEditPoints="1" noAdjustHandles="1" noChangeArrowheads="1" noChangeShapeType="1" noTextEdit="1"/>
              </p:cNvSpPr>
              <p:nvPr/>
            </p:nvSpPr>
            <p:spPr>
              <a:xfrm>
                <a:off x="1201783" y="4852057"/>
                <a:ext cx="6117770" cy="412100"/>
              </a:xfrm>
              <a:prstGeom prst="rect">
                <a:avLst/>
              </a:prstGeom>
              <a:blipFill>
                <a:blip r:embed="rId3"/>
                <a:stretch>
                  <a:fillRect t="-2941" b="-176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1" name="TextBox 10">
                <a:extLst>
                  <a:ext uri="{FF2B5EF4-FFF2-40B4-BE49-F238E27FC236}">
                    <a16:creationId xmlns:a16="http://schemas.microsoft.com/office/drawing/2014/main" id="{DB48D302-683D-4057-91DB-0996A1F18A60}"/>
                  </a:ext>
                </a:extLst>
              </p:cNvPr>
              <p:cNvSpPr txBox="1"/>
              <p:nvPr/>
            </p:nvSpPr>
            <p:spPr>
              <a:xfrm>
                <a:off x="1201783" y="1151507"/>
                <a:ext cx="6117770" cy="412292"/>
              </a:xfrm>
              <a:prstGeom prst="rect">
                <a:avLst/>
              </a:prstGeom>
              <a:noFill/>
            </p:spPr>
            <p:txBody>
              <a:bodyPr wrap="square">
                <a:spAutoFit/>
              </a:bodyPr>
              <a:lstStyle/>
              <a:p>
                <a:pPr>
                  <a:lnSpc>
                    <a:spcPct val="106000"/>
                  </a:lnSpc>
                  <a:spcAft>
                    <a:spcPts val="800"/>
                  </a:spcAft>
                </a:pP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b="1" baseline="-25000" dirty="0">
                    <a:effectLst/>
                    <a:latin typeface="Calibri" panose="020F0502020204030204" pitchFamily="34" charset="0"/>
                    <a:ea typeface="Calibri" panose="020F0502020204030204" pitchFamily="34" charset="0"/>
                    <a:cs typeface="Times New Roman" panose="02020603050405020304" pitchFamily="18" charset="0"/>
                  </a:rPr>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xmlns="" xmlns:a14="http://schemas.microsoft.com/office/drawing/2010/main" id="{DB48D302-683D-4057-91DB-0996A1F18A60}"/>
                  </a:ext>
                </a:extLst>
              </p:cNvPr>
              <p:cNvSpPr txBox="1">
                <a:spLocks noRot="1" noChangeAspect="1" noMove="1" noResize="1" noEditPoints="1" noAdjustHandles="1" noChangeArrowheads="1" noChangeShapeType="1" noTextEdit="1"/>
              </p:cNvSpPr>
              <p:nvPr/>
            </p:nvSpPr>
            <p:spPr>
              <a:xfrm>
                <a:off x="1201783" y="1151507"/>
                <a:ext cx="6117770" cy="412292"/>
              </a:xfrm>
              <a:prstGeom prst="rect">
                <a:avLst/>
              </a:prstGeom>
              <a:blipFill>
                <a:blip r:embed="rId4"/>
                <a:stretch>
                  <a:fillRect t="-2941" b="-176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3" name="TextBox 12">
                <a:extLst>
                  <a:ext uri="{FF2B5EF4-FFF2-40B4-BE49-F238E27FC236}">
                    <a16:creationId xmlns:a16="http://schemas.microsoft.com/office/drawing/2014/main" id="{0D98FCB8-4B45-4675-AE37-3B638C3E0F02}"/>
                  </a:ext>
                </a:extLst>
              </p:cNvPr>
              <p:cNvSpPr txBox="1"/>
              <p:nvPr/>
            </p:nvSpPr>
            <p:spPr>
              <a:xfrm>
                <a:off x="1210492" y="3817561"/>
                <a:ext cx="6117770" cy="408638"/>
              </a:xfrm>
              <a:prstGeom prst="rect">
                <a:avLst/>
              </a:prstGeom>
              <a:noFill/>
            </p:spPr>
            <p:txBody>
              <a:bodyPr wrap="square">
                <a:spAutoFit/>
              </a:bodyPr>
              <a:lstStyle/>
              <a:p>
                <a:pPr>
                  <a:lnSpc>
                    <a:spcPct val="106000"/>
                  </a:lnSpc>
                  <a:spcAft>
                    <a:spcPts val="800"/>
                  </a:spcAft>
                  <a:tabLst>
                    <a:tab pos="1797050" algn="l"/>
                  </a:tabLst>
                </a:pPr>
                <a14:m>
                  <m:oMath xmlns:m="http://schemas.openxmlformats.org/officeDocument/2006/math">
                    <m:sSub>
                      <m:sSubPr>
                        <m:ctrlPr>
                          <a:rPr lang="en-IN" b="1"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IN" b="1" i="1">
                            <a:latin typeface="Cambria Math" panose="02040503050406030204" pitchFamily="18" charset="0"/>
                            <a:ea typeface="Times New Roman" panose="02020603050405020304" pitchFamily="18" charset="0"/>
                            <a:cs typeface="Times New Roman" panose="02020603050405020304" pitchFamily="18" charset="0"/>
                          </a:rPr>
                          <m:t>𝒑</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b="1" i="1">
                            <a:latin typeface="Cambria Math" panose="02040503050406030204" pitchFamily="18" charset="0"/>
                            <a:ea typeface="Times New Roman" panose="02020603050405020304" pitchFamily="18" charset="0"/>
                            <a:cs typeface="Times New Roman" panose="02020603050405020304" pitchFamily="18" charset="0"/>
                          </a:rPr>
                          <m:t>𝑲</m:t>
                        </m:r>
                      </m:e>
                      <m:sub>
                        <m:r>
                          <a:rPr lang="en-US" b="1" i="1" smtClean="0">
                            <a:latin typeface="Cambria Math" panose="02040503050406030204" pitchFamily="18" charset="0"/>
                            <a:ea typeface="Times New Roman" panose="02020603050405020304" pitchFamily="18" charset="0"/>
                            <a:cs typeface="Times New Roman" panose="02020603050405020304" pitchFamily="18" charset="0"/>
                          </a:rPr>
                          <m:t>𝑰</m:t>
                        </m:r>
                      </m:sub>
                    </m:sSub>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oMath>
                </a14:m>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e>
                    </m:d>
                  </m:oMath>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xmlns="" xmlns:a14="http://schemas.microsoft.com/office/drawing/2010/main" id="{0D98FCB8-4B45-4675-AE37-3B638C3E0F02}"/>
                  </a:ext>
                </a:extLst>
              </p:cNvPr>
              <p:cNvSpPr txBox="1">
                <a:spLocks noRot="1" noChangeAspect="1" noMove="1" noResize="1" noEditPoints="1" noAdjustHandles="1" noChangeArrowheads="1" noChangeShapeType="1" noTextEdit="1"/>
              </p:cNvSpPr>
              <p:nvPr/>
            </p:nvSpPr>
            <p:spPr>
              <a:xfrm>
                <a:off x="1210492" y="3817561"/>
                <a:ext cx="6117770" cy="408638"/>
              </a:xfrm>
              <a:prstGeom prst="rect">
                <a:avLst/>
              </a:prstGeom>
              <a:blipFill>
                <a:blip r:embed="rId5"/>
                <a:stretch>
                  <a:fillRect t="-1493" b="-19403"/>
                </a:stretch>
              </a:blipFill>
            </p:spPr>
            <p:txBody>
              <a:bodyPr/>
              <a:lstStyle/>
              <a:p>
                <a:r>
                  <a:rPr lang="en-IN">
                    <a:noFill/>
                  </a:rPr>
                  <a:t> </a:t>
                </a:r>
              </a:p>
            </p:txBody>
          </p:sp>
        </mc:Fallback>
      </mc:AlternateContent>
    </p:spTree>
    <p:extLst>
      <p:ext uri="{BB962C8B-B14F-4D97-AF65-F5344CB8AC3E}">
        <p14:creationId xmlns:p14="http://schemas.microsoft.com/office/powerpoint/2010/main" xmlns="" val="2098397979"/>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3588" y="940526"/>
            <a:ext cx="9679577" cy="461665"/>
          </a:xfrm>
          <a:prstGeom prst="rect">
            <a:avLst/>
          </a:prstGeom>
          <a:noFill/>
        </p:spPr>
        <p:txBody>
          <a:bodyPr wrap="square" rtlCol="0">
            <a:spAutoFit/>
          </a:bodyPr>
          <a:lstStyle/>
          <a:p>
            <a:r>
              <a:rPr lang="en-US" sz="2400" b="1" dirty="0">
                <a:solidFill>
                  <a:schemeClr val="accent4"/>
                </a:solidFill>
              </a:rPr>
              <a:t>COMPUTATION OF STABILITY REGIONS:</a:t>
            </a:r>
          </a:p>
        </p:txBody>
      </p:sp>
      <p:sp>
        <p:nvSpPr>
          <p:cNvPr id="5" name="TextBox 4"/>
          <p:cNvSpPr txBox="1"/>
          <p:nvPr/>
        </p:nvSpPr>
        <p:spPr>
          <a:xfrm>
            <a:off x="1397726" y="1854926"/>
            <a:ext cx="8934995" cy="338554"/>
          </a:xfrm>
          <a:prstGeom prst="rect">
            <a:avLst/>
          </a:prstGeom>
          <a:noFill/>
        </p:spPr>
        <p:txBody>
          <a:bodyPr wrap="square" rtlCol="0">
            <a:spAutoFit/>
          </a:bodyPr>
          <a:lstStyle/>
          <a:p>
            <a:r>
              <a:rPr lang="en-US" sz="1600" dirty="0">
                <a:latin typeface="Trebuchet MS" panose="020B0603020202020204" pitchFamily="34" charset="0"/>
              </a:rPr>
              <a:t>In Equation (1) substituting </a:t>
            </a:r>
          </a:p>
        </p:txBody>
      </p:sp>
      <mc:AlternateContent xmlns:mc="http://schemas.openxmlformats.org/markup-compatibility/2006">
        <mc:Choice xmlns:a14="http://schemas.microsoft.com/office/drawing/2010/main" xmlns="" Requires="a14">
          <p:sp>
            <p:nvSpPr>
              <p:cNvPr id="6" name="Object 5"/>
              <p:cNvSpPr txBox="1"/>
              <p:nvPr/>
            </p:nvSpPr>
            <p:spPr bwMode="auto">
              <a:xfrm>
                <a:off x="4029346" y="1850073"/>
                <a:ext cx="3494860" cy="3836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IN" sz="1600" i="1">
                              <a:solidFill>
                                <a:srgbClr val="000000"/>
                              </a:solidFill>
                              <a:latin typeface="Cambria Math" panose="02040503050406030204" pitchFamily="18" charset="0"/>
                            </a:rPr>
                          </m:ctrlPr>
                        </m:sSupPr>
                        <m:e>
                          <m:r>
                            <a:rPr lang="en-IN" sz="1600" i="1">
                              <a:solidFill>
                                <a:srgbClr val="000000"/>
                              </a:solidFill>
                              <a:latin typeface="Cambria Math" panose="02040503050406030204" pitchFamily="18" charset="0"/>
                            </a:rPr>
                            <m:t>𝑒</m:t>
                          </m:r>
                        </m:e>
                        <m:sup>
                          <m:r>
                            <a:rPr lang="en-IN" sz="1600" i="1">
                              <a:solidFill>
                                <a:srgbClr val="000000"/>
                              </a:solidFill>
                              <a:latin typeface="Cambria Math" panose="02040503050406030204" pitchFamily="18" charset="0"/>
                            </a:rPr>
                            <m:t>−</m:t>
                          </m:r>
                          <m:r>
                            <a:rPr lang="en-IN" sz="1600" i="1">
                              <a:solidFill>
                                <a:srgbClr val="000000"/>
                              </a:solidFill>
                              <a:latin typeface="Cambria Math" panose="02040503050406030204" pitchFamily="18" charset="0"/>
                            </a:rPr>
                            <m:t>𝑠</m:t>
                          </m:r>
                          <m:r>
                            <a:rPr lang="en-IN" sz="1600" i="1">
                              <a:solidFill>
                                <a:srgbClr val="000000"/>
                              </a:solidFill>
                              <a:latin typeface="Cambria Math" panose="02040503050406030204" pitchFamily="18" charset="0"/>
                            </a:rPr>
                            <m:t>𝜏</m:t>
                          </m:r>
                        </m:sup>
                      </m:sSup>
                      <m:r>
                        <a:rPr lang="en-IN" sz="1600" i="1">
                          <a:solidFill>
                            <a:srgbClr val="000000"/>
                          </a:solidFill>
                          <a:latin typeface="Cambria Math" panose="02040503050406030204" pitchFamily="18" charset="0"/>
                        </a:rPr>
                        <m:t>=</m:t>
                      </m:r>
                      <m:sSup>
                        <m:sSupPr>
                          <m:ctrlPr>
                            <a:rPr lang="en-IN" sz="1600" i="1">
                              <a:solidFill>
                                <a:srgbClr val="000000"/>
                              </a:solidFill>
                              <a:latin typeface="Cambria Math" panose="02040503050406030204" pitchFamily="18" charset="0"/>
                            </a:rPr>
                          </m:ctrlPr>
                        </m:sSupPr>
                        <m:e>
                          <m:r>
                            <a:rPr lang="en-IN" sz="1600" i="1">
                              <a:solidFill>
                                <a:srgbClr val="000000"/>
                              </a:solidFill>
                              <a:latin typeface="Cambria Math" panose="02040503050406030204" pitchFamily="18" charset="0"/>
                            </a:rPr>
                            <m:t>𝑒</m:t>
                          </m:r>
                        </m:e>
                        <m:sup>
                          <m:r>
                            <a:rPr lang="en-IN" sz="1600" i="1">
                              <a:solidFill>
                                <a:srgbClr val="000000"/>
                              </a:solidFill>
                              <a:latin typeface="Cambria Math" panose="02040503050406030204" pitchFamily="18" charset="0"/>
                            </a:rPr>
                            <m:t>−</m:t>
                          </m:r>
                          <m:r>
                            <a:rPr lang="en-IN" sz="1600" i="1">
                              <a:solidFill>
                                <a:srgbClr val="000000"/>
                              </a:solidFill>
                              <a:latin typeface="Cambria Math" panose="02040503050406030204" pitchFamily="18" charset="0"/>
                            </a:rPr>
                            <m:t>𝑗</m:t>
                          </m:r>
                          <m:r>
                            <a:rPr lang="en-IN" sz="1600" i="1">
                              <a:solidFill>
                                <a:srgbClr val="000000"/>
                              </a:solidFill>
                              <a:latin typeface="Cambria Math" panose="02040503050406030204" pitchFamily="18" charset="0"/>
                            </a:rPr>
                            <m:t>𝜔𝜏</m:t>
                          </m:r>
                        </m:sup>
                      </m:sSup>
                      <m:r>
                        <a:rPr lang="en-IN" sz="1600" i="1">
                          <a:solidFill>
                            <a:srgbClr val="000000"/>
                          </a:solidFill>
                          <a:latin typeface="Cambria Math" panose="02040503050406030204" pitchFamily="18" charset="0"/>
                        </a:rPr>
                        <m:t>=</m:t>
                      </m:r>
                      <m:func>
                        <m:funcPr>
                          <m:ctrlPr>
                            <a:rPr lang="en-IN" sz="1600" i="1">
                              <a:solidFill>
                                <a:srgbClr val="000000"/>
                              </a:solidFill>
                              <a:latin typeface="Cambria Math" panose="02040503050406030204" pitchFamily="18" charset="0"/>
                            </a:rPr>
                          </m:ctrlPr>
                        </m:funcPr>
                        <m:fName>
                          <m:r>
                            <m:rPr>
                              <m:sty m:val="p"/>
                            </m:rPr>
                            <a:rPr lang="en-IN" sz="1600" i="0">
                              <a:solidFill>
                                <a:srgbClr val="000000"/>
                              </a:solidFill>
                              <a:latin typeface="Cambria Math" panose="02040503050406030204" pitchFamily="18" charset="0"/>
                            </a:rPr>
                            <m:t>cos</m:t>
                          </m:r>
                        </m:fName>
                        <m:e>
                          <m:d>
                            <m:dPr>
                              <m:ctrlPr>
                                <a:rPr lang="en-IN" sz="1600" i="1">
                                  <a:solidFill>
                                    <a:srgbClr val="000000"/>
                                  </a:solidFill>
                                  <a:latin typeface="Cambria Math" panose="02040503050406030204" pitchFamily="18" charset="0"/>
                                </a:rPr>
                              </m:ctrlPr>
                            </m:dPr>
                            <m:e>
                              <m:r>
                                <a:rPr lang="en-IN" sz="1600" i="1">
                                  <a:solidFill>
                                    <a:srgbClr val="000000"/>
                                  </a:solidFill>
                                  <a:latin typeface="Cambria Math" panose="02040503050406030204" pitchFamily="18" charset="0"/>
                                </a:rPr>
                                <m:t>𝜔𝜏</m:t>
                              </m:r>
                            </m:e>
                          </m:d>
                        </m:e>
                      </m:func>
                      <m:r>
                        <a:rPr lang="en-IN" sz="1600" i="1">
                          <a:solidFill>
                            <a:srgbClr val="000000"/>
                          </a:solidFill>
                          <a:latin typeface="Cambria Math" panose="02040503050406030204" pitchFamily="18" charset="0"/>
                        </a:rPr>
                        <m:t>−</m:t>
                      </m:r>
                      <m:r>
                        <a:rPr lang="en-IN" sz="1600" i="1">
                          <a:solidFill>
                            <a:srgbClr val="000000"/>
                          </a:solidFill>
                          <a:latin typeface="Cambria Math" panose="02040503050406030204" pitchFamily="18" charset="0"/>
                        </a:rPr>
                        <m:t>𝑗</m:t>
                      </m:r>
                      <m:func>
                        <m:funcPr>
                          <m:ctrlPr>
                            <a:rPr lang="en-IN" sz="1600" i="1">
                              <a:solidFill>
                                <a:srgbClr val="000000"/>
                              </a:solidFill>
                              <a:latin typeface="Cambria Math" panose="02040503050406030204" pitchFamily="18" charset="0"/>
                            </a:rPr>
                          </m:ctrlPr>
                        </m:funcPr>
                        <m:fName>
                          <m:r>
                            <m:rPr>
                              <m:sty m:val="p"/>
                            </m:rPr>
                            <a:rPr lang="en-IN" sz="1600" i="0">
                              <a:solidFill>
                                <a:srgbClr val="000000"/>
                              </a:solidFill>
                              <a:latin typeface="Cambria Math" panose="02040503050406030204" pitchFamily="18" charset="0"/>
                            </a:rPr>
                            <m:t>sin</m:t>
                          </m:r>
                        </m:fName>
                        <m:e>
                          <m:d>
                            <m:dPr>
                              <m:ctrlPr>
                                <a:rPr lang="en-IN" sz="1600" i="1">
                                  <a:solidFill>
                                    <a:srgbClr val="000000"/>
                                  </a:solidFill>
                                  <a:latin typeface="Cambria Math" panose="02040503050406030204" pitchFamily="18" charset="0"/>
                                </a:rPr>
                              </m:ctrlPr>
                            </m:dPr>
                            <m:e>
                              <m:r>
                                <a:rPr lang="en-IN" sz="1600" i="1">
                                  <a:solidFill>
                                    <a:srgbClr val="000000"/>
                                  </a:solidFill>
                                  <a:latin typeface="Cambria Math" panose="02040503050406030204" pitchFamily="18" charset="0"/>
                                </a:rPr>
                                <m:t>𝜔𝜏</m:t>
                              </m:r>
                            </m:e>
                          </m:d>
                        </m:e>
                      </m:func>
                      <m:r>
                        <a:rPr lang="en-IN" sz="1600" i="1">
                          <a:solidFill>
                            <a:srgbClr val="000000"/>
                          </a:solidFill>
                          <a:latin typeface="Cambria Math" panose="02040503050406030204" pitchFamily="18" charset="0"/>
                        </a:rPr>
                        <m:t>,</m:t>
                      </m:r>
                    </m:oMath>
                  </m:oMathPara>
                </a14:m>
                <a:endParaRPr lang="en-IN" sz="1600" dirty="0">
                  <a:latin typeface="Trebuchet MS" panose="020B0603020202020204" pitchFamily="34" charset="0"/>
                </a:endParaRPr>
              </a:p>
            </p:txBody>
          </p:sp>
        </mc:Choice>
        <mc:Fallback>
          <p:sp>
            <p:nvSpPr>
              <p:cNvPr id="6" name="Object 5"/>
              <p:cNvSpPr txBox="1">
                <a:spLocks noRot="1" noChangeAspect="1" noMove="1" noResize="1" noEditPoints="1" noAdjustHandles="1" noChangeArrowheads="1" noChangeShapeType="1" noTextEdit="1"/>
              </p:cNvSpPr>
              <p:nvPr/>
            </p:nvSpPr>
            <p:spPr bwMode="auto">
              <a:xfrm>
                <a:off x="4029346" y="1850073"/>
                <a:ext cx="3494860" cy="383675"/>
              </a:xfrm>
              <a:prstGeom prst="rect">
                <a:avLst/>
              </a:prstGeom>
              <a:blipFill>
                <a:blip r:embed="rId2"/>
                <a:stretch>
                  <a:fillRect b="-1587"/>
                </a:stretch>
              </a:blipFill>
            </p:spPr>
            <p:txBody>
              <a:bodyPr/>
              <a:lstStyle/>
              <a:p>
                <a:r>
                  <a:rPr lang="en-IN">
                    <a:noFill/>
                  </a:rPr>
                  <a:t> </a:t>
                </a:r>
              </a:p>
            </p:txBody>
          </p:sp>
        </mc:Fallback>
      </mc:AlternateContent>
      <p:sp>
        <p:nvSpPr>
          <p:cNvPr id="8" name="TextBox 7"/>
          <p:cNvSpPr txBox="1"/>
          <p:nvPr/>
        </p:nvSpPr>
        <p:spPr>
          <a:xfrm>
            <a:off x="1463039" y="2390503"/>
            <a:ext cx="2769327" cy="338554"/>
          </a:xfrm>
          <a:prstGeom prst="rect">
            <a:avLst/>
          </a:prstGeom>
          <a:noFill/>
        </p:spPr>
        <p:txBody>
          <a:bodyPr wrap="square" rtlCol="0">
            <a:spAutoFit/>
          </a:bodyPr>
          <a:lstStyle/>
          <a:p>
            <a:r>
              <a:rPr lang="en-US" sz="1600" dirty="0">
                <a:latin typeface="Trebuchet MS" panose="020B0603020202020204" pitchFamily="34" charset="0"/>
              </a:rPr>
              <a:t>On solving, We get,</a:t>
            </a:r>
          </a:p>
        </p:txBody>
      </p:sp>
      <mc:AlternateContent xmlns:mc="http://schemas.openxmlformats.org/markup-compatibility/2006">
        <mc:Choice xmlns:a14="http://schemas.microsoft.com/office/drawing/2010/main" xmlns="" Requires="a14">
          <p:sp>
            <p:nvSpPr>
              <p:cNvPr id="9" name="Object 8"/>
              <p:cNvSpPr txBox="1"/>
              <p:nvPr/>
            </p:nvSpPr>
            <p:spPr bwMode="auto">
              <a:xfrm>
                <a:off x="2495006" y="2832689"/>
                <a:ext cx="6126480" cy="9294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IN" i="1" smtClean="0">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𝐾</m:t>
                          </m:r>
                        </m:e>
                        <m:sub>
                          <m:r>
                            <a:rPr lang="en-IN" i="1">
                              <a:solidFill>
                                <a:srgbClr val="000000"/>
                              </a:solidFill>
                              <a:latin typeface="Cambria Math" panose="02040503050406030204" pitchFamily="18" charset="0"/>
                            </a:rPr>
                            <m:t>𝑝</m:t>
                          </m:r>
                        </m:sub>
                      </m:sSub>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𝐶</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𝐶</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num>
                        <m:den>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den>
                      </m:f>
                      <m:groupChr>
                        <m:groupChrPr>
                          <m:chr m:val="→"/>
                          <m:vertJc m:val="bot"/>
                          <m:ctrlPr>
                            <a:rPr lang="en-IN" i="1">
                              <a:solidFill>
                                <a:srgbClr val="000000"/>
                              </a:solidFill>
                              <a:latin typeface="Cambria Math" panose="02040503050406030204" pitchFamily="18" charset="0"/>
                            </a:rPr>
                          </m:ctrlPr>
                        </m:groupChrPr>
                        <m:e>
                          <m:r>
                            <a:rPr lang="en-IN" i="1">
                              <a:solidFill>
                                <a:srgbClr val="000000"/>
                              </a:solidFill>
                              <a:latin typeface="Cambria Math" panose="02040503050406030204" pitchFamily="18" charset="0"/>
                            </a:rPr>
                            <m:t>  </m:t>
                          </m:r>
                        </m:e>
                      </m:groupChr>
                      <m:r>
                        <a:rPr lang="en-IN"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4</m:t>
                      </m:r>
                      <m:r>
                        <a:rPr lang="en-IN" i="1">
                          <a:solidFill>
                            <a:srgbClr val="000000"/>
                          </a:solidFill>
                          <a:latin typeface="Cambria Math" panose="02040503050406030204" pitchFamily="18" charset="0"/>
                        </a:rPr>
                        <m:t>)</m:t>
                      </m:r>
                    </m:oMath>
                  </m:oMathPara>
                </a14:m>
                <a:endParaRPr lang="en-IN" dirty="0"/>
              </a:p>
            </p:txBody>
          </p:sp>
        </mc:Choice>
        <mc:Fallback>
          <p:sp>
            <p:nvSpPr>
              <p:cNvPr id="9" name="Object 8"/>
              <p:cNvSpPr txBox="1">
                <a:spLocks noRot="1" noChangeAspect="1" noMove="1" noResize="1" noEditPoints="1" noAdjustHandles="1" noChangeArrowheads="1" noChangeShapeType="1" noTextEdit="1"/>
              </p:cNvSpPr>
              <p:nvPr/>
            </p:nvSpPr>
            <p:spPr bwMode="auto">
              <a:xfrm>
                <a:off x="2495006" y="2832689"/>
                <a:ext cx="6126480" cy="92941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0" name="Object 9"/>
              <p:cNvSpPr txBox="1"/>
              <p:nvPr/>
            </p:nvSpPr>
            <p:spPr bwMode="auto">
              <a:xfrm>
                <a:off x="6013450" y="3344863"/>
                <a:ext cx="165100" cy="165100"/>
              </a:xfrm>
              <a:prstGeom prst="rect">
                <a:avLst/>
              </a:prstGeom>
              <a:noFill/>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𝐾</m:t>
                      </m:r>
                    </m:oMath>
                  </m:oMathPara>
                </a14:m>
                <a:endParaRPr lang="en-IN" dirty="0"/>
              </a:p>
            </p:txBody>
          </p:sp>
        </mc:Choice>
        <mc:Fallback>
          <p:sp>
            <p:nvSpPr>
              <p:cNvPr id="10" name="Object 9"/>
              <p:cNvSpPr txBox="1">
                <a:spLocks noRot="1" noChangeAspect="1" noMove="1" noResize="1" noEditPoints="1" noAdjustHandles="1" noChangeArrowheads="1" noChangeShapeType="1" noTextEdit="1"/>
              </p:cNvSpPr>
              <p:nvPr/>
            </p:nvSpPr>
            <p:spPr bwMode="auto">
              <a:xfrm>
                <a:off x="6013450" y="3344863"/>
                <a:ext cx="165100" cy="16510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2" name="Object 11"/>
              <p:cNvSpPr txBox="1"/>
              <p:nvPr/>
            </p:nvSpPr>
            <p:spPr bwMode="auto">
              <a:xfrm>
                <a:off x="2403565" y="3918857"/>
                <a:ext cx="6204857" cy="87398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IN" i="1" smtClean="0">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𝐾</m:t>
                          </m:r>
                        </m:e>
                        <m:sub>
                          <m:r>
                            <a:rPr lang="en-IN" i="1">
                              <a:solidFill>
                                <a:srgbClr val="000000"/>
                              </a:solidFill>
                              <a:latin typeface="Cambria Math" panose="02040503050406030204" pitchFamily="18" charset="0"/>
                            </a:rPr>
                            <m:t>𝑖</m:t>
                          </m:r>
                        </m:sub>
                      </m:sSub>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𝐶</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𝐶</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num>
                        <m:den>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2</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𝐵</m:t>
                              </m:r>
                            </m:e>
                            <m:sub>
                              <m:r>
                                <a:rPr lang="en-IN" i="1">
                                  <a:solidFill>
                                    <a:srgbClr val="000000"/>
                                  </a:solidFill>
                                  <a:latin typeface="Cambria Math" panose="02040503050406030204" pitchFamily="18" charset="0"/>
                                </a:rPr>
                                <m:t>1</m:t>
                              </m:r>
                            </m:sub>
                          </m:sSub>
                          <m:d>
                            <m:dPr>
                              <m:ctrlPr>
                                <a:rPr lang="en-IN" i="1">
                                  <a:solidFill>
                                    <a:srgbClr val="000000"/>
                                  </a:solidFill>
                                  <a:latin typeface="Cambria Math" panose="02040503050406030204" pitchFamily="18" charset="0"/>
                                </a:rPr>
                              </m:ctrlPr>
                            </m:d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𝜔</m:t>
                                  </m:r>
                                </m:e>
                                <m:sub>
                                  <m:r>
                                    <a:rPr lang="en-IN" i="1">
                                      <a:solidFill>
                                        <a:srgbClr val="000000"/>
                                      </a:solidFill>
                                      <a:latin typeface="Cambria Math" panose="02040503050406030204" pitchFamily="18" charset="0"/>
                                    </a:rPr>
                                    <m:t>𝑐</m:t>
                                  </m:r>
                                </m:sub>
                              </m:sSub>
                            </m:e>
                          </m:d>
                        </m:den>
                      </m:f>
                      <m:groupChr>
                        <m:groupChrPr>
                          <m:chr m:val="→"/>
                          <m:vertJc m:val="bot"/>
                          <m:ctrlPr>
                            <a:rPr lang="en-IN" i="1">
                              <a:solidFill>
                                <a:srgbClr val="000000"/>
                              </a:solidFill>
                              <a:latin typeface="Cambria Math" panose="02040503050406030204" pitchFamily="18" charset="0"/>
                            </a:rPr>
                          </m:ctrlPr>
                        </m:groupChrPr>
                        <m:e>
                          <m:r>
                            <a:rPr lang="en-IN" i="1">
                              <a:solidFill>
                                <a:srgbClr val="000000"/>
                              </a:solidFill>
                              <a:latin typeface="Cambria Math" panose="02040503050406030204" pitchFamily="18" charset="0"/>
                            </a:rPr>
                            <m:t>  </m:t>
                          </m:r>
                        </m:e>
                      </m:groupChr>
                      <m:r>
                        <a:rPr lang="en-IN"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5</m:t>
                      </m:r>
                      <m:r>
                        <a:rPr lang="en-IN" i="1">
                          <a:solidFill>
                            <a:srgbClr val="000000"/>
                          </a:solidFill>
                          <a:latin typeface="Cambria Math" panose="02040503050406030204" pitchFamily="18" charset="0"/>
                        </a:rPr>
                        <m:t>)</m:t>
                      </m:r>
                    </m:oMath>
                  </m:oMathPara>
                </a14:m>
                <a:endParaRPr lang="en-IN" dirty="0"/>
              </a:p>
            </p:txBody>
          </p:sp>
        </mc:Choice>
        <mc:Fallback>
          <p:sp>
            <p:nvSpPr>
              <p:cNvPr id="12" name="Object 11"/>
              <p:cNvSpPr txBox="1">
                <a:spLocks noRot="1" noChangeAspect="1" noMove="1" noResize="1" noEditPoints="1" noAdjustHandles="1" noChangeArrowheads="1" noChangeShapeType="1" noTextEdit="1"/>
              </p:cNvSpPr>
              <p:nvPr/>
            </p:nvSpPr>
            <p:spPr bwMode="auto">
              <a:xfrm>
                <a:off x="2403565" y="3918857"/>
                <a:ext cx="6204857" cy="873988"/>
              </a:xfrm>
              <a:prstGeom prst="rect">
                <a:avLst/>
              </a:prstGeom>
              <a:blipFill>
                <a:blip r:embed="rId5"/>
                <a:stretch>
                  <a:fillRect/>
                </a:stretch>
              </a:blipFill>
            </p:spPr>
            <p:txBody>
              <a:bodyPr/>
              <a:lstStyle/>
              <a:p>
                <a:r>
                  <a:rPr lang="en-IN">
                    <a:noFill/>
                  </a:rPr>
                  <a:t> </a:t>
                </a:r>
              </a:p>
            </p:txBody>
          </p:sp>
        </mc:Fallback>
      </mc:AlternateContent>
      <p:sp>
        <p:nvSpPr>
          <p:cNvPr id="14" name="TextBox 13"/>
          <p:cNvSpPr txBox="1"/>
          <p:nvPr/>
        </p:nvSpPr>
        <p:spPr>
          <a:xfrm>
            <a:off x="1789611" y="5133703"/>
            <a:ext cx="6544492" cy="369332"/>
          </a:xfrm>
          <a:prstGeom prst="rect">
            <a:avLst/>
          </a:prstGeom>
          <a:noFill/>
        </p:spPr>
        <p:txBody>
          <a:bodyPr wrap="square" rtlCol="0">
            <a:spAutoFit/>
          </a:bodyPr>
          <a:lstStyle/>
          <a:p>
            <a:r>
              <a:rPr lang="en-US" dirty="0">
                <a:latin typeface="Trebuchet MS" panose="020B0603020202020204" pitchFamily="34" charset="0"/>
              </a:rPr>
              <a:t>Where, A1,B1,C1,A2,B2,C2 are coefficients.</a:t>
            </a: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TextBox 2">
                <a:extLst>
                  <a:ext uri="{FF2B5EF4-FFF2-40B4-BE49-F238E27FC236}">
                    <a16:creationId xmlns:a16="http://schemas.microsoft.com/office/drawing/2014/main" id="{0293B886-9C8E-4128-A95B-70F8BF30E6F6}"/>
                  </a:ext>
                </a:extLst>
              </p:cNvPr>
              <p:cNvSpPr txBox="1"/>
              <p:nvPr/>
            </p:nvSpPr>
            <p:spPr>
              <a:xfrm>
                <a:off x="1040674" y="687976"/>
                <a:ext cx="10110652" cy="5673348"/>
              </a:xfrm>
              <a:prstGeom prst="rect">
                <a:avLst/>
              </a:prstGeom>
              <a:noFill/>
            </p:spPr>
            <p:txBody>
              <a:bodyPr wrap="square">
                <a:spAutoFit/>
              </a:bodyPr>
              <a:lstStyle/>
              <a:p>
                <a:pPr>
                  <a:lnSpc>
                    <a:spcPct val="150000"/>
                  </a:lnSpc>
                  <a:spcAft>
                    <a:spcPts val="800"/>
                  </a:spcAft>
                </a:pP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b="1" baseline="-25000" dirty="0">
                    <a:effectLst/>
                    <a:latin typeface="Calibri" panose="020F0502020204030204" pitchFamily="34" charset="0"/>
                    <a:ea typeface="Calibri" panose="020F0502020204030204" pitchFamily="34" charset="0"/>
                    <a:cs typeface="Times New Roman" panose="02020603050405020304" pitchFamily="18" charset="0"/>
                  </a:rPr>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                            </a:t>
                </a:r>
              </a:p>
              <a:p>
                <a:pPr>
                  <a:lnSpc>
                    <a:spcPct val="150000"/>
                  </a:lnSpc>
                  <a:spcAft>
                    <a:spcPts val="800"/>
                  </a:spcAft>
                </a:pP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lang="en-IN" sz="1800" b="1" baseline="-25000" dirty="0">
                    <a:effectLst/>
                    <a:latin typeface="Calibri" panose="020F0502020204030204" pitchFamily="34" charset="0"/>
                    <a:ea typeface="Calibri" panose="020F0502020204030204" pitchFamily="34" charset="0"/>
                    <a:cs typeface="Times New Roman" panose="02020603050405020304" pitchFamily="18" charset="0"/>
                  </a:rPr>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C</a:t>
                </a:r>
                <a:r>
                  <a:rPr lang="en-IN" sz="1800" baseline="-250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p>
              <a:p>
                <a:pPr>
                  <a:lnSpc>
                    <a:spcPct val="106000"/>
                  </a:lnSpc>
                  <a:spcAft>
                    <a:spcPts val="800"/>
                  </a:spcAft>
                </a:pPr>
                <a:endParaRPr lang="en-IN" sz="2000" dirty="0">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dirty="0">
                    <a:effectLst/>
                    <a:latin typeface="Trebuchet MS" panose="020B0603020202020204" pitchFamily="34" charset="0"/>
                    <a:ea typeface="Calibri" panose="020F0502020204030204" pitchFamily="34" charset="0"/>
                    <a:cs typeface="Times New Roman" panose="02020603050405020304" pitchFamily="18" charset="0"/>
                  </a:rPr>
                  <a:t>The coefficients are</a:t>
                </a:r>
              </a:p>
              <a:p>
                <a:pPr>
                  <a:lnSpc>
                    <a:spcPct val="106000"/>
                  </a:lnSpc>
                  <a:spcAft>
                    <a:spcPts val="800"/>
                  </a:spcAft>
                </a:pP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4</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4</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dirty="0">
                    <a:effectLst/>
                    <a:latin typeface="Trebuchet MS" panose="020B0603020202020204" pitchFamily="34" charset="0"/>
                    <a:ea typeface="Calibri" panose="020F0502020204030204" pitchFamily="34" charset="0"/>
                    <a:cs typeface="Calibri" panose="020F0502020204030204" pitchFamily="34" charset="0"/>
                  </a:rPr>
                  <a:t>ω</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B</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0</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t)+q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0</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Calibri" panose="020F0502020204030204" pitchFamily="34" charset="0"/>
                  </a:rPr>
                  <a:t>ω</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r>
                  <a:rPr lang="en-IN" sz="2000" dirty="0">
                    <a:effectLst/>
                    <a:latin typeface="Trebuchet MS" panose="020B0603020202020204" pitchFamily="34" charset="0"/>
                    <a:ea typeface="Calibri" panose="020F0502020204030204" pitchFamily="34" charset="0"/>
                    <a:cs typeface="Calibri" panose="020F0502020204030204" pitchFamily="34" charset="0"/>
                  </a:rPr>
                  <a:t>ω</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1 </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Calibri" panose="020F0502020204030204" pitchFamily="34" charset="0"/>
                  </a:rPr>
                  <a:t>) </a:t>
                </a:r>
                <a:r>
                  <a:rPr lang="en-IN" sz="2000" dirty="0">
                    <a:effectLst/>
                    <a:latin typeface="Trebuchet MS" panose="020B0603020202020204" pitchFamily="34" charset="0"/>
                    <a:ea typeface="Calibri" panose="020F0502020204030204" pitchFamily="34" charset="0"/>
                    <a:cs typeface="Calibri" panose="020F0502020204030204" pitchFamily="34" charset="0"/>
                  </a:rPr>
                  <a:t>= -p</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6</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4</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p>
              <a:p>
                <a:pPr>
                  <a:lnSpc>
                    <a:spcPct val="106000"/>
                  </a:lnSpc>
                  <a:spcAft>
                    <a:spcPts val="800"/>
                  </a:spcAft>
                </a:pP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 p</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4</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4</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B</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3</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Times New Roman" panose="02020603050405020304" pitchFamily="18" charset="0"/>
                  </a:rPr>
                  <a:t>t) – q</a:t>
                </a:r>
                <a:r>
                  <a:rPr lang="he-IL" sz="2000" dirty="0">
                    <a:effectLst/>
                    <a:latin typeface="Trebuchet MS" panose="020B0603020202020204" pitchFamily="34" charset="0"/>
                    <a:ea typeface="Calibri" panose="020F0502020204030204" pitchFamily="34" charset="0"/>
                    <a:cs typeface="Calibri" panose="020F0502020204030204" pitchFamily="34" charset="0"/>
                  </a:rPr>
                  <a:t>יי</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0</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dirty="0">
                    <a:effectLst/>
                    <a:latin typeface="Trebuchet MS" panose="020B0603020202020204" pitchFamily="34" charset="0"/>
                    <a:ea typeface="Calibri" panose="020F0502020204030204" pitchFamily="34" charset="0"/>
                    <a:cs typeface="Calibri" panose="020F0502020204030204" pitchFamily="34" charset="0"/>
                  </a:rPr>
                  <a:t>t</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a:t>
                </a:r>
                <a:endParaRPr lang="en-IN" sz="1600" dirty="0">
                  <a:effectLst/>
                  <a:latin typeface="Trebuchet MS" panose="020B060302020202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C</a:t>
                </a:r>
                <a:r>
                  <a:rPr lang="en-IN" sz="2000" b="1" baseline="-25000" dirty="0">
                    <a:effectLst/>
                    <a:latin typeface="Trebuchet MS" panose="020B0603020202020204" pitchFamily="34" charset="0"/>
                    <a:ea typeface="Calibri" panose="020F0502020204030204" pitchFamily="34" charset="0"/>
                    <a:cs typeface="Times New Roman" panose="02020603050405020304" pitchFamily="18" charset="0"/>
                  </a:rPr>
                  <a:t>2</a:t>
                </a:r>
                <a:r>
                  <a:rPr lang="en-IN" sz="2000" b="1" dirty="0">
                    <a:effectLst/>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lang="en-IN" sz="2000" b="1" dirty="0">
                    <a:effectLst/>
                    <a:latin typeface="Trebuchet MS" panose="020B0603020202020204" pitchFamily="34" charset="0"/>
                    <a:ea typeface="Calibri" panose="020F0502020204030204" pitchFamily="34" charset="0"/>
                    <a:cs typeface="Times New Roman" panose="02020603050405020304" pitchFamily="18" charset="0"/>
                  </a:rPr>
                  <a:t>) </a:t>
                </a:r>
                <a:r>
                  <a:rPr lang="en-IN" sz="2000" dirty="0">
                    <a:effectLst/>
                    <a:latin typeface="Trebuchet MS" panose="020B0603020202020204" pitchFamily="34" charset="0"/>
                    <a:ea typeface="Calibri" panose="020F0502020204030204" pitchFamily="34" charset="0"/>
                    <a:cs typeface="Times New Roman" panose="02020603050405020304" pitchFamily="18" charset="0"/>
                  </a:rPr>
                  <a:t>=  p</a:t>
                </a:r>
                <a:r>
                  <a:rPr lang="en-IN" sz="2000" baseline="-25000" dirty="0">
                    <a:effectLst/>
                    <a:latin typeface="Trebuchet MS" panose="020B0603020202020204" pitchFamily="34" charset="0"/>
                    <a:ea typeface="Calibri" panose="020F0502020204030204" pitchFamily="34" charset="0"/>
                    <a:cs typeface="Times New Roman" panose="02020603050405020304" pitchFamily="18" charset="0"/>
                  </a:rPr>
                  <a:t>5</a:t>
                </a:r>
                <a:r>
                  <a:rPr lang="en-IN" sz="2000" dirty="0">
                    <a:effectLst/>
                    <a:latin typeface="Trebuchet MS" panose="020B0603020202020204" pitchFamily="34" charset="0"/>
                    <a:ea typeface="Calibri" panose="020F0502020204030204" pitchFamily="34" charset="0"/>
                    <a:cs typeface="Calibri" panose="020F0502020204030204" pitchFamily="34" charset="0"/>
                  </a:rPr>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Calibri" panose="020F0502020204030204" pitchFamily="34" charset="0"/>
                  </a:rPr>
                  <a:t>5</a:t>
                </a:r>
                <a:r>
                  <a:rPr lang="en-IN" sz="2000" dirty="0">
                    <a:effectLst/>
                    <a:latin typeface="Trebuchet MS" panose="020B0603020202020204" pitchFamily="34" charset="0"/>
                    <a:ea typeface="Calibri" panose="020F0502020204030204" pitchFamily="34" charset="0"/>
                    <a:cs typeface="Calibri" panose="020F0502020204030204" pitchFamily="34" charset="0"/>
                  </a:rPr>
                  <a:t> – p</a:t>
                </a:r>
                <a:r>
                  <a:rPr lang="en-IN" sz="2000" baseline="-25000" dirty="0">
                    <a:effectLst/>
                    <a:latin typeface="Trebuchet MS" panose="020B0603020202020204" pitchFamily="34" charset="0"/>
                    <a:ea typeface="Calibri" panose="020F0502020204030204" pitchFamily="34" charset="0"/>
                    <a:cs typeface="Calibri" panose="020F0502020204030204" pitchFamily="34" charset="0"/>
                  </a:rPr>
                  <a:t>3</a:t>
                </a:r>
                <a:r>
                  <a:rPr lang="en-IN" sz="2000" dirty="0">
                    <a:effectLst/>
                    <a:latin typeface="Trebuchet MS" panose="020B0603020202020204" pitchFamily="34" charset="0"/>
                    <a:ea typeface="Calibri" panose="020F0502020204030204" pitchFamily="34" charset="0"/>
                    <a:cs typeface="Calibri" panose="020F0502020204030204" pitchFamily="34" charset="0"/>
                  </a:rPr>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2000" baseline="30000" dirty="0">
                    <a:effectLst/>
                    <a:latin typeface="Trebuchet MS" panose="020B0603020202020204" pitchFamily="34" charset="0"/>
                    <a:ea typeface="Calibri" panose="020F0502020204030204" pitchFamily="34" charset="0"/>
                    <a:cs typeface="Calibri" panose="020F0502020204030204" pitchFamily="34" charset="0"/>
                  </a:rPr>
                  <a:t>3</a:t>
                </a:r>
                <a:r>
                  <a:rPr lang="en-IN" sz="2000" dirty="0">
                    <a:effectLst/>
                    <a:latin typeface="Trebuchet MS" panose="020B0603020202020204" pitchFamily="34" charset="0"/>
                    <a:ea typeface="Calibri" panose="020F0502020204030204" pitchFamily="34" charset="0"/>
                    <a:cs typeface="Calibri" panose="020F0502020204030204" pitchFamily="34" charset="0"/>
                  </a:rPr>
                  <a:t> + p</a:t>
                </a:r>
                <a:r>
                  <a:rPr lang="en-IN" sz="2000" baseline="-25000" dirty="0">
                    <a:effectLst/>
                    <a:latin typeface="Trebuchet MS" panose="020B0603020202020204" pitchFamily="34" charset="0"/>
                    <a:ea typeface="Calibri" panose="020F0502020204030204" pitchFamily="34" charset="0"/>
                    <a:cs typeface="Calibri" panose="020F0502020204030204" pitchFamily="34" charset="0"/>
                  </a:rPr>
                  <a:t>1</a:t>
                </a:r>
                <a:r>
                  <a:rPr lang="en-IN" sz="2000" dirty="0">
                    <a:effectLst/>
                    <a:latin typeface="Trebuchet MS" panose="020B0603020202020204" pitchFamily="34" charset="0"/>
                    <a:ea typeface="Calibri" panose="020F0502020204030204" pitchFamily="34" charset="0"/>
                    <a:cs typeface="Calibri" panose="020F0502020204030204" pitchFamily="34" charset="0"/>
                  </a:rPr>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IN" sz="2000">
                            <a:effectLst/>
                            <a:latin typeface="Cambria Math" panose="02040503050406030204" pitchFamily="18" charset="0"/>
                            <a:ea typeface="Calibri" panose="020F0502020204030204" pitchFamily="34" charset="0"/>
                            <a:cs typeface="Times New Roman" panose="02020603050405020304" pitchFamily="18" charset="0"/>
                          </a:rPr>
                          <m:t>ω</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IN" sz="1600" dirty="0">
                    <a:effectLst/>
                    <a:latin typeface="Trebuchet MS" panose="020B0603020202020204" pitchFamily="34" charset="0"/>
                    <a:ea typeface="Calibri" panose="020F0502020204030204" pitchFamily="34" charset="0"/>
                    <a:cs typeface="Times New Roman" panose="02020603050405020304" pitchFamily="18" charset="0"/>
                  </a:rPr>
                  <a:t>.</a:t>
                </a:r>
              </a:p>
              <a:p>
                <a:pPr>
                  <a:lnSpc>
                    <a:spcPct val="106000"/>
                  </a:lnSpc>
                  <a:spcAft>
                    <a:spcPts val="800"/>
                  </a:spcAft>
                  <a:tabLst>
                    <a:tab pos="1797050" algn="l"/>
                  </a:tabLst>
                </a:pP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xmlns="" xmlns:a14="http://schemas.microsoft.com/office/drawing/2010/main" id="{0293B886-9C8E-4128-A95B-70F8BF30E6F6}"/>
                  </a:ext>
                </a:extLst>
              </p:cNvPr>
              <p:cNvSpPr txBox="1">
                <a:spLocks noRot="1" noChangeAspect="1" noMove="1" noResize="1" noEditPoints="1" noAdjustHandles="1" noChangeArrowheads="1" noChangeShapeType="1" noTextEdit="1"/>
              </p:cNvSpPr>
              <p:nvPr/>
            </p:nvSpPr>
            <p:spPr>
              <a:xfrm>
                <a:off x="1040674" y="687976"/>
                <a:ext cx="10110652" cy="5673348"/>
              </a:xfrm>
              <a:prstGeom prst="rect">
                <a:avLst/>
              </a:prstGeom>
              <a:blipFill>
                <a:blip r:embed="rId2"/>
                <a:stretch>
                  <a:fillRect l="-663" r="-483"/>
                </a:stretch>
              </a:blipFill>
            </p:spPr>
            <p:txBody>
              <a:bodyPr/>
              <a:lstStyle/>
              <a:p>
                <a:r>
                  <a:rPr lang="en-IN">
                    <a:noFill/>
                  </a:rPr>
                  <a:t> </a:t>
                </a:r>
              </a:p>
            </p:txBody>
          </p:sp>
        </mc:Fallback>
      </mc:AlternateContent>
    </p:spTree>
    <p:extLst>
      <p:ext uri="{BB962C8B-B14F-4D97-AF65-F5344CB8AC3E}">
        <p14:creationId xmlns:p14="http://schemas.microsoft.com/office/powerpoint/2010/main" xmlns="" val="2147926151"/>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8719" y="1031358"/>
            <a:ext cx="9730918" cy="461665"/>
          </a:xfrm>
          <a:prstGeom prst="rect">
            <a:avLst/>
          </a:prstGeom>
          <a:noFill/>
        </p:spPr>
        <p:txBody>
          <a:bodyPr wrap="square" rtlCol="0">
            <a:spAutoFit/>
          </a:bodyPr>
          <a:lstStyle/>
          <a:p>
            <a:r>
              <a:rPr lang="en-US" sz="2400" b="1" dirty="0">
                <a:solidFill>
                  <a:schemeClr val="accent4"/>
                </a:solidFill>
              </a:rPr>
              <a:t>MATLAB CODE FOR COMPUTATION OF STABILITY REGIONS:</a:t>
            </a:r>
          </a:p>
        </p:txBody>
      </p:sp>
      <p:sp>
        <p:nvSpPr>
          <p:cNvPr id="3" name="TextBox 2"/>
          <p:cNvSpPr txBox="1"/>
          <p:nvPr/>
        </p:nvSpPr>
        <p:spPr>
          <a:xfrm>
            <a:off x="1497063" y="1680856"/>
            <a:ext cx="9823269" cy="4647426"/>
          </a:xfrm>
          <a:prstGeom prst="rect">
            <a:avLst/>
          </a:prstGeom>
          <a:noFill/>
        </p:spPr>
        <p:txBody>
          <a:bodyPr wrap="square" rtlCol="0">
            <a:spAutoFit/>
          </a:bodyPr>
          <a:lstStyle/>
          <a:p>
            <a:r>
              <a:rPr lang="en-US" sz="2000" dirty="0"/>
              <a:t>Clear all</a:t>
            </a:r>
          </a:p>
          <a:p>
            <a:r>
              <a:rPr lang="en-US" sz="2000" dirty="0"/>
              <a:t>M=8.8;</a:t>
            </a:r>
          </a:p>
          <a:p>
            <a:r>
              <a:rPr lang="en-US" sz="2000" dirty="0"/>
              <a:t>D=1;</a:t>
            </a:r>
          </a:p>
          <a:p>
            <a:r>
              <a:rPr lang="en-US" sz="2000" dirty="0"/>
              <a:t>Tg=0.2;</a:t>
            </a:r>
          </a:p>
          <a:p>
            <a:r>
              <a:rPr lang="en-US" sz="2000" dirty="0"/>
              <a:t>Tc=0.3;</a:t>
            </a:r>
          </a:p>
          <a:p>
            <a:r>
              <a:rPr lang="en-US" sz="2000" dirty="0"/>
              <a:t>Tr=12;</a:t>
            </a:r>
          </a:p>
          <a:p>
            <a:r>
              <a:rPr lang="en-US" sz="2000" dirty="0"/>
              <a:t>Fp=1/6;</a:t>
            </a:r>
          </a:p>
          <a:p>
            <a:r>
              <a:rPr lang="en-US" sz="2000" dirty="0"/>
              <a:t>R=1/11;</a:t>
            </a:r>
          </a:p>
          <a:p>
            <a:r>
              <a:rPr lang="en-US" sz="2000" dirty="0"/>
              <a:t>beta=21;</a:t>
            </a:r>
          </a:p>
          <a:p>
            <a:r>
              <a:rPr lang="en-US" sz="2000" dirty="0"/>
              <a:t>Kev=1;</a:t>
            </a:r>
          </a:p>
          <a:p>
            <a:r>
              <a:rPr lang="en-US" sz="2000" dirty="0"/>
              <a:t>Tev=0.1;</a:t>
            </a:r>
          </a:p>
          <a:p>
            <a:r>
              <a:rPr lang="en-US" sz="2000" dirty="0"/>
              <a:t>alpha1=0.1;</a:t>
            </a:r>
          </a:p>
          <a:p>
            <a:r>
              <a:rPr lang="en-US" sz="2000" dirty="0"/>
              <a:t>alpha0=0.9;</a:t>
            </a:r>
          </a:p>
          <a:p>
            <a:endParaRPr lang="en-US" dirty="0"/>
          </a:p>
          <a:p>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3" y="1097280"/>
            <a:ext cx="9392194" cy="461665"/>
          </a:xfrm>
          <a:prstGeom prst="rect">
            <a:avLst/>
          </a:prstGeom>
          <a:noFill/>
        </p:spPr>
        <p:txBody>
          <a:bodyPr wrap="square" rtlCol="0">
            <a:spAutoFit/>
          </a:bodyPr>
          <a:lstStyle/>
          <a:p>
            <a:r>
              <a:rPr lang="en-US" sz="2400" b="1" dirty="0">
                <a:solidFill>
                  <a:schemeClr val="accent4"/>
                </a:solidFill>
              </a:rPr>
              <a:t>MATLAB CODE FOR COMPUTATION OF STABILITY REGION:</a:t>
            </a:r>
          </a:p>
        </p:txBody>
      </p:sp>
      <p:sp>
        <p:nvSpPr>
          <p:cNvPr id="3" name="TextBox 2"/>
          <p:cNvSpPr txBox="1"/>
          <p:nvPr/>
        </p:nvSpPr>
        <p:spPr>
          <a:xfrm>
            <a:off x="1384663" y="1881051"/>
            <a:ext cx="9418320" cy="3693319"/>
          </a:xfrm>
          <a:prstGeom prst="rect">
            <a:avLst/>
          </a:prstGeom>
          <a:noFill/>
        </p:spPr>
        <p:txBody>
          <a:bodyPr wrap="square" rtlCol="0">
            <a:spAutoFit/>
          </a:bodyPr>
          <a:lstStyle/>
          <a:p>
            <a:r>
              <a:rPr lang="en-US" dirty="0"/>
              <a:t>Q4=Kp*[alpha1*beta*R*Kev*Tg*Tr*Tc];</a:t>
            </a:r>
          </a:p>
          <a:p>
            <a:r>
              <a:rPr lang="en-US" dirty="0"/>
              <a:t>Q3= Kp*[alpha1*beta*R*Kev*[Tr*Tc+Tg*Tc+Tg*Tr]];</a:t>
            </a:r>
          </a:p>
          <a:p>
            <a:r>
              <a:rPr lang="en-US" dirty="0"/>
              <a:t>Qq3=Ki*[alpha1*beta*R*Kev*Tg*Tr*Tc];</a:t>
            </a:r>
          </a:p>
          <a:p>
            <a:r>
              <a:rPr lang="en-US" dirty="0"/>
              <a:t>Q2=Kp*[alpha1*beta*R*Kev*[Tc+Tr+Tg]];</a:t>
            </a:r>
          </a:p>
          <a:p>
            <a:r>
              <a:rPr lang="en-US" dirty="0"/>
              <a:t>Qq2=Ki*[alpha1*beta*R*Kev*[Tr*Tc+Tc*Tg*Tc+Tg*Tr];</a:t>
            </a:r>
          </a:p>
          <a:p>
            <a:r>
              <a:rPr lang="en-US" dirty="0"/>
              <a:t>Qq0=Ki*[alpha1*beta*R*Kev*Ki];</a:t>
            </a:r>
          </a:p>
          <a:p>
            <a:r>
              <a:rPr lang="en-US" dirty="0"/>
              <a:t>Q1=Kp*[alpha1*beta*R*Kev];</a:t>
            </a:r>
          </a:p>
          <a:p>
            <a:r>
              <a:rPr lang="en-US" dirty="0"/>
              <a:t>Qq1=Ki*[alpha1*beta*R*Kev*[Tc+Tr+Tg]];</a:t>
            </a:r>
          </a:p>
          <a:p>
            <a:r>
              <a:rPr lang="en-US" dirty="0"/>
              <a:t>p6=M*R*Tg*Tr*Tc*Tev;</a:t>
            </a:r>
          </a:p>
          <a:p>
            <a:r>
              <a:rPr lang="en-US" dirty="0"/>
              <a:t>p5=D*R*Tg*Tc*Tr*Tev+M*R*[Tg*Tr*Tc+Tr*Tc*Tev+Tg*Tc*Tev+Tg*Tr*Tev];</a:t>
            </a:r>
          </a:p>
          <a:p>
            <a:r>
              <a:rPr lang="en-US" dirty="0"/>
              <a:t>p4=D*R*[Tr*Tg*Tc+Tr*Tc*Tev+Tg*Tc*Tev+Tg*Tr*Tev]+M*R*[Tr*Tc+Tg*Tc+Tg*Tr+Tc*Tev+Tr*Tev+Tg*Tev];</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9582" y="850769"/>
            <a:ext cx="9783168" cy="461665"/>
          </a:xfrm>
          <a:prstGeom prst="rect">
            <a:avLst/>
          </a:prstGeom>
          <a:noFill/>
        </p:spPr>
        <p:txBody>
          <a:bodyPr wrap="square" rtlCol="0">
            <a:spAutoFit/>
          </a:bodyPr>
          <a:lstStyle/>
          <a:p>
            <a:r>
              <a:rPr lang="en-US" sz="2400" b="1" dirty="0">
                <a:solidFill>
                  <a:schemeClr val="accent4"/>
                </a:solidFill>
              </a:rPr>
              <a:t>MATLAB CODE FOR COMPUTATION OF STABILITY REGION:</a:t>
            </a:r>
          </a:p>
        </p:txBody>
      </p:sp>
      <p:sp>
        <p:nvSpPr>
          <p:cNvPr id="4" name="TextBox 3"/>
          <p:cNvSpPr txBox="1"/>
          <p:nvPr/>
        </p:nvSpPr>
        <p:spPr>
          <a:xfrm>
            <a:off x="1169582" y="1820902"/>
            <a:ext cx="10087868" cy="3785652"/>
          </a:xfrm>
          <a:prstGeom prst="rect">
            <a:avLst/>
          </a:prstGeom>
          <a:noFill/>
        </p:spPr>
        <p:txBody>
          <a:bodyPr wrap="square" rtlCol="0">
            <a:spAutoFit/>
          </a:bodyPr>
          <a:lstStyle/>
          <a:p>
            <a:r>
              <a:rPr lang="en-US" sz="2000" dirty="0"/>
              <a:t>p3=D*R*[Tr*Tc+Tg*Tc+Tg*Tr+Tc*Tev+Tr*Tev+Tg*Tev]+M*R*[Tc+Tr+Tg+Tev]+Fp*Tr*Tev;</a:t>
            </a:r>
          </a:p>
          <a:p>
            <a:r>
              <a:rPr lang="en-US" sz="2000" dirty="0"/>
              <a:t>P3=Kp*[alpha0*beta*R*Fp*Tr*Tev];</a:t>
            </a:r>
          </a:p>
          <a:p>
            <a:r>
              <a:rPr lang="en-US" sz="2000" dirty="0"/>
              <a:t>p2=D*R*[Tc+Tr+Tg+Tev]+M*R+Fp*Tr+Tev;</a:t>
            </a:r>
          </a:p>
          <a:p>
            <a:r>
              <a:rPr lang="en-US" sz="2000" dirty="0"/>
              <a:t>P2=Ki*[alpha0*beta*R*[Tev+Fp*Tr]];</a:t>
            </a:r>
          </a:p>
          <a:p>
            <a:r>
              <a:rPr lang="en-US" sz="2000" dirty="0"/>
              <a:t>Pp2=Ki*[alpha0*beta*R*Fp*Tr*Tev];</a:t>
            </a:r>
          </a:p>
          <a:p>
            <a:r>
              <a:rPr lang="en-US" sz="2000" dirty="0"/>
              <a:t>p1=D*R+1;</a:t>
            </a:r>
          </a:p>
          <a:p>
            <a:r>
              <a:rPr lang="en-US" sz="2000" dirty="0"/>
              <a:t>P1=Kp*[alpha0*beta*R+1];</a:t>
            </a:r>
          </a:p>
          <a:p>
            <a:r>
              <a:rPr lang="en-US" sz="2000" dirty="0"/>
              <a:t>Pp1=Ki*[alpha0*beta*R*[Tev+Fp*Tr]];</a:t>
            </a:r>
          </a:p>
          <a:p>
            <a:r>
              <a:rPr lang="en-US" sz="2000" dirty="0"/>
              <a:t>Pp0=Ki*[alpha0*beta*R];</a:t>
            </a:r>
          </a:p>
          <a:p>
            <a:r>
              <a:rPr lang="en-US" sz="2000" dirty="0"/>
              <a:t>t = 0.5;</a:t>
            </a:r>
          </a:p>
          <a:p>
            <a:r>
              <a:rPr lang="en-US" sz="2000" dirty="0"/>
              <a:t>wc = 0:0.01:3.91;</a:t>
            </a:r>
          </a:p>
          <a:p>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320" y="806222"/>
            <a:ext cx="9744892" cy="461665"/>
          </a:xfrm>
          <a:prstGeom prst="rect">
            <a:avLst/>
          </a:prstGeom>
          <a:noFill/>
        </p:spPr>
        <p:txBody>
          <a:bodyPr wrap="square" rtlCol="0">
            <a:spAutoFit/>
          </a:bodyPr>
          <a:lstStyle/>
          <a:p>
            <a:r>
              <a:rPr lang="en-US" sz="2400" b="1" dirty="0">
                <a:solidFill>
                  <a:schemeClr val="accent4"/>
                </a:solidFill>
              </a:rPr>
              <a:t>MATLAB CODE FOR COMPUTATION OF STABILITY REGION:</a:t>
            </a:r>
          </a:p>
        </p:txBody>
      </p:sp>
      <p:sp>
        <p:nvSpPr>
          <p:cNvPr id="3" name="TextBox 2"/>
          <p:cNvSpPr txBox="1"/>
          <p:nvPr/>
        </p:nvSpPr>
        <p:spPr>
          <a:xfrm>
            <a:off x="637651" y="1789917"/>
            <a:ext cx="12770006" cy="3477875"/>
          </a:xfrm>
          <a:prstGeom prst="rect">
            <a:avLst/>
          </a:prstGeom>
          <a:noFill/>
        </p:spPr>
        <p:txBody>
          <a:bodyPr wrap="square" rtlCol="0">
            <a:spAutoFit/>
          </a:bodyPr>
          <a:lstStyle/>
          <a:p>
            <a:r>
              <a:rPr lang="en-US" sz="2000" dirty="0"/>
              <a:t>for i=1:size(wc,2)</a:t>
            </a:r>
          </a:p>
          <a:p>
            <a:r>
              <a:rPr lang="en-US" sz="2000" dirty="0"/>
              <a:t>    A1(:,i) = -P2*wc^2+Q4*wc^2*cos(wc*t)-Q2*wc^2*cos(wc*t)-Q3*wc^3*sin(wc*t)+Q1*wc*sin(wc*t);</a:t>
            </a:r>
          </a:p>
          <a:p>
            <a:r>
              <a:rPr lang="en-US" sz="2000" dirty="0"/>
              <a:t>    B1(:,i) = -Pp2*wc^2+Pp0-Qq2*wc^2*cos(wc*t)+Qq0*cos(wc*t)-Qq3*wc^3*sin(wc*t)+Qq1*wc*sin(wc*t);</a:t>
            </a:r>
          </a:p>
          <a:p>
            <a:r>
              <a:rPr lang="en-US" sz="2000" dirty="0"/>
              <a:t>    A2(:,i) = -P3*wc^3+P1*wc-Q3*wc^3*cos(wc*t)+Q4*wc^4*sin(wc*t)+Q2*wc^2*sin(wc*t);</a:t>
            </a:r>
          </a:p>
          <a:p>
            <a:r>
              <a:rPr lang="en-US" sz="2000" dirty="0"/>
              <a:t>    B2(:,i) = Pp1*wc-Qq3*wc^3*cos(wc*t)+Qq1*wc*cos(wc*t)+Qq2*wc^2*sin(wc*t)-Qq0*sin(wc*t);</a:t>
            </a:r>
          </a:p>
          <a:p>
            <a:r>
              <a:rPr lang="en-US" sz="2000" dirty="0"/>
              <a:t>    C1(:,i) = -p6*wc^6+p4*wc^4-p2*wc^2;</a:t>
            </a:r>
          </a:p>
          <a:p>
            <a:r>
              <a:rPr lang="en-US" sz="2000" dirty="0"/>
              <a:t>    C2(:,i) = p5*wc^5-p3*wc^3+p1*wc;</a:t>
            </a:r>
          </a:p>
          <a:p>
            <a:r>
              <a:rPr lang="en-US" sz="2000" dirty="0"/>
              <a:t>    Kp(:,i) = (B1(:,i)*C2(:,i)-B2(:,i)*C1(:,i))/(A1(:,i)*B2(:,i)-A2(:,i)*B1(:,i));</a:t>
            </a:r>
          </a:p>
          <a:p>
            <a:r>
              <a:rPr lang="en-US" sz="2000" dirty="0"/>
              <a:t>    Ki(:,i) = (A2(:,i)*C1(:,i)-A1(:,i)*C2(:,i))/(A1(:,i)*B2(:,i)-A2(:,i)*B1(:,i));</a:t>
            </a:r>
          </a:p>
          <a:p>
            <a:r>
              <a:rPr lang="en-US" sz="2000" dirty="0"/>
              <a:t>end</a:t>
            </a:r>
          </a:p>
          <a:p>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7937" y="899210"/>
            <a:ext cx="9431383" cy="461665"/>
          </a:xfrm>
          <a:prstGeom prst="rect">
            <a:avLst/>
          </a:prstGeom>
          <a:noFill/>
        </p:spPr>
        <p:txBody>
          <a:bodyPr wrap="square" rtlCol="0">
            <a:spAutoFit/>
          </a:bodyPr>
          <a:lstStyle/>
          <a:p>
            <a:r>
              <a:rPr lang="en-US" sz="2400" b="1" dirty="0">
                <a:solidFill>
                  <a:schemeClr val="accent4"/>
                </a:solidFill>
              </a:rPr>
              <a:t>MATLAB CODE FOR COMPUTATION OF STABILITY REGION:</a:t>
            </a:r>
          </a:p>
        </p:txBody>
      </p:sp>
      <p:sp>
        <p:nvSpPr>
          <p:cNvPr id="3" name="TextBox 2"/>
          <p:cNvSpPr txBox="1"/>
          <p:nvPr/>
        </p:nvSpPr>
        <p:spPr>
          <a:xfrm>
            <a:off x="1328057" y="1692703"/>
            <a:ext cx="9535886" cy="4401205"/>
          </a:xfrm>
          <a:prstGeom prst="rect">
            <a:avLst/>
          </a:prstGeom>
          <a:noFill/>
        </p:spPr>
        <p:txBody>
          <a:bodyPr wrap="square" rtlCol="0">
            <a:spAutoFit/>
          </a:bodyPr>
          <a:lstStyle/>
          <a:p>
            <a:r>
              <a:rPr lang="en-US" sz="2000" dirty="0"/>
              <a:t>end</a:t>
            </a:r>
          </a:p>
          <a:p>
            <a:r>
              <a:rPr lang="en-US" sz="2000" dirty="0"/>
              <a:t>plot(Kp,Ki)</a:t>
            </a:r>
          </a:p>
          <a:p>
            <a:r>
              <a:rPr lang="en-US" sz="2000" dirty="0"/>
              <a:t>hold on</a:t>
            </a:r>
          </a:p>
          <a:p>
            <a:r>
              <a:rPr lang="en-US" sz="2000" dirty="0"/>
              <a:t> </a:t>
            </a:r>
          </a:p>
          <a:p>
            <a:r>
              <a:rPr lang="en-US" sz="2000" dirty="0"/>
              <a:t>x = 0;</a:t>
            </a:r>
          </a:p>
          <a:p>
            <a:r>
              <a:rPr lang="en-US" sz="2000" dirty="0"/>
              <a:t>y = -0.03:0.0001:0.059;</a:t>
            </a:r>
          </a:p>
          <a:p>
            <a:endParaRPr lang="en-US" sz="2000" dirty="0"/>
          </a:p>
          <a:p>
            <a:r>
              <a:rPr lang="en-US" sz="2000" dirty="0"/>
              <a:t>plot(y,x,'k')</a:t>
            </a:r>
          </a:p>
          <a:p>
            <a:r>
              <a:rPr lang="en-US" sz="2000" dirty="0"/>
              <a:t>grid</a:t>
            </a:r>
          </a:p>
          <a:p>
            <a:r>
              <a:rPr lang="en-US" sz="2000" dirty="0"/>
              <a:t>axis([-0.04 0.07 -0.02 0.12])</a:t>
            </a:r>
          </a:p>
          <a:p>
            <a:r>
              <a:rPr lang="en-US" sz="2000" dirty="0"/>
              <a:t>xlabel('Proportional Controller Gain K_{P}')</a:t>
            </a:r>
          </a:p>
          <a:p>
            <a:r>
              <a:rPr lang="en-US" sz="2000" dirty="0"/>
              <a:t>ylabel('Integral Controller Gain K_{I}')</a:t>
            </a:r>
          </a:p>
          <a:p>
            <a:r>
              <a:rPr lang="en-US" sz="2000" dirty="0"/>
              <a:t>title('Stability Region for \tau=0.5')</a:t>
            </a:r>
          </a:p>
          <a:p>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606" y="979714"/>
            <a:ext cx="8895806" cy="646331"/>
          </a:xfrm>
          <a:prstGeom prst="rect">
            <a:avLst/>
          </a:prstGeom>
          <a:noFill/>
        </p:spPr>
        <p:txBody>
          <a:bodyPr wrap="square" rtlCol="0">
            <a:spAutoFit/>
          </a:bodyPr>
          <a:lstStyle/>
          <a:p>
            <a:r>
              <a:rPr lang="en-US" dirty="0">
                <a:solidFill>
                  <a:srgbClr val="00B050"/>
                </a:solidFill>
              </a:rPr>
              <a:t>STABILITY REGION CURVE FOR TIME DELAY=0.5s FOR VARIOUS PARTICIPATION FACTORS:</a:t>
            </a:r>
          </a:p>
        </p:txBody>
      </p:sp>
      <p:pic>
        <p:nvPicPr>
          <p:cNvPr id="4" name="Picture 3" descr="m0.3.png"/>
          <p:cNvPicPr>
            <a:picLocks noChangeAspect="1"/>
          </p:cNvPicPr>
          <p:nvPr/>
        </p:nvPicPr>
        <p:blipFill>
          <a:blip r:embed="rId2"/>
          <a:stretch>
            <a:fillRect/>
          </a:stretch>
        </p:blipFill>
        <p:spPr>
          <a:xfrm>
            <a:off x="1123405" y="1619794"/>
            <a:ext cx="9940834" cy="4284617"/>
          </a:xfrm>
          <a:prstGeom prst="rect">
            <a:avLst/>
          </a:prstGeom>
        </p:spPr>
      </p:pic>
      <p:sp>
        <p:nvSpPr>
          <p:cNvPr id="6" name="Rectangle 5"/>
          <p:cNvSpPr/>
          <p:nvPr/>
        </p:nvSpPr>
        <p:spPr>
          <a:xfrm>
            <a:off x="7576458" y="2090055"/>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rgbClr val="00B0F0"/>
                </a:solidFill>
              </a:rPr>
              <a:t>Blue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=0.7,</a:t>
            </a:r>
            <a:r>
              <a:rPr lang="el-GR" dirty="0">
                <a:solidFill>
                  <a:schemeClr val="tx1"/>
                </a:solidFill>
              </a:rPr>
              <a:t> α</a:t>
            </a:r>
            <a:r>
              <a:rPr lang="en-US" baseline="-25000" dirty="0">
                <a:solidFill>
                  <a:schemeClr val="tx1"/>
                </a:solidFill>
              </a:rPr>
              <a:t>1</a:t>
            </a:r>
            <a:r>
              <a:rPr lang="en-US" dirty="0">
                <a:solidFill>
                  <a:schemeClr val="tx1"/>
                </a:solidFill>
              </a:rPr>
              <a:t>=0.3</a:t>
            </a:r>
          </a:p>
          <a:p>
            <a:pPr algn="just"/>
            <a:r>
              <a:rPr lang="en-US" dirty="0">
                <a:solidFill>
                  <a:srgbClr val="FFC000"/>
                </a:solidFill>
              </a:rPr>
              <a:t>Orange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=0.8,</a:t>
            </a:r>
            <a:r>
              <a:rPr lang="el-GR" dirty="0">
                <a:solidFill>
                  <a:schemeClr val="tx1"/>
                </a:solidFill>
              </a:rPr>
              <a:t> α</a:t>
            </a:r>
            <a:r>
              <a:rPr lang="en-US" baseline="-25000" dirty="0">
                <a:solidFill>
                  <a:schemeClr val="tx1"/>
                </a:solidFill>
              </a:rPr>
              <a:t>1</a:t>
            </a:r>
            <a:r>
              <a:rPr lang="en-US" dirty="0">
                <a:solidFill>
                  <a:schemeClr val="tx1"/>
                </a:solidFill>
              </a:rPr>
              <a:t>=0.2</a:t>
            </a:r>
          </a:p>
          <a:p>
            <a:pPr algn="just"/>
            <a:r>
              <a:rPr lang="en-US" dirty="0">
                <a:solidFill>
                  <a:srgbClr val="92D050"/>
                </a:solidFill>
              </a:rPr>
              <a:t>Green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=0.9,</a:t>
            </a:r>
            <a:r>
              <a:rPr lang="el-GR" dirty="0">
                <a:solidFill>
                  <a:schemeClr val="tx1"/>
                </a:solidFill>
              </a:rPr>
              <a:t> α</a:t>
            </a:r>
            <a:r>
              <a:rPr lang="en-US" baseline="-25000" dirty="0">
                <a:solidFill>
                  <a:schemeClr val="tx1"/>
                </a:solidFill>
              </a:rPr>
              <a:t>1</a:t>
            </a:r>
            <a:r>
              <a:rPr lang="en-US" dirty="0">
                <a:solidFill>
                  <a:schemeClr val="tx1"/>
                </a:solidFill>
              </a:rPr>
              <a:t>=0.1</a:t>
            </a:r>
          </a:p>
          <a:p>
            <a:pPr algn="just"/>
            <a:r>
              <a:rPr lang="en-US" dirty="0">
                <a:solidFill>
                  <a:schemeClr val="accent5">
                    <a:lumMod val="75000"/>
                  </a:schemeClr>
                </a:solidFill>
              </a:rPr>
              <a:t>Brown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=1.0,</a:t>
            </a:r>
            <a:r>
              <a:rPr lang="el-GR" dirty="0">
                <a:solidFill>
                  <a:schemeClr val="tx1"/>
                </a:solidFill>
              </a:rPr>
              <a:t> α</a:t>
            </a:r>
            <a:r>
              <a:rPr lang="en-US" baseline="-25000" dirty="0">
                <a:solidFill>
                  <a:schemeClr val="tx1"/>
                </a:solidFill>
              </a:rPr>
              <a:t>1</a:t>
            </a:r>
            <a:r>
              <a:rPr lang="en-US" dirty="0">
                <a:solidFill>
                  <a:schemeClr val="tx1"/>
                </a:solidFill>
              </a:rPr>
              <a:t>=0</a:t>
            </a: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86DBCC-6D3D-4D35-AFF8-143636133244}"/>
              </a:ext>
            </a:extLst>
          </p:cNvPr>
          <p:cNvSpPr txBox="1"/>
          <p:nvPr/>
        </p:nvSpPr>
        <p:spPr>
          <a:xfrm>
            <a:off x="950105" y="838636"/>
            <a:ext cx="3592265" cy="461665"/>
          </a:xfrm>
          <a:prstGeom prst="rect">
            <a:avLst/>
          </a:prstGeom>
          <a:noFill/>
        </p:spPr>
        <p:txBody>
          <a:bodyPr wrap="none" rtlCol="0">
            <a:spAutoFit/>
          </a:bodyPr>
          <a:lstStyle/>
          <a:p>
            <a:r>
              <a:rPr lang="en-US" sz="2400" b="1" dirty="0">
                <a:solidFill>
                  <a:schemeClr val="accent4"/>
                </a:solidFill>
              </a:rPr>
              <a:t>LITERATURE SURVEY:</a:t>
            </a:r>
            <a:endParaRPr lang="en-IN" sz="2400" dirty="0">
              <a:solidFill>
                <a:schemeClr val="accent4"/>
              </a:solidFill>
            </a:endParaRPr>
          </a:p>
        </p:txBody>
      </p:sp>
      <p:sp>
        <p:nvSpPr>
          <p:cNvPr id="3" name="TextBox 2">
            <a:extLst>
              <a:ext uri="{FF2B5EF4-FFF2-40B4-BE49-F238E27FC236}">
                <a16:creationId xmlns:a16="http://schemas.microsoft.com/office/drawing/2014/main" xmlns="" id="{A4FA0B86-E32C-4FBA-AA89-1E93310934D8}"/>
              </a:ext>
            </a:extLst>
          </p:cNvPr>
          <p:cNvSpPr txBox="1"/>
          <p:nvPr/>
        </p:nvSpPr>
        <p:spPr>
          <a:xfrm>
            <a:off x="758952" y="1490472"/>
            <a:ext cx="10707624" cy="4524315"/>
          </a:xfrm>
          <a:prstGeom prst="rect">
            <a:avLst/>
          </a:prstGeom>
          <a:noFill/>
        </p:spPr>
        <p:txBody>
          <a:bodyPr wrap="square" rtlCol="0">
            <a:spAutoFit/>
          </a:bodyPr>
          <a:lstStyle/>
          <a:p>
            <a:pPr algn="just">
              <a:lnSpc>
                <a:spcPct val="150000"/>
              </a:lnSpc>
              <a:buFont typeface="Wingdings" panose="05000000000000000000" pitchFamily="2" charset="2"/>
              <a:buChar char="Ø"/>
            </a:pPr>
            <a:r>
              <a:rPr lang="en-US" sz="1800" dirty="0">
                <a:latin typeface="Trebuchet MS" panose="020B0603020202020204" pitchFamily="34" charset="0"/>
              </a:rPr>
              <a:t>This project deals with computation of communication time delays on stability regions and stability delay margins of the PI controller between the Electric Vehicle Aggregator and the smart grid of a single area load frequency control(LFC) system.</a:t>
            </a:r>
          </a:p>
          <a:p>
            <a:pPr algn="just">
              <a:lnSpc>
                <a:spcPct val="150000"/>
              </a:lnSpc>
              <a:buFont typeface="Wingdings" panose="05000000000000000000" pitchFamily="2" charset="2"/>
              <a:buChar char="Ø"/>
            </a:pPr>
            <a:r>
              <a:rPr lang="en-US" sz="1800" dirty="0">
                <a:latin typeface="Trebuchet MS" panose="020B0603020202020204" pitchFamily="34" charset="0"/>
              </a:rPr>
              <a:t>A graphical method of characterizing stability boundary locus is implemented.</a:t>
            </a:r>
          </a:p>
          <a:p>
            <a:pPr algn="just">
              <a:lnSpc>
                <a:spcPct val="150000"/>
              </a:lnSpc>
              <a:buFont typeface="Wingdings" panose="05000000000000000000" pitchFamily="2" charset="2"/>
              <a:buChar char="Ø"/>
            </a:pPr>
            <a:r>
              <a:rPr lang="en-US" sz="1800" dirty="0">
                <a:latin typeface="Trebuchet MS" panose="020B0603020202020204" pitchFamily="34" charset="0"/>
              </a:rPr>
              <a:t>For a given time delay, the method computes all the stability gains of PI controller, which constitutes a stability regions in parameters of space of PI controller.</a:t>
            </a:r>
          </a:p>
          <a:p>
            <a:pPr algn="just">
              <a:lnSpc>
                <a:spcPct val="150000"/>
              </a:lnSpc>
              <a:buFont typeface="Wingdings" panose="05000000000000000000" pitchFamily="2" charset="2"/>
              <a:buChar char="Ø"/>
            </a:pPr>
            <a:r>
              <a:rPr lang="en-US" sz="1800" dirty="0">
                <a:latin typeface="Trebuchet MS" panose="020B0603020202020204" pitchFamily="34" charset="0"/>
              </a:rPr>
              <a:t>Later a frequency domain exact method is used to calculate stability delay margins for various values of PI controller gains.</a:t>
            </a:r>
          </a:p>
          <a:p>
            <a:pPr algn="just">
              <a:lnSpc>
                <a:spcPct val="150000"/>
              </a:lnSpc>
              <a:buFont typeface="Wingdings" panose="05000000000000000000" pitchFamily="2" charset="2"/>
              <a:buChar char="Ø"/>
            </a:pPr>
            <a:r>
              <a:rPr lang="en-US" sz="1800" dirty="0">
                <a:latin typeface="Trebuchet MS" panose="020B0603020202020204" pitchFamily="34" charset="0"/>
              </a:rPr>
              <a:t>The complete analysis is made in order to pass the information of error in the system within the stability margin delay to bring the system to equilibrium point.</a:t>
            </a:r>
            <a:endParaRPr lang="en-IN" sz="1800" dirty="0">
              <a:latin typeface="Trebuchet MS" panose="020B0603020202020204" pitchFamily="34" charset="0"/>
            </a:endParaRPr>
          </a:p>
          <a:p>
            <a:endParaRPr lang="en-IN" dirty="0"/>
          </a:p>
        </p:txBody>
      </p:sp>
    </p:spTree>
    <p:extLst>
      <p:ext uri="{BB962C8B-B14F-4D97-AF65-F5344CB8AC3E}">
        <p14:creationId xmlns:p14="http://schemas.microsoft.com/office/powerpoint/2010/main" xmlns="" val="150145269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004" y="740228"/>
            <a:ext cx="10541727" cy="461665"/>
          </a:xfrm>
          <a:prstGeom prst="rect">
            <a:avLst/>
          </a:prstGeom>
          <a:noFill/>
        </p:spPr>
        <p:txBody>
          <a:bodyPr wrap="square" rtlCol="0">
            <a:spAutoFit/>
          </a:bodyPr>
          <a:lstStyle/>
          <a:p>
            <a:r>
              <a:rPr lang="en-US" sz="2400" b="1" dirty="0">
                <a:solidFill>
                  <a:schemeClr val="accent4"/>
                </a:solidFill>
              </a:rPr>
              <a:t>VALUES OF KP AND KI FOR SYSTEM STABILITY(For time delay=0.5s):</a:t>
            </a:r>
          </a:p>
        </p:txBody>
      </p:sp>
      <p:sp>
        <p:nvSpPr>
          <p:cNvPr id="3" name="TextBox 2"/>
          <p:cNvSpPr txBox="1"/>
          <p:nvPr/>
        </p:nvSpPr>
        <p:spPr>
          <a:xfrm>
            <a:off x="971004" y="1465280"/>
            <a:ext cx="10358847" cy="4190827"/>
          </a:xfrm>
          <a:prstGeom prst="rect">
            <a:avLst/>
          </a:prstGeom>
          <a:noFill/>
        </p:spPr>
        <p:txBody>
          <a:bodyPr wrap="square" rtlCol="0">
            <a:spAutoFit/>
          </a:bodyPr>
          <a:lstStyle/>
          <a:p>
            <a:pPr>
              <a:lnSpc>
                <a:spcPct val="150000"/>
              </a:lnSpc>
              <a:buFont typeface="Arial" pitchFamily="34" charset="0"/>
              <a:buChar char="•"/>
            </a:pPr>
            <a:r>
              <a:rPr lang="en-US" sz="2000" b="1" u="sng" dirty="0">
                <a:latin typeface="Trebuchet MS" panose="020B0603020202020204" pitchFamily="34" charset="0"/>
                <a:ea typeface="NSimSun" panose="02010609030101010101" pitchFamily="49" charset="-122"/>
              </a:rPr>
              <a:t>For system to be stable</a:t>
            </a:r>
            <a:r>
              <a:rPr lang="en-US" sz="2000" b="1" dirty="0">
                <a:latin typeface="Trebuchet MS" panose="020B0603020202020204" pitchFamily="34" charset="0"/>
                <a:ea typeface="NSimSun" panose="02010609030101010101" pitchFamily="49" charset="-122"/>
              </a:rPr>
              <a:t>: </a:t>
            </a:r>
            <a:r>
              <a:rPr lang="en-US" sz="2000" dirty="0">
                <a:latin typeface="Trebuchet MS" panose="020B0603020202020204" pitchFamily="34" charset="0"/>
                <a:ea typeface="NSimSun" panose="02010609030101010101" pitchFamily="49" charset="-122"/>
              </a:rPr>
              <a:t> The values of K</a:t>
            </a:r>
            <a:r>
              <a:rPr lang="en-US" sz="2000" baseline="-25000" dirty="0">
                <a:latin typeface="Trebuchet MS" panose="020B0603020202020204" pitchFamily="34" charset="0"/>
                <a:ea typeface="NSimSun" panose="02010609030101010101" pitchFamily="49" charset="-122"/>
              </a:rPr>
              <a:t>p</a:t>
            </a:r>
            <a:r>
              <a:rPr lang="en-US" sz="2000" dirty="0">
                <a:latin typeface="Trebuchet MS" panose="020B0603020202020204" pitchFamily="34" charset="0"/>
                <a:ea typeface="NSimSun" panose="02010609030101010101" pitchFamily="49" charset="-122"/>
              </a:rPr>
              <a:t> and K</a:t>
            </a:r>
            <a:r>
              <a:rPr lang="en-US" sz="2000" baseline="-25000" dirty="0">
                <a:latin typeface="Trebuchet MS" panose="020B0603020202020204" pitchFamily="34" charset="0"/>
                <a:ea typeface="NSimSun" panose="02010609030101010101" pitchFamily="49" charset="-122"/>
              </a:rPr>
              <a:t>I</a:t>
            </a:r>
            <a:r>
              <a:rPr lang="en-US" sz="2000" dirty="0">
                <a:latin typeface="Trebuchet MS" panose="020B0603020202020204" pitchFamily="34" charset="0"/>
                <a:ea typeface="NSimSun" panose="02010609030101010101" pitchFamily="49" charset="-122"/>
              </a:rPr>
              <a:t> should lie within the curve boundary for that participation factors. </a:t>
            </a:r>
          </a:p>
          <a:p>
            <a:pPr>
              <a:lnSpc>
                <a:spcPct val="150000"/>
              </a:lnSpc>
            </a:pPr>
            <a:r>
              <a:rPr lang="en-US" sz="2000" dirty="0">
                <a:latin typeface="Trebuchet MS" panose="020B0603020202020204" pitchFamily="34" charset="0"/>
                <a:ea typeface="NSimSun" panose="02010609030101010101" pitchFamily="49" charset="-122"/>
              </a:rPr>
              <a:t>             </a:t>
            </a:r>
            <a:r>
              <a:rPr lang="en-US" sz="2000" dirty="0">
                <a:solidFill>
                  <a:srgbClr val="7030A0"/>
                </a:solidFill>
                <a:latin typeface="Trebuchet MS" panose="020B0603020202020204" pitchFamily="34" charset="0"/>
                <a:ea typeface="NSimSun" panose="02010609030101010101" pitchFamily="49" charset="-122"/>
              </a:rPr>
              <a:t>Example: For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1</a:t>
            </a:r>
            <a:r>
              <a:rPr lang="en-US" sz="2000" dirty="0">
                <a:solidFill>
                  <a:srgbClr val="7030A0"/>
                </a:solidFill>
                <a:latin typeface="Trebuchet MS" panose="020B0603020202020204" pitchFamily="34" charset="0"/>
                <a:ea typeface="NSimSun" panose="02010609030101010101" pitchFamily="49" charset="-122"/>
              </a:rPr>
              <a:t>=0.3 and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0</a:t>
            </a:r>
            <a:r>
              <a:rPr lang="en-US" sz="2000" dirty="0">
                <a:solidFill>
                  <a:srgbClr val="7030A0"/>
                </a:solidFill>
                <a:latin typeface="Trebuchet MS" panose="020B0603020202020204" pitchFamily="34" charset="0"/>
                <a:ea typeface="NSimSun" panose="02010609030101010101" pitchFamily="49" charset="-122"/>
              </a:rPr>
              <a:t>=0.7 the values are  K</a:t>
            </a:r>
            <a:r>
              <a:rPr lang="en-US" sz="2000" baseline="-25000" dirty="0">
                <a:solidFill>
                  <a:srgbClr val="7030A0"/>
                </a:solidFill>
                <a:latin typeface="Trebuchet MS" panose="020B0603020202020204" pitchFamily="34" charset="0"/>
                <a:ea typeface="NSimSun" panose="02010609030101010101" pitchFamily="49" charset="-122"/>
              </a:rPr>
              <a:t>p </a:t>
            </a:r>
            <a:r>
              <a:rPr lang="en-US" sz="2000" dirty="0">
                <a:solidFill>
                  <a:srgbClr val="7030A0"/>
                </a:solidFill>
                <a:latin typeface="Trebuchet MS" panose="020B0603020202020204" pitchFamily="34" charset="0"/>
                <a:ea typeface="NSimSun" panose="02010609030101010101" pitchFamily="49" charset="-122"/>
              </a:rPr>
              <a:t>=1 and K</a:t>
            </a:r>
            <a:r>
              <a:rPr lang="en-US" sz="2000" baseline="-25000" dirty="0">
                <a:solidFill>
                  <a:srgbClr val="7030A0"/>
                </a:solidFill>
                <a:latin typeface="Trebuchet MS" panose="020B0603020202020204" pitchFamily="34" charset="0"/>
                <a:ea typeface="NSimSun" panose="02010609030101010101" pitchFamily="49" charset="-122"/>
              </a:rPr>
              <a:t>I </a:t>
            </a:r>
            <a:r>
              <a:rPr lang="en-US" sz="2000" dirty="0">
                <a:solidFill>
                  <a:srgbClr val="7030A0"/>
                </a:solidFill>
                <a:latin typeface="Trebuchet MS" panose="020B0603020202020204" pitchFamily="34" charset="0"/>
                <a:ea typeface="NSimSun" panose="02010609030101010101" pitchFamily="49" charset="-122"/>
              </a:rPr>
              <a:t>=0.5</a:t>
            </a:r>
          </a:p>
          <a:p>
            <a:pPr>
              <a:lnSpc>
                <a:spcPct val="150000"/>
              </a:lnSpc>
              <a:buFont typeface="Arial" pitchFamily="34" charset="0"/>
              <a:buChar char="•"/>
            </a:pPr>
            <a:r>
              <a:rPr lang="en-US" sz="2000" b="1" u="sng" dirty="0">
                <a:latin typeface="Trebuchet MS" panose="020B0603020202020204" pitchFamily="34" charset="0"/>
                <a:ea typeface="NSimSun" panose="02010609030101010101" pitchFamily="49" charset="-122"/>
              </a:rPr>
              <a:t>For system to be unstable</a:t>
            </a:r>
            <a:r>
              <a:rPr lang="en-US" sz="2000" b="1" dirty="0">
                <a:latin typeface="Trebuchet MS" panose="020B0603020202020204" pitchFamily="34" charset="0"/>
                <a:ea typeface="NSimSun" panose="02010609030101010101" pitchFamily="49" charset="-122"/>
              </a:rPr>
              <a:t>: </a:t>
            </a:r>
            <a:r>
              <a:rPr lang="en-US" sz="2000" dirty="0">
                <a:latin typeface="Trebuchet MS" panose="020B0603020202020204" pitchFamily="34" charset="0"/>
                <a:ea typeface="NSimSun" panose="02010609030101010101" pitchFamily="49" charset="-122"/>
              </a:rPr>
              <a:t> The values of K</a:t>
            </a:r>
            <a:r>
              <a:rPr lang="en-US" sz="2000" baseline="-25000" dirty="0">
                <a:latin typeface="Trebuchet MS" panose="020B0603020202020204" pitchFamily="34" charset="0"/>
                <a:ea typeface="NSimSun" panose="02010609030101010101" pitchFamily="49" charset="-122"/>
              </a:rPr>
              <a:t>p</a:t>
            </a:r>
            <a:r>
              <a:rPr lang="en-US" sz="2000" dirty="0">
                <a:latin typeface="Trebuchet MS" panose="020B0603020202020204" pitchFamily="34" charset="0"/>
                <a:ea typeface="NSimSun" panose="02010609030101010101" pitchFamily="49" charset="-122"/>
              </a:rPr>
              <a:t> and K</a:t>
            </a:r>
            <a:r>
              <a:rPr lang="en-US" sz="2000" baseline="-25000" dirty="0">
                <a:latin typeface="Trebuchet MS" panose="020B0603020202020204" pitchFamily="34" charset="0"/>
                <a:ea typeface="NSimSun" panose="02010609030101010101" pitchFamily="49" charset="-122"/>
              </a:rPr>
              <a:t>I</a:t>
            </a:r>
            <a:r>
              <a:rPr lang="en-US" sz="2000" dirty="0">
                <a:latin typeface="Trebuchet MS" panose="020B0603020202020204" pitchFamily="34" charset="0"/>
                <a:ea typeface="NSimSun" panose="02010609030101010101" pitchFamily="49" charset="-122"/>
              </a:rPr>
              <a:t> should lie anywhere out of curve boundary for that particular participation factors.</a:t>
            </a:r>
          </a:p>
          <a:p>
            <a:pPr>
              <a:lnSpc>
                <a:spcPct val="150000"/>
              </a:lnSpc>
            </a:pPr>
            <a:r>
              <a:rPr lang="en-US" sz="2000" dirty="0">
                <a:latin typeface="Trebuchet MS" panose="020B0603020202020204" pitchFamily="34" charset="0"/>
                <a:ea typeface="NSimSun" panose="02010609030101010101" pitchFamily="49" charset="-122"/>
              </a:rPr>
              <a:t>            </a:t>
            </a:r>
            <a:r>
              <a:rPr lang="en-US" sz="2000" dirty="0">
                <a:solidFill>
                  <a:srgbClr val="7030A0"/>
                </a:solidFill>
                <a:latin typeface="Trebuchet MS" panose="020B0603020202020204" pitchFamily="34" charset="0"/>
                <a:ea typeface="NSimSun" panose="02010609030101010101" pitchFamily="49" charset="-122"/>
              </a:rPr>
              <a:t>Example: For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1</a:t>
            </a:r>
            <a:r>
              <a:rPr lang="en-US" sz="2000" dirty="0">
                <a:solidFill>
                  <a:srgbClr val="7030A0"/>
                </a:solidFill>
                <a:latin typeface="Trebuchet MS" panose="020B0603020202020204" pitchFamily="34" charset="0"/>
                <a:ea typeface="NSimSun" panose="02010609030101010101" pitchFamily="49" charset="-122"/>
              </a:rPr>
              <a:t>=0.3 and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0</a:t>
            </a:r>
            <a:r>
              <a:rPr lang="en-US" sz="2000" dirty="0">
                <a:solidFill>
                  <a:srgbClr val="7030A0"/>
                </a:solidFill>
                <a:latin typeface="Trebuchet MS" panose="020B0603020202020204" pitchFamily="34" charset="0"/>
                <a:ea typeface="NSimSun" panose="02010609030101010101" pitchFamily="49" charset="-122"/>
              </a:rPr>
              <a:t>=0.7, the values are K</a:t>
            </a:r>
            <a:r>
              <a:rPr lang="en-US" sz="2000" baseline="-25000" dirty="0">
                <a:solidFill>
                  <a:srgbClr val="7030A0"/>
                </a:solidFill>
                <a:latin typeface="Trebuchet MS" panose="020B0603020202020204" pitchFamily="34" charset="0"/>
                <a:ea typeface="NSimSun" panose="02010609030101010101" pitchFamily="49" charset="-122"/>
              </a:rPr>
              <a:t>p </a:t>
            </a:r>
            <a:r>
              <a:rPr lang="en-US" sz="2000" dirty="0">
                <a:solidFill>
                  <a:srgbClr val="7030A0"/>
                </a:solidFill>
                <a:latin typeface="Trebuchet MS" panose="020B0603020202020204" pitchFamily="34" charset="0"/>
                <a:ea typeface="NSimSun" panose="02010609030101010101" pitchFamily="49" charset="-122"/>
              </a:rPr>
              <a:t>=3 and K</a:t>
            </a:r>
            <a:r>
              <a:rPr lang="en-US" sz="2000" baseline="-25000" dirty="0">
                <a:solidFill>
                  <a:srgbClr val="7030A0"/>
                </a:solidFill>
                <a:latin typeface="Trebuchet MS" panose="020B0603020202020204" pitchFamily="34" charset="0"/>
                <a:ea typeface="NSimSun" panose="02010609030101010101" pitchFamily="49" charset="-122"/>
              </a:rPr>
              <a:t>I </a:t>
            </a:r>
            <a:r>
              <a:rPr lang="en-US" sz="2000" dirty="0">
                <a:solidFill>
                  <a:srgbClr val="7030A0"/>
                </a:solidFill>
                <a:latin typeface="Trebuchet MS" panose="020B0603020202020204" pitchFamily="34" charset="0"/>
                <a:ea typeface="NSimSun" panose="02010609030101010101" pitchFamily="49" charset="-122"/>
              </a:rPr>
              <a:t>=2</a:t>
            </a:r>
          </a:p>
          <a:p>
            <a:pPr>
              <a:lnSpc>
                <a:spcPct val="150000"/>
              </a:lnSpc>
              <a:buFont typeface="Arial" pitchFamily="34" charset="0"/>
              <a:buChar char="•"/>
            </a:pPr>
            <a:r>
              <a:rPr lang="en-US" sz="2000" b="1" u="sng" dirty="0">
                <a:latin typeface="Trebuchet MS" panose="020B0603020202020204" pitchFamily="34" charset="0"/>
                <a:ea typeface="NSimSun" panose="02010609030101010101" pitchFamily="49" charset="-122"/>
              </a:rPr>
              <a:t>For system to be marginally stable</a:t>
            </a:r>
            <a:r>
              <a:rPr lang="en-US" sz="2000" b="1" dirty="0">
                <a:latin typeface="Trebuchet MS" panose="020B0603020202020204" pitchFamily="34" charset="0"/>
                <a:ea typeface="NSimSun" panose="02010609030101010101" pitchFamily="49" charset="-122"/>
              </a:rPr>
              <a:t>: </a:t>
            </a:r>
            <a:r>
              <a:rPr lang="en-US" sz="2000" dirty="0">
                <a:latin typeface="Trebuchet MS" panose="020B0603020202020204" pitchFamily="34" charset="0"/>
                <a:ea typeface="NSimSun" panose="02010609030101010101" pitchFamily="49" charset="-122"/>
              </a:rPr>
              <a:t>The values of K</a:t>
            </a:r>
            <a:r>
              <a:rPr lang="en-US" sz="2000" baseline="-25000" dirty="0">
                <a:latin typeface="Trebuchet MS" panose="020B0603020202020204" pitchFamily="34" charset="0"/>
                <a:ea typeface="NSimSun" panose="02010609030101010101" pitchFamily="49" charset="-122"/>
              </a:rPr>
              <a:t>p </a:t>
            </a:r>
            <a:r>
              <a:rPr lang="en-US" sz="2000" dirty="0">
                <a:latin typeface="Trebuchet MS" panose="020B0603020202020204" pitchFamily="34" charset="0"/>
                <a:ea typeface="NSimSun" panose="02010609030101010101" pitchFamily="49" charset="-122"/>
              </a:rPr>
              <a:t>and K</a:t>
            </a:r>
            <a:r>
              <a:rPr lang="en-US" sz="2000" baseline="-25000" dirty="0">
                <a:latin typeface="Trebuchet MS" panose="020B0603020202020204" pitchFamily="34" charset="0"/>
                <a:ea typeface="NSimSun" panose="02010609030101010101" pitchFamily="49" charset="-122"/>
              </a:rPr>
              <a:t>I</a:t>
            </a:r>
            <a:r>
              <a:rPr lang="en-US" sz="2000" dirty="0">
                <a:latin typeface="Trebuchet MS" panose="020B0603020202020204" pitchFamily="34" charset="0"/>
                <a:ea typeface="NSimSun" panose="02010609030101010101" pitchFamily="49" charset="-122"/>
              </a:rPr>
              <a:t> should lie on or near to the curve boundary for that particular participation factors.</a:t>
            </a:r>
          </a:p>
          <a:p>
            <a:pPr>
              <a:lnSpc>
                <a:spcPct val="150000"/>
              </a:lnSpc>
            </a:pPr>
            <a:r>
              <a:rPr lang="en-US" sz="2000" dirty="0">
                <a:latin typeface="Trebuchet MS" panose="020B0603020202020204" pitchFamily="34" charset="0"/>
                <a:ea typeface="NSimSun" panose="02010609030101010101" pitchFamily="49" charset="-122"/>
              </a:rPr>
              <a:t>            </a:t>
            </a:r>
            <a:r>
              <a:rPr lang="en-US" sz="2000" dirty="0">
                <a:solidFill>
                  <a:srgbClr val="7030A0"/>
                </a:solidFill>
                <a:latin typeface="Trebuchet MS" panose="020B0603020202020204" pitchFamily="34" charset="0"/>
                <a:ea typeface="NSimSun" panose="02010609030101010101" pitchFamily="49" charset="-122"/>
              </a:rPr>
              <a:t>Example: For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1</a:t>
            </a:r>
            <a:r>
              <a:rPr lang="en-US" sz="2000" dirty="0">
                <a:solidFill>
                  <a:srgbClr val="7030A0"/>
                </a:solidFill>
                <a:latin typeface="Trebuchet MS" panose="020B0603020202020204" pitchFamily="34" charset="0"/>
                <a:ea typeface="NSimSun" panose="02010609030101010101" pitchFamily="49" charset="-122"/>
              </a:rPr>
              <a:t>=0.3 and </a:t>
            </a:r>
            <a:r>
              <a:rPr lang="el-GR" sz="2000" dirty="0">
                <a:solidFill>
                  <a:srgbClr val="7030A0"/>
                </a:solidFill>
                <a:latin typeface="Trebuchet MS" panose="020B0603020202020204" pitchFamily="34" charset="0"/>
                <a:ea typeface="NSimSun" panose="02010609030101010101" pitchFamily="49" charset="-122"/>
              </a:rPr>
              <a:t>α</a:t>
            </a:r>
            <a:r>
              <a:rPr lang="en-US" sz="2000" baseline="-25000" dirty="0">
                <a:solidFill>
                  <a:srgbClr val="7030A0"/>
                </a:solidFill>
                <a:latin typeface="Trebuchet MS" panose="020B0603020202020204" pitchFamily="34" charset="0"/>
                <a:ea typeface="NSimSun" panose="02010609030101010101" pitchFamily="49" charset="-122"/>
              </a:rPr>
              <a:t>0</a:t>
            </a:r>
            <a:r>
              <a:rPr lang="en-US" sz="2000" dirty="0">
                <a:solidFill>
                  <a:srgbClr val="7030A0"/>
                </a:solidFill>
                <a:latin typeface="Trebuchet MS" panose="020B0603020202020204" pitchFamily="34" charset="0"/>
                <a:ea typeface="NSimSun" panose="02010609030101010101" pitchFamily="49" charset="-122"/>
              </a:rPr>
              <a:t>=0.7, the values  are K</a:t>
            </a:r>
            <a:r>
              <a:rPr lang="en-US" sz="2000" baseline="-25000" dirty="0">
                <a:solidFill>
                  <a:srgbClr val="7030A0"/>
                </a:solidFill>
                <a:latin typeface="Trebuchet MS" panose="020B0603020202020204" pitchFamily="34" charset="0"/>
                <a:ea typeface="NSimSun" panose="02010609030101010101" pitchFamily="49" charset="-122"/>
              </a:rPr>
              <a:t>p </a:t>
            </a:r>
            <a:r>
              <a:rPr lang="en-US" sz="2000" dirty="0">
                <a:solidFill>
                  <a:srgbClr val="7030A0"/>
                </a:solidFill>
                <a:latin typeface="Trebuchet MS" panose="020B0603020202020204" pitchFamily="34" charset="0"/>
                <a:ea typeface="NSimSun" panose="02010609030101010101" pitchFamily="49" charset="-122"/>
              </a:rPr>
              <a:t>=1.8 and K</a:t>
            </a:r>
            <a:r>
              <a:rPr lang="en-US" sz="2000" baseline="-25000" dirty="0">
                <a:solidFill>
                  <a:srgbClr val="7030A0"/>
                </a:solidFill>
                <a:latin typeface="Trebuchet MS" panose="020B0603020202020204" pitchFamily="34" charset="0"/>
                <a:ea typeface="NSimSun" panose="02010609030101010101" pitchFamily="49" charset="-122"/>
              </a:rPr>
              <a:t>I </a:t>
            </a:r>
            <a:r>
              <a:rPr lang="en-US" sz="2000" dirty="0">
                <a:solidFill>
                  <a:srgbClr val="7030A0"/>
                </a:solidFill>
                <a:latin typeface="Trebuchet MS" panose="020B0603020202020204" pitchFamily="34" charset="0"/>
                <a:ea typeface="NSimSun" panose="02010609030101010101" pitchFamily="49" charset="-122"/>
              </a:rPr>
              <a:t>=1.4</a:t>
            </a: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4216" y="1110343"/>
            <a:ext cx="9091749" cy="646331"/>
          </a:xfrm>
          <a:prstGeom prst="rect">
            <a:avLst/>
          </a:prstGeom>
          <a:noFill/>
        </p:spPr>
        <p:txBody>
          <a:bodyPr wrap="square" rtlCol="0">
            <a:spAutoFit/>
          </a:bodyPr>
          <a:lstStyle/>
          <a:p>
            <a:r>
              <a:rPr lang="en-US" dirty="0">
                <a:solidFill>
                  <a:srgbClr val="00B050"/>
                </a:solidFill>
              </a:rPr>
              <a:t>STABILITY REGION CURVE FOR TIME DELAY=0.25s FOR VARIOUS PARTICIPATION FACTORS:</a:t>
            </a:r>
          </a:p>
        </p:txBody>
      </p:sp>
      <p:pic>
        <p:nvPicPr>
          <p:cNvPr id="3" name="Picture 2" descr="mo.4.png"/>
          <p:cNvPicPr>
            <a:picLocks noChangeAspect="1"/>
          </p:cNvPicPr>
          <p:nvPr/>
        </p:nvPicPr>
        <p:blipFill>
          <a:blip r:embed="rId2"/>
          <a:stretch>
            <a:fillRect/>
          </a:stretch>
        </p:blipFill>
        <p:spPr>
          <a:xfrm>
            <a:off x="1201783" y="1828801"/>
            <a:ext cx="9117874" cy="4153988"/>
          </a:xfrm>
          <a:prstGeom prst="rect">
            <a:avLst/>
          </a:prstGeom>
        </p:spPr>
      </p:pic>
      <p:sp>
        <p:nvSpPr>
          <p:cNvPr id="4" name="Rectangle 3"/>
          <p:cNvSpPr/>
          <p:nvPr/>
        </p:nvSpPr>
        <p:spPr>
          <a:xfrm>
            <a:off x="7197635" y="2534193"/>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accent5">
                    <a:lumMod val="75000"/>
                  </a:schemeClr>
                </a:solidFill>
              </a:rPr>
              <a:t>Brown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=0.7,</a:t>
            </a:r>
            <a:r>
              <a:rPr lang="el-GR" dirty="0">
                <a:solidFill>
                  <a:schemeClr val="tx1"/>
                </a:solidFill>
              </a:rPr>
              <a:t> α</a:t>
            </a:r>
            <a:r>
              <a:rPr lang="en-US" baseline="-25000" dirty="0">
                <a:solidFill>
                  <a:schemeClr val="tx1"/>
                </a:solidFill>
              </a:rPr>
              <a:t>1</a:t>
            </a:r>
            <a:r>
              <a:rPr lang="en-US" dirty="0">
                <a:solidFill>
                  <a:schemeClr val="tx1"/>
                </a:solidFill>
              </a:rPr>
              <a:t>=0.3</a:t>
            </a:r>
          </a:p>
          <a:p>
            <a:pPr algn="just"/>
            <a:r>
              <a:rPr lang="en-US" dirty="0">
                <a:solidFill>
                  <a:srgbClr val="92D050"/>
                </a:solidFill>
              </a:rPr>
              <a:t>Green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=0.8,</a:t>
            </a:r>
            <a:r>
              <a:rPr lang="el-GR" dirty="0">
                <a:solidFill>
                  <a:schemeClr val="tx1"/>
                </a:solidFill>
              </a:rPr>
              <a:t> α</a:t>
            </a:r>
            <a:r>
              <a:rPr lang="en-US" baseline="-25000" dirty="0">
                <a:solidFill>
                  <a:schemeClr val="tx1"/>
                </a:solidFill>
              </a:rPr>
              <a:t>1</a:t>
            </a:r>
            <a:r>
              <a:rPr lang="en-US" dirty="0">
                <a:solidFill>
                  <a:schemeClr val="tx1"/>
                </a:solidFill>
              </a:rPr>
              <a:t>=0.2</a:t>
            </a:r>
          </a:p>
          <a:p>
            <a:pPr algn="just"/>
            <a:r>
              <a:rPr lang="en-US" dirty="0">
                <a:solidFill>
                  <a:srgbClr val="FFC000"/>
                </a:solidFill>
              </a:rPr>
              <a:t>Orange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=0.9,</a:t>
            </a:r>
            <a:r>
              <a:rPr lang="el-GR" dirty="0">
                <a:solidFill>
                  <a:schemeClr val="tx1"/>
                </a:solidFill>
              </a:rPr>
              <a:t> α</a:t>
            </a:r>
            <a:r>
              <a:rPr lang="en-US" baseline="-25000" dirty="0">
                <a:solidFill>
                  <a:schemeClr val="tx1"/>
                </a:solidFill>
              </a:rPr>
              <a:t>1</a:t>
            </a:r>
            <a:r>
              <a:rPr lang="en-US" dirty="0">
                <a:solidFill>
                  <a:schemeClr val="tx1"/>
                </a:solidFill>
              </a:rPr>
              <a:t>=0.1</a:t>
            </a:r>
          </a:p>
          <a:p>
            <a:pPr algn="just"/>
            <a:r>
              <a:rPr lang="en-US" dirty="0">
                <a:solidFill>
                  <a:srgbClr val="00B0F0"/>
                </a:solidFill>
              </a:rPr>
              <a:t>Blue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=1.0,</a:t>
            </a:r>
            <a:r>
              <a:rPr lang="el-GR" dirty="0">
                <a:solidFill>
                  <a:schemeClr val="tx1"/>
                </a:solidFill>
              </a:rPr>
              <a:t> α</a:t>
            </a:r>
            <a:r>
              <a:rPr lang="en-US" baseline="-25000" dirty="0">
                <a:solidFill>
                  <a:schemeClr val="tx1"/>
                </a:solidFill>
              </a:rPr>
              <a:t>1</a:t>
            </a:r>
            <a:r>
              <a:rPr lang="en-US" dirty="0">
                <a:solidFill>
                  <a:schemeClr val="tx1"/>
                </a:solidFill>
              </a:rPr>
              <a:t>=0</a:t>
            </a: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690" y="727166"/>
            <a:ext cx="10528663" cy="461665"/>
          </a:xfrm>
          <a:prstGeom prst="rect">
            <a:avLst/>
          </a:prstGeom>
          <a:noFill/>
        </p:spPr>
        <p:txBody>
          <a:bodyPr wrap="square" rtlCol="0">
            <a:spAutoFit/>
          </a:bodyPr>
          <a:lstStyle/>
          <a:p>
            <a:r>
              <a:rPr lang="en-US" sz="2400" b="1" dirty="0">
                <a:solidFill>
                  <a:schemeClr val="accent4"/>
                </a:solidFill>
              </a:rPr>
              <a:t>VALUES OF KP AND KI FOR SYSTEM STABILITY(For time delay=0.25s):</a:t>
            </a:r>
          </a:p>
        </p:txBody>
      </p:sp>
      <p:sp>
        <p:nvSpPr>
          <p:cNvPr id="3" name="TextBox 2"/>
          <p:cNvSpPr txBox="1"/>
          <p:nvPr/>
        </p:nvSpPr>
        <p:spPr>
          <a:xfrm>
            <a:off x="905691" y="1419497"/>
            <a:ext cx="10232570" cy="4652492"/>
          </a:xfrm>
          <a:prstGeom prst="rect">
            <a:avLst/>
          </a:prstGeom>
          <a:noFill/>
        </p:spPr>
        <p:txBody>
          <a:bodyPr wrap="square" rtlCol="0">
            <a:spAutoFit/>
          </a:bodyPr>
          <a:lstStyle/>
          <a:p>
            <a:pPr>
              <a:lnSpc>
                <a:spcPct val="150000"/>
              </a:lnSpc>
              <a:buFont typeface="Arial" pitchFamily="34" charset="0"/>
              <a:buChar char="•"/>
            </a:pPr>
            <a:r>
              <a:rPr lang="en-US" sz="2000" b="1" u="sng" dirty="0">
                <a:latin typeface="Trebuchet MS" panose="020B0603020202020204" pitchFamily="34" charset="0"/>
              </a:rPr>
              <a:t>For system to be stable</a:t>
            </a:r>
            <a:r>
              <a:rPr lang="en-US" sz="2000" b="1" dirty="0">
                <a:latin typeface="Trebuchet MS" panose="020B0603020202020204" pitchFamily="34" charset="0"/>
              </a:rPr>
              <a:t>: </a:t>
            </a:r>
            <a:r>
              <a:rPr lang="en-US" sz="2000" dirty="0">
                <a:latin typeface="Trebuchet MS" panose="020B0603020202020204" pitchFamily="34" charset="0"/>
              </a:rPr>
              <a:t>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should lie within the curve boundary for that participation factors. </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=1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=0.2</a:t>
            </a:r>
          </a:p>
          <a:p>
            <a:pPr>
              <a:lnSpc>
                <a:spcPct val="150000"/>
              </a:lnSpc>
              <a:buFont typeface="Arial" pitchFamily="34" charset="0"/>
              <a:buChar char="•"/>
            </a:pPr>
            <a:r>
              <a:rPr lang="en-US" sz="2000" b="1" u="sng" dirty="0">
                <a:latin typeface="Trebuchet MS" panose="020B0603020202020204" pitchFamily="34" charset="0"/>
              </a:rPr>
              <a:t>For system to be unstable</a:t>
            </a:r>
            <a:r>
              <a:rPr lang="en-US" sz="2000" b="1" dirty="0">
                <a:latin typeface="Trebuchet MS" panose="020B0603020202020204" pitchFamily="34" charset="0"/>
              </a:rPr>
              <a:t>: </a:t>
            </a:r>
            <a:r>
              <a:rPr lang="en-US" sz="2000" dirty="0">
                <a:latin typeface="Trebuchet MS" panose="020B0603020202020204" pitchFamily="34" charset="0"/>
              </a:rPr>
              <a:t>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should lie anywhere out of curve boundary for that particular participation factors.</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=3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=2</a:t>
            </a:r>
          </a:p>
          <a:p>
            <a:pPr>
              <a:lnSpc>
                <a:spcPct val="150000"/>
              </a:lnSpc>
              <a:buFont typeface="Arial" pitchFamily="34" charset="0"/>
              <a:buChar char="•"/>
            </a:pPr>
            <a:r>
              <a:rPr lang="en-US" sz="2000" b="1" u="sng" dirty="0">
                <a:latin typeface="Trebuchet MS" panose="020B0603020202020204" pitchFamily="34" charset="0"/>
              </a:rPr>
              <a:t>For system to be marginally stable</a:t>
            </a:r>
            <a:r>
              <a:rPr lang="en-US" sz="2000" b="1" dirty="0">
                <a:latin typeface="Trebuchet MS" panose="020B0603020202020204" pitchFamily="34" charset="0"/>
              </a:rPr>
              <a:t>: </a:t>
            </a:r>
            <a:r>
              <a:rPr lang="en-US" sz="2000" dirty="0">
                <a:latin typeface="Trebuchet MS" panose="020B0603020202020204" pitchFamily="34" charset="0"/>
              </a:rPr>
              <a:t>The values of K</a:t>
            </a:r>
            <a:r>
              <a:rPr lang="en-US" sz="2000" baseline="-25000" dirty="0">
                <a:latin typeface="Trebuchet MS" panose="020B0603020202020204" pitchFamily="34" charset="0"/>
              </a:rPr>
              <a:t>p </a:t>
            </a:r>
            <a:r>
              <a:rPr lang="en-US" sz="2000" dirty="0">
                <a:latin typeface="Trebuchet MS" panose="020B0603020202020204" pitchFamily="34" charset="0"/>
              </a:rPr>
              <a:t>and K</a:t>
            </a:r>
            <a:r>
              <a:rPr lang="en-US" sz="2000" baseline="-25000" dirty="0">
                <a:latin typeface="Trebuchet MS" panose="020B0603020202020204" pitchFamily="34" charset="0"/>
              </a:rPr>
              <a:t>I</a:t>
            </a:r>
            <a:r>
              <a:rPr lang="en-US" sz="2000" dirty="0">
                <a:latin typeface="Trebuchet MS" panose="020B0603020202020204" pitchFamily="34" charset="0"/>
              </a:rPr>
              <a:t> should lie on or near to  the curve boundary for that particular participation factors.</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=1.8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=0.1</a:t>
            </a:r>
          </a:p>
          <a:p>
            <a:pPr>
              <a:lnSpc>
                <a:spcPct val="150000"/>
              </a:lnSpc>
            </a:pPr>
            <a:endParaRPr lang="en-US" sz="2000" dirty="0">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464" y="692332"/>
            <a:ext cx="9980022" cy="646331"/>
          </a:xfrm>
          <a:prstGeom prst="rect">
            <a:avLst/>
          </a:prstGeom>
          <a:noFill/>
        </p:spPr>
        <p:txBody>
          <a:bodyPr wrap="square" rtlCol="0">
            <a:spAutoFit/>
          </a:bodyPr>
          <a:lstStyle/>
          <a:p>
            <a:r>
              <a:rPr lang="en-US" dirty="0">
                <a:solidFill>
                  <a:srgbClr val="00B050"/>
                </a:solidFill>
              </a:rPr>
              <a:t>STABILITY REGION CURVE FOR TIME DELAY=0.75s FOR VARIOUS PARTICIPATION FACTORS:</a:t>
            </a:r>
          </a:p>
        </p:txBody>
      </p:sp>
      <p:pic>
        <p:nvPicPr>
          <p:cNvPr id="3" name="Picture 2" descr="T=0.75 OUTPUT.png"/>
          <p:cNvPicPr>
            <a:picLocks noChangeAspect="1"/>
          </p:cNvPicPr>
          <p:nvPr/>
        </p:nvPicPr>
        <p:blipFill>
          <a:blip r:embed="rId2"/>
          <a:stretch>
            <a:fillRect/>
          </a:stretch>
        </p:blipFill>
        <p:spPr>
          <a:xfrm>
            <a:off x="953590" y="1345474"/>
            <a:ext cx="10032274" cy="4728755"/>
          </a:xfrm>
          <a:prstGeom prst="rect">
            <a:avLst/>
          </a:prstGeom>
        </p:spPr>
      </p:pic>
      <p:sp>
        <p:nvSpPr>
          <p:cNvPr id="5" name="Rectangle 4"/>
          <p:cNvSpPr/>
          <p:nvPr/>
        </p:nvSpPr>
        <p:spPr>
          <a:xfrm>
            <a:off x="7903029" y="1985553"/>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rgbClr val="00B0F0"/>
                </a:solidFill>
              </a:rPr>
              <a:t>Blue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=0.7,</a:t>
            </a:r>
            <a:r>
              <a:rPr lang="el-GR" dirty="0">
                <a:solidFill>
                  <a:schemeClr val="tx1"/>
                </a:solidFill>
              </a:rPr>
              <a:t> α</a:t>
            </a:r>
            <a:r>
              <a:rPr lang="en-US" baseline="-25000" dirty="0">
                <a:solidFill>
                  <a:schemeClr val="tx1"/>
                </a:solidFill>
              </a:rPr>
              <a:t>1</a:t>
            </a:r>
            <a:r>
              <a:rPr lang="en-US" dirty="0">
                <a:solidFill>
                  <a:schemeClr val="tx1"/>
                </a:solidFill>
              </a:rPr>
              <a:t>=0.3</a:t>
            </a:r>
          </a:p>
          <a:p>
            <a:pPr algn="just"/>
            <a:r>
              <a:rPr lang="en-US" dirty="0">
                <a:solidFill>
                  <a:srgbClr val="FFC000"/>
                </a:solidFill>
              </a:rPr>
              <a:t>Orange</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=0.8,</a:t>
            </a:r>
            <a:r>
              <a:rPr lang="el-GR" dirty="0">
                <a:solidFill>
                  <a:schemeClr val="tx1"/>
                </a:solidFill>
              </a:rPr>
              <a:t> α</a:t>
            </a:r>
            <a:r>
              <a:rPr lang="en-US" baseline="-25000" dirty="0">
                <a:solidFill>
                  <a:schemeClr val="tx1"/>
                </a:solidFill>
              </a:rPr>
              <a:t>1</a:t>
            </a:r>
            <a:r>
              <a:rPr lang="en-US" dirty="0">
                <a:solidFill>
                  <a:schemeClr val="tx1"/>
                </a:solidFill>
              </a:rPr>
              <a:t>=0.2</a:t>
            </a:r>
          </a:p>
          <a:p>
            <a:pPr algn="just"/>
            <a:r>
              <a:rPr lang="en-US" dirty="0">
                <a:solidFill>
                  <a:srgbClr val="92D050"/>
                </a:solidFill>
              </a:rPr>
              <a:t>Green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=0.9,</a:t>
            </a:r>
            <a:r>
              <a:rPr lang="el-GR" dirty="0">
                <a:solidFill>
                  <a:schemeClr val="tx1"/>
                </a:solidFill>
              </a:rPr>
              <a:t> α</a:t>
            </a:r>
            <a:r>
              <a:rPr lang="en-US" baseline="-25000" dirty="0">
                <a:solidFill>
                  <a:schemeClr val="tx1"/>
                </a:solidFill>
              </a:rPr>
              <a:t>1</a:t>
            </a:r>
            <a:r>
              <a:rPr lang="en-US" dirty="0">
                <a:solidFill>
                  <a:schemeClr val="tx1"/>
                </a:solidFill>
              </a:rPr>
              <a:t>=0.1</a:t>
            </a:r>
          </a:p>
          <a:p>
            <a:pPr algn="just"/>
            <a:r>
              <a:rPr lang="en-US" dirty="0">
                <a:solidFill>
                  <a:schemeClr val="accent5">
                    <a:lumMod val="75000"/>
                  </a:schemeClr>
                </a:solidFill>
              </a:rPr>
              <a:t>Brown</a:t>
            </a:r>
            <a:r>
              <a:rPr lang="en-US" dirty="0">
                <a:solidFill>
                  <a:schemeClr val="tx1"/>
                </a:solidFill>
              </a:rPr>
              <a:t>-     </a:t>
            </a:r>
            <a:r>
              <a:rPr lang="el-GR" dirty="0">
                <a:solidFill>
                  <a:schemeClr val="tx1"/>
                </a:solidFill>
              </a:rPr>
              <a:t>α</a:t>
            </a:r>
            <a:r>
              <a:rPr lang="en-US" baseline="-25000" dirty="0">
                <a:solidFill>
                  <a:schemeClr val="tx1"/>
                </a:solidFill>
              </a:rPr>
              <a:t>0</a:t>
            </a:r>
            <a:r>
              <a:rPr lang="en-US" dirty="0">
                <a:solidFill>
                  <a:schemeClr val="tx1"/>
                </a:solidFill>
              </a:rPr>
              <a:t>=1.0,</a:t>
            </a:r>
            <a:r>
              <a:rPr lang="el-GR" dirty="0">
                <a:solidFill>
                  <a:schemeClr val="tx1"/>
                </a:solidFill>
              </a:rPr>
              <a:t> α</a:t>
            </a:r>
            <a:r>
              <a:rPr lang="en-US" baseline="-25000" dirty="0">
                <a:solidFill>
                  <a:schemeClr val="tx1"/>
                </a:solidFill>
              </a:rPr>
              <a:t>1</a:t>
            </a:r>
            <a:r>
              <a:rPr lang="en-US" dirty="0">
                <a:solidFill>
                  <a:schemeClr val="tx1"/>
                </a:solidFill>
              </a:rPr>
              <a:t>=0</a:t>
            </a: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777" y="849086"/>
            <a:ext cx="10267406" cy="461665"/>
          </a:xfrm>
          <a:prstGeom prst="rect">
            <a:avLst/>
          </a:prstGeom>
          <a:noFill/>
        </p:spPr>
        <p:txBody>
          <a:bodyPr wrap="square" rtlCol="0">
            <a:spAutoFit/>
          </a:bodyPr>
          <a:lstStyle/>
          <a:p>
            <a:r>
              <a:rPr lang="en-US" sz="2400" b="1" dirty="0">
                <a:solidFill>
                  <a:schemeClr val="accent4"/>
                </a:solidFill>
              </a:rPr>
              <a:t>VALUES OF KP AND KI FOR SYSTEM STABILITY(For time delay=0.75s):</a:t>
            </a:r>
          </a:p>
        </p:txBody>
      </p:sp>
      <p:sp>
        <p:nvSpPr>
          <p:cNvPr id="3" name="TextBox 2"/>
          <p:cNvSpPr txBox="1"/>
          <p:nvPr/>
        </p:nvSpPr>
        <p:spPr>
          <a:xfrm>
            <a:off x="992777" y="1598022"/>
            <a:ext cx="10267406" cy="4652492"/>
          </a:xfrm>
          <a:prstGeom prst="rect">
            <a:avLst/>
          </a:prstGeom>
          <a:noFill/>
        </p:spPr>
        <p:txBody>
          <a:bodyPr wrap="square" rtlCol="0">
            <a:spAutoFit/>
          </a:bodyPr>
          <a:lstStyle/>
          <a:p>
            <a:pPr>
              <a:lnSpc>
                <a:spcPct val="150000"/>
              </a:lnSpc>
              <a:buFont typeface="Arial" pitchFamily="34" charset="0"/>
              <a:buChar char="•"/>
            </a:pPr>
            <a:r>
              <a:rPr lang="en-US" sz="2000" b="1" u="sng" dirty="0">
                <a:latin typeface="Trebuchet MS" panose="020B0603020202020204" pitchFamily="34" charset="0"/>
              </a:rPr>
              <a:t>For system to be stable</a:t>
            </a:r>
            <a:r>
              <a:rPr lang="en-US" sz="2000" b="1" dirty="0">
                <a:latin typeface="Trebuchet MS" panose="020B0603020202020204" pitchFamily="34" charset="0"/>
              </a:rPr>
              <a:t>: </a:t>
            </a:r>
            <a:r>
              <a:rPr lang="en-US" sz="2000" dirty="0">
                <a:latin typeface="Trebuchet MS" panose="020B0603020202020204" pitchFamily="34" charset="0"/>
              </a:rPr>
              <a:t>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should lie within the curve boundary for that participation factors. </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=1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=0.5</a:t>
            </a:r>
          </a:p>
          <a:p>
            <a:pPr>
              <a:lnSpc>
                <a:spcPct val="150000"/>
              </a:lnSpc>
              <a:buFont typeface="Arial" pitchFamily="34" charset="0"/>
              <a:buChar char="•"/>
            </a:pPr>
            <a:r>
              <a:rPr lang="en-US" sz="2000" b="1" u="sng" dirty="0">
                <a:latin typeface="Trebuchet MS" panose="020B0603020202020204" pitchFamily="34" charset="0"/>
              </a:rPr>
              <a:t>For system to be unstable</a:t>
            </a:r>
            <a:r>
              <a:rPr lang="en-US" sz="2000" b="1" dirty="0">
                <a:latin typeface="Trebuchet MS" panose="020B0603020202020204" pitchFamily="34" charset="0"/>
              </a:rPr>
              <a:t>: </a:t>
            </a:r>
            <a:r>
              <a:rPr lang="en-US" sz="2000" dirty="0">
                <a:latin typeface="Trebuchet MS" panose="020B0603020202020204" pitchFamily="34" charset="0"/>
              </a:rPr>
              <a:t>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should lie anywhere out of curve boundary for that particular participation factors.</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=3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=2</a:t>
            </a:r>
          </a:p>
          <a:p>
            <a:pPr>
              <a:lnSpc>
                <a:spcPct val="150000"/>
              </a:lnSpc>
              <a:buFont typeface="Arial" pitchFamily="34" charset="0"/>
              <a:buChar char="•"/>
            </a:pPr>
            <a:r>
              <a:rPr lang="en-US" sz="2000" b="1" u="sng" dirty="0">
                <a:latin typeface="Trebuchet MS" panose="020B0603020202020204" pitchFamily="34" charset="0"/>
              </a:rPr>
              <a:t>For system to be marginally stable</a:t>
            </a:r>
            <a:r>
              <a:rPr lang="en-US" sz="2000" b="1" dirty="0">
                <a:latin typeface="Trebuchet MS" panose="020B0603020202020204" pitchFamily="34" charset="0"/>
              </a:rPr>
              <a:t>: </a:t>
            </a:r>
            <a:r>
              <a:rPr lang="en-US" sz="2000" dirty="0">
                <a:latin typeface="Trebuchet MS" panose="020B0603020202020204" pitchFamily="34" charset="0"/>
              </a:rPr>
              <a:t>The values of K</a:t>
            </a:r>
            <a:r>
              <a:rPr lang="en-US" sz="2000" baseline="-25000" dirty="0">
                <a:latin typeface="Trebuchet MS" panose="020B0603020202020204" pitchFamily="34" charset="0"/>
              </a:rPr>
              <a:t>p </a:t>
            </a:r>
            <a:r>
              <a:rPr lang="en-US" sz="2000" dirty="0">
                <a:latin typeface="Trebuchet MS" panose="020B0603020202020204" pitchFamily="34" charset="0"/>
              </a:rPr>
              <a:t>and K</a:t>
            </a:r>
            <a:r>
              <a:rPr lang="en-US" sz="2000" baseline="-25000" dirty="0">
                <a:latin typeface="Trebuchet MS" panose="020B0603020202020204" pitchFamily="34" charset="0"/>
              </a:rPr>
              <a:t>I</a:t>
            </a:r>
            <a:r>
              <a:rPr lang="en-US" sz="2000" dirty="0">
                <a:latin typeface="Trebuchet MS" panose="020B0603020202020204" pitchFamily="34" charset="0"/>
              </a:rPr>
              <a:t> should lie on </a:t>
            </a:r>
            <a:r>
              <a:rPr lang="en-US" sz="2000">
                <a:latin typeface="Trebuchet MS" panose="020B0603020202020204" pitchFamily="34" charset="0"/>
              </a:rPr>
              <a:t>or near to </a:t>
            </a:r>
            <a:r>
              <a:rPr lang="en-US" sz="2000" dirty="0">
                <a:latin typeface="Trebuchet MS" panose="020B0603020202020204" pitchFamily="34" charset="0"/>
              </a:rPr>
              <a:t>the curve boundary for that particular participation factors.</a:t>
            </a:r>
          </a:p>
          <a:p>
            <a:pPr>
              <a:lnSpc>
                <a:spcPct val="150000"/>
              </a:lnSpc>
            </a:pPr>
            <a:r>
              <a:rPr lang="en-US" sz="2000" dirty="0">
                <a:latin typeface="Trebuchet MS" panose="020B0603020202020204" pitchFamily="34" charset="0"/>
              </a:rPr>
              <a:t>            </a:t>
            </a:r>
            <a:r>
              <a:rPr lang="en-US" sz="2000" dirty="0">
                <a:solidFill>
                  <a:srgbClr val="7030A0"/>
                </a:solidFill>
                <a:latin typeface="Trebuchet MS" panose="020B0603020202020204" pitchFamily="34" charset="0"/>
              </a:rPr>
              <a:t>Example: For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1</a:t>
            </a:r>
            <a:r>
              <a:rPr lang="en-US" sz="2000" dirty="0">
                <a:solidFill>
                  <a:srgbClr val="7030A0"/>
                </a:solidFill>
                <a:latin typeface="Trebuchet MS" panose="020B0603020202020204" pitchFamily="34" charset="0"/>
              </a:rPr>
              <a:t>=0.3 and </a:t>
            </a:r>
            <a:r>
              <a:rPr lang="el-GR" sz="2000" dirty="0">
                <a:solidFill>
                  <a:srgbClr val="7030A0"/>
                </a:solidFill>
                <a:latin typeface="Trebuchet MS" panose="020B0603020202020204" pitchFamily="34" charset="0"/>
              </a:rPr>
              <a:t>α</a:t>
            </a:r>
            <a:r>
              <a:rPr lang="en-US" sz="2000" baseline="-25000" dirty="0">
                <a:solidFill>
                  <a:srgbClr val="7030A0"/>
                </a:solidFill>
                <a:latin typeface="Trebuchet MS" panose="020B0603020202020204" pitchFamily="34" charset="0"/>
              </a:rPr>
              <a:t>0</a:t>
            </a:r>
            <a:r>
              <a:rPr lang="en-US" sz="2000" dirty="0">
                <a:solidFill>
                  <a:srgbClr val="7030A0"/>
                </a:solidFill>
                <a:latin typeface="Trebuchet MS" panose="020B0603020202020204" pitchFamily="34" charset="0"/>
              </a:rPr>
              <a:t>=0.7, the values  are K</a:t>
            </a:r>
            <a:r>
              <a:rPr lang="en-US" sz="2000" baseline="-25000" dirty="0">
                <a:solidFill>
                  <a:srgbClr val="7030A0"/>
                </a:solidFill>
                <a:latin typeface="Trebuchet MS" panose="020B0603020202020204" pitchFamily="34" charset="0"/>
              </a:rPr>
              <a:t>p </a:t>
            </a:r>
            <a:r>
              <a:rPr lang="en-US" sz="2000" dirty="0">
                <a:solidFill>
                  <a:srgbClr val="7030A0"/>
                </a:solidFill>
                <a:latin typeface="Trebuchet MS" panose="020B0603020202020204" pitchFamily="34" charset="0"/>
              </a:rPr>
              <a:t>=1.5 and K</a:t>
            </a:r>
            <a:r>
              <a:rPr lang="en-US" sz="2000" baseline="-25000" dirty="0">
                <a:solidFill>
                  <a:srgbClr val="7030A0"/>
                </a:solidFill>
                <a:latin typeface="Trebuchet MS" panose="020B0603020202020204" pitchFamily="34" charset="0"/>
              </a:rPr>
              <a:t>I </a:t>
            </a:r>
            <a:r>
              <a:rPr lang="en-US" sz="2000" dirty="0">
                <a:solidFill>
                  <a:srgbClr val="7030A0"/>
                </a:solidFill>
                <a:latin typeface="Trebuchet MS" panose="020B0603020202020204" pitchFamily="34" charset="0"/>
              </a:rPr>
              <a:t>=0.1</a:t>
            </a:r>
          </a:p>
          <a:p>
            <a:pPr>
              <a:lnSpc>
                <a:spcPct val="150000"/>
              </a:lnSpc>
            </a:pPr>
            <a:endParaRPr lang="en-US" sz="2000" dirty="0">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0583" y="3030583"/>
            <a:ext cx="6949440" cy="707886"/>
          </a:xfrm>
          <a:prstGeom prst="rect">
            <a:avLst/>
          </a:prstGeom>
          <a:noFill/>
        </p:spPr>
        <p:txBody>
          <a:bodyPr wrap="square" rtlCol="0">
            <a:spAutoFit/>
          </a:bodyPr>
          <a:lstStyle/>
          <a:p>
            <a:r>
              <a:rPr lang="en-US" sz="4000" b="1" dirty="0" smtClean="0">
                <a:solidFill>
                  <a:srgbClr val="7030A0"/>
                </a:solidFill>
                <a:latin typeface="+mj-lt"/>
              </a:rPr>
              <a:t>SIMULATION RESULTS</a:t>
            </a:r>
            <a:endParaRPr lang="en-US" sz="4000" b="1" dirty="0">
              <a:solidFill>
                <a:srgbClr val="7030A0"/>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7280" y="862149"/>
            <a:ext cx="9013371" cy="830997"/>
          </a:xfrm>
          <a:prstGeom prst="rect">
            <a:avLst/>
          </a:prstGeom>
          <a:noFill/>
        </p:spPr>
        <p:txBody>
          <a:bodyPr wrap="square" rtlCol="0">
            <a:spAutoFit/>
          </a:bodyPr>
          <a:lstStyle/>
          <a:p>
            <a:r>
              <a:rPr lang="en-US" sz="2400" dirty="0" smtClean="0">
                <a:solidFill>
                  <a:srgbClr val="FF0000"/>
                </a:solidFill>
              </a:rPr>
              <a:t>LOAD FREQUENCY CONTROL SYSTEM INTEGRATED WITH EV AGGREGATOR:</a:t>
            </a:r>
            <a:endParaRPr lang="en-US" sz="2400" dirty="0">
              <a:solidFill>
                <a:srgbClr val="FF0000"/>
              </a:solidFill>
            </a:endParaRPr>
          </a:p>
        </p:txBody>
      </p:sp>
      <p:pic>
        <p:nvPicPr>
          <p:cNvPr id="4" name="Picture 3" descr="LFCS.png"/>
          <p:cNvPicPr>
            <a:picLocks noChangeAspect="1"/>
          </p:cNvPicPr>
          <p:nvPr/>
        </p:nvPicPr>
        <p:blipFill>
          <a:blip r:embed="rId2"/>
          <a:stretch>
            <a:fillRect/>
          </a:stretch>
        </p:blipFill>
        <p:spPr>
          <a:xfrm>
            <a:off x="1018903" y="1658983"/>
            <a:ext cx="9888583" cy="43641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8" y="1071154"/>
            <a:ext cx="8059783" cy="800219"/>
          </a:xfrm>
          <a:prstGeom prst="rect">
            <a:avLst/>
          </a:prstGeom>
          <a:noFill/>
        </p:spPr>
        <p:txBody>
          <a:bodyPr wrap="square" rtlCol="0">
            <a:spAutoFit/>
          </a:bodyPr>
          <a:lstStyle/>
          <a:p>
            <a:r>
              <a:rPr lang="en-IN" sz="2400" dirty="0" smtClean="0">
                <a:solidFill>
                  <a:srgbClr val="7030A0"/>
                </a:solidFill>
              </a:rPr>
              <a:t>For Time </a:t>
            </a:r>
            <a:r>
              <a:rPr lang="en-IN" sz="2400" dirty="0" smtClean="0">
                <a:solidFill>
                  <a:srgbClr val="7030A0"/>
                </a:solidFill>
              </a:rPr>
              <a:t>delay=0.5s   α</a:t>
            </a:r>
            <a:r>
              <a:rPr lang="en-IN" sz="2400" baseline="-25000" dirty="0" smtClean="0">
                <a:solidFill>
                  <a:srgbClr val="7030A0"/>
                </a:solidFill>
              </a:rPr>
              <a:t>0</a:t>
            </a:r>
            <a:r>
              <a:rPr lang="en-IN" sz="2400" dirty="0" smtClean="0">
                <a:solidFill>
                  <a:srgbClr val="7030A0"/>
                </a:solidFill>
              </a:rPr>
              <a:t>=1   α</a:t>
            </a:r>
            <a:r>
              <a:rPr lang="en-IN" sz="2400" baseline="-25000" dirty="0" smtClean="0">
                <a:solidFill>
                  <a:srgbClr val="7030A0"/>
                </a:solidFill>
              </a:rPr>
              <a:t>1</a:t>
            </a:r>
            <a:r>
              <a:rPr lang="en-IN" sz="2400" dirty="0" smtClean="0">
                <a:solidFill>
                  <a:srgbClr val="7030A0"/>
                </a:solidFill>
              </a:rPr>
              <a:t>=0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=6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=4   </a:t>
            </a:r>
            <a:r>
              <a:rPr lang="en-IN" sz="2800" b="1" dirty="0" smtClean="0">
                <a:solidFill>
                  <a:srgbClr val="7030A0"/>
                </a:solidFill>
              </a:rPr>
              <a:t>(stable)</a:t>
            </a:r>
            <a:endParaRPr lang="en-US" sz="2800" b="1" dirty="0" smtClean="0">
              <a:solidFill>
                <a:srgbClr val="7030A0"/>
              </a:solidFill>
            </a:endParaRPr>
          </a:p>
          <a:p>
            <a:endParaRPr lang="en-US" b="1" dirty="0"/>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397726" y="2078672"/>
            <a:ext cx="8778240" cy="379961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406" y="914400"/>
            <a:ext cx="9000308" cy="461665"/>
          </a:xfrm>
          <a:prstGeom prst="rect">
            <a:avLst/>
          </a:prstGeom>
          <a:noFill/>
        </p:spPr>
        <p:txBody>
          <a:bodyPr wrap="square" rtlCol="0">
            <a:spAutoFit/>
          </a:bodyPr>
          <a:lstStyle/>
          <a:p>
            <a:r>
              <a:rPr lang="en-IN" sz="2400" dirty="0" smtClean="0">
                <a:solidFill>
                  <a:srgbClr val="7030A0"/>
                </a:solidFill>
              </a:rPr>
              <a:t>For  Time </a:t>
            </a:r>
            <a:r>
              <a:rPr lang="en-IN" sz="2400" dirty="0" smtClean="0">
                <a:solidFill>
                  <a:srgbClr val="7030A0"/>
                </a:solidFill>
              </a:rPr>
              <a:t>delay=0.5s   α</a:t>
            </a:r>
            <a:r>
              <a:rPr lang="en-IN" sz="2400" baseline="-25000" dirty="0" smtClean="0">
                <a:solidFill>
                  <a:srgbClr val="7030A0"/>
                </a:solidFill>
              </a:rPr>
              <a:t>0</a:t>
            </a:r>
            <a:r>
              <a:rPr lang="en-IN" sz="2400" dirty="0" smtClean="0">
                <a:solidFill>
                  <a:srgbClr val="7030A0"/>
                </a:solidFill>
              </a:rPr>
              <a:t>=1   α</a:t>
            </a:r>
            <a:r>
              <a:rPr lang="en-IN" sz="2400" baseline="-25000" dirty="0" smtClean="0">
                <a:solidFill>
                  <a:srgbClr val="7030A0"/>
                </a:solidFill>
              </a:rPr>
              <a:t>1</a:t>
            </a:r>
            <a:r>
              <a:rPr lang="en-IN" sz="2400" dirty="0" smtClean="0">
                <a:solidFill>
                  <a:srgbClr val="7030A0"/>
                </a:solidFill>
              </a:rPr>
              <a:t>=0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=16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=6  </a:t>
            </a:r>
            <a:r>
              <a:rPr lang="en-IN" sz="2400" b="1" dirty="0" smtClean="0">
                <a:solidFill>
                  <a:srgbClr val="7030A0"/>
                </a:solidFill>
              </a:rPr>
              <a:t> (unstable</a:t>
            </a:r>
            <a:r>
              <a:rPr lang="en-IN" sz="2400" b="1" dirty="0" smtClean="0">
                <a:solidFill>
                  <a:srgbClr val="7030A0"/>
                </a:solidFill>
              </a:rPr>
              <a:t>)</a:t>
            </a:r>
            <a:endParaRPr lang="en-US" sz="2400" b="1" dirty="0" smtClean="0">
              <a:solidFill>
                <a:srgbClr val="7030A0"/>
              </a:solidFill>
            </a:endParaRPr>
          </a:p>
        </p:txBody>
      </p:sp>
      <p:pic>
        <p:nvPicPr>
          <p:cNvPr id="4" name="Picture 3" descr="so.10.png"/>
          <p:cNvPicPr/>
          <p:nvPr/>
        </p:nvPicPr>
        <p:blipFill>
          <a:blip r:embed="rId2"/>
          <a:stretch>
            <a:fillRect/>
          </a:stretch>
        </p:blipFill>
        <p:spPr>
          <a:xfrm>
            <a:off x="1123406" y="1867308"/>
            <a:ext cx="9300754" cy="356684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9" y="1293223"/>
            <a:ext cx="9065622" cy="461665"/>
          </a:xfrm>
          <a:prstGeom prst="rect">
            <a:avLst/>
          </a:prstGeom>
          <a:noFill/>
        </p:spPr>
        <p:txBody>
          <a:bodyPr wrap="square" rtlCol="0">
            <a:spAutoFit/>
          </a:bodyPr>
          <a:lstStyle/>
          <a:p>
            <a:r>
              <a:rPr lang="en-IN" sz="2400" dirty="0" smtClean="0">
                <a:solidFill>
                  <a:srgbClr val="7030A0"/>
                </a:solidFill>
              </a:rPr>
              <a:t>For Time </a:t>
            </a:r>
            <a:r>
              <a:rPr lang="en-IN" sz="2400" dirty="0" smtClean="0">
                <a:solidFill>
                  <a:srgbClr val="7030A0"/>
                </a:solidFill>
              </a:rPr>
              <a:t>delay=0.5s   α</a:t>
            </a:r>
            <a:r>
              <a:rPr lang="en-IN" sz="2400" baseline="-25000" dirty="0" smtClean="0">
                <a:solidFill>
                  <a:srgbClr val="7030A0"/>
                </a:solidFill>
              </a:rPr>
              <a:t>0</a:t>
            </a:r>
            <a:r>
              <a:rPr lang="en-IN" sz="2400" dirty="0" smtClean="0">
                <a:solidFill>
                  <a:srgbClr val="7030A0"/>
                </a:solidFill>
              </a:rPr>
              <a:t>=1   α</a:t>
            </a:r>
            <a:r>
              <a:rPr lang="en-IN" sz="2400" baseline="-25000" dirty="0" smtClean="0">
                <a:solidFill>
                  <a:srgbClr val="7030A0"/>
                </a:solidFill>
              </a:rPr>
              <a:t>1</a:t>
            </a:r>
            <a:r>
              <a:rPr lang="en-IN" sz="2400" dirty="0" smtClean="0">
                <a:solidFill>
                  <a:srgbClr val="7030A0"/>
                </a:solidFill>
              </a:rPr>
              <a:t>=0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=8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=5.4   </a:t>
            </a:r>
            <a:r>
              <a:rPr lang="en-IN" sz="2400" b="1" dirty="0" smtClean="0">
                <a:solidFill>
                  <a:srgbClr val="7030A0"/>
                </a:solidFill>
              </a:rPr>
              <a:t>(marginally stable</a:t>
            </a:r>
            <a:r>
              <a:rPr lang="en-IN" sz="2400" b="1" dirty="0" smtClean="0">
                <a:solidFill>
                  <a:srgbClr val="7030A0"/>
                </a:solidFill>
              </a:rPr>
              <a:t>)</a:t>
            </a:r>
            <a:endParaRPr lang="en-US" sz="2400" b="1" dirty="0" smtClean="0">
              <a:solidFill>
                <a:srgbClr val="7030A0"/>
              </a:solidFill>
            </a:endParaRPr>
          </a:p>
        </p:txBody>
      </p:sp>
      <p:pic>
        <p:nvPicPr>
          <p:cNvPr id="4" name="Picture 3" descr="so.9.png"/>
          <p:cNvPicPr/>
          <p:nvPr/>
        </p:nvPicPr>
        <p:blipFill>
          <a:blip r:embed="rId2"/>
          <a:stretch>
            <a:fillRect/>
          </a:stretch>
        </p:blipFill>
        <p:spPr>
          <a:xfrm>
            <a:off x="1449977" y="2190341"/>
            <a:ext cx="8882743" cy="338749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0E6E0AE-E954-4918-8644-7D58815A2B40}"/>
              </a:ext>
            </a:extLst>
          </p:cNvPr>
          <p:cNvSpPr txBox="1"/>
          <p:nvPr/>
        </p:nvSpPr>
        <p:spPr>
          <a:xfrm>
            <a:off x="923109" y="1079691"/>
            <a:ext cx="3699255" cy="400110"/>
          </a:xfrm>
          <a:prstGeom prst="rect">
            <a:avLst/>
          </a:prstGeom>
          <a:noFill/>
        </p:spPr>
        <p:txBody>
          <a:bodyPr wrap="square" rtlCol="0">
            <a:spAutoFit/>
          </a:bodyPr>
          <a:lstStyle/>
          <a:p>
            <a:r>
              <a:rPr lang="en-US" sz="2000" b="1" dirty="0">
                <a:solidFill>
                  <a:schemeClr val="accent4"/>
                </a:solidFill>
              </a:rPr>
              <a:t>OBJECTIVES OF PROJECT:</a:t>
            </a:r>
            <a:endParaRPr lang="en-IN" sz="2000" dirty="0">
              <a:solidFill>
                <a:schemeClr val="accent4"/>
              </a:solidFill>
            </a:endParaRPr>
          </a:p>
        </p:txBody>
      </p:sp>
      <p:sp>
        <p:nvSpPr>
          <p:cNvPr id="3" name="TextBox 2">
            <a:extLst>
              <a:ext uri="{FF2B5EF4-FFF2-40B4-BE49-F238E27FC236}">
                <a16:creationId xmlns:a16="http://schemas.microsoft.com/office/drawing/2014/main" xmlns="" id="{D549DBFD-EAFA-4B7D-A15E-3969BD4E1139}"/>
              </a:ext>
            </a:extLst>
          </p:cNvPr>
          <p:cNvSpPr txBox="1"/>
          <p:nvPr/>
        </p:nvSpPr>
        <p:spPr>
          <a:xfrm>
            <a:off x="923109" y="1680754"/>
            <a:ext cx="10241281" cy="3897500"/>
          </a:xfrm>
          <a:prstGeom prst="rect">
            <a:avLst/>
          </a:prstGeom>
          <a:noFill/>
        </p:spPr>
        <p:txBody>
          <a:bodyPr wrap="square" rtlCol="0">
            <a:spAutoFit/>
          </a:bodyPr>
          <a:lstStyle/>
          <a:p>
            <a:pPr algn="just">
              <a:lnSpc>
                <a:spcPct val="160000"/>
              </a:lnSpc>
              <a:buFont typeface="Wingdings" panose="05000000000000000000" pitchFamily="2" charset="2"/>
              <a:buChar char="Ø"/>
            </a:pPr>
            <a:r>
              <a:rPr lang="en-US" sz="1800" dirty="0">
                <a:latin typeface="Trebuchet MS" panose="020B0603020202020204" pitchFamily="34" charset="0"/>
              </a:rPr>
              <a:t>To access the impact of integrating electrical vehicle aggregator on stability of single area load frequency control system.</a:t>
            </a:r>
          </a:p>
          <a:p>
            <a:pPr algn="just">
              <a:lnSpc>
                <a:spcPct val="160000"/>
              </a:lnSpc>
              <a:buFont typeface="Wingdings" panose="05000000000000000000" pitchFamily="2" charset="2"/>
              <a:buChar char="Ø"/>
            </a:pPr>
            <a:r>
              <a:rPr lang="en-US" sz="1800" dirty="0">
                <a:latin typeface="Trebuchet MS" panose="020B0603020202020204" pitchFamily="34" charset="0"/>
              </a:rPr>
              <a:t>The integration of geographically dispersed electric vehicle aggregator through communication network introduces time delay in closed loop control system.</a:t>
            </a:r>
          </a:p>
          <a:p>
            <a:pPr algn="just">
              <a:lnSpc>
                <a:spcPct val="160000"/>
              </a:lnSpc>
              <a:buFont typeface="Wingdings" panose="05000000000000000000" pitchFamily="2" charset="2"/>
              <a:buChar char="Ø"/>
            </a:pPr>
            <a:r>
              <a:rPr lang="en-US" sz="1800" dirty="0">
                <a:latin typeface="Trebuchet MS" panose="020B0603020202020204" pitchFamily="34" charset="0"/>
              </a:rPr>
              <a:t>The presence of time delay in feedback loop of the closed loop load frequency control system affects performance and stability of the system.</a:t>
            </a:r>
          </a:p>
          <a:p>
            <a:pPr algn="just">
              <a:lnSpc>
                <a:spcPct val="160000"/>
              </a:lnSpc>
              <a:buFont typeface="Wingdings" panose="05000000000000000000" pitchFamily="2" charset="2"/>
              <a:buChar char="Ø"/>
            </a:pPr>
            <a:r>
              <a:rPr lang="en-US" sz="1800" dirty="0">
                <a:latin typeface="Trebuchet MS" panose="020B0603020202020204" pitchFamily="34" charset="0"/>
              </a:rPr>
              <a:t>In this presentation, a methodology is presented to assess the  maximum allowable bound of time delay within which the networked load frequency control system stays stable.</a:t>
            </a:r>
            <a:endParaRPr lang="en-IN" sz="1800" dirty="0">
              <a:latin typeface="Trebuchet MS" panose="020B0603020202020204" pitchFamily="34" charset="0"/>
            </a:endParaRPr>
          </a:p>
          <a:p>
            <a:endParaRPr lang="en-IN" dirty="0"/>
          </a:p>
        </p:txBody>
      </p:sp>
    </p:spTree>
    <p:extLst>
      <p:ext uri="{BB962C8B-B14F-4D97-AF65-F5344CB8AC3E}">
        <p14:creationId xmlns:p14="http://schemas.microsoft.com/office/powerpoint/2010/main" xmlns="" val="1855186911"/>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8537" y="1071154"/>
            <a:ext cx="9627326" cy="461665"/>
          </a:xfrm>
          <a:prstGeom prst="rect">
            <a:avLst/>
          </a:prstGeom>
          <a:noFill/>
        </p:spPr>
        <p:txBody>
          <a:bodyPr wrap="square" rtlCol="0">
            <a:spAutoFit/>
          </a:bodyPr>
          <a:lstStyle/>
          <a:p>
            <a:r>
              <a:rPr lang="en-IN" sz="2400" dirty="0" smtClean="0">
                <a:solidFill>
                  <a:srgbClr val="7030A0"/>
                </a:solidFill>
              </a:rPr>
              <a:t>For Time </a:t>
            </a:r>
            <a:r>
              <a:rPr lang="en-IN" sz="2400" dirty="0" smtClean="0">
                <a:solidFill>
                  <a:srgbClr val="7030A0"/>
                </a:solidFill>
              </a:rPr>
              <a:t>delay=0.5s    α</a:t>
            </a:r>
            <a:r>
              <a:rPr lang="en-IN" sz="2400" baseline="-25000" dirty="0" smtClean="0">
                <a:solidFill>
                  <a:srgbClr val="7030A0"/>
                </a:solidFill>
              </a:rPr>
              <a:t>0</a:t>
            </a:r>
            <a:r>
              <a:rPr lang="en-IN" sz="2400" dirty="0" smtClean="0">
                <a:solidFill>
                  <a:srgbClr val="7030A0"/>
                </a:solidFill>
              </a:rPr>
              <a:t>=0.9    α</a:t>
            </a:r>
            <a:r>
              <a:rPr lang="en-IN" sz="2400" baseline="-25000" dirty="0" smtClean="0">
                <a:solidFill>
                  <a:srgbClr val="7030A0"/>
                </a:solidFill>
              </a:rPr>
              <a:t>1</a:t>
            </a:r>
            <a:r>
              <a:rPr lang="en-IN" sz="2400" dirty="0" smtClean="0">
                <a:solidFill>
                  <a:srgbClr val="7030A0"/>
                </a:solidFill>
              </a:rPr>
              <a:t>=0.1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=4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=1 </a:t>
            </a:r>
            <a:r>
              <a:rPr lang="en-IN" sz="2400" b="1" dirty="0" smtClean="0">
                <a:solidFill>
                  <a:srgbClr val="7030A0"/>
                </a:solidFill>
              </a:rPr>
              <a:t>(</a:t>
            </a:r>
            <a:r>
              <a:rPr lang="en-IN" sz="2400" b="1" dirty="0" smtClean="0">
                <a:solidFill>
                  <a:srgbClr val="7030A0"/>
                </a:solidFill>
              </a:rPr>
              <a:t>stable</a:t>
            </a:r>
            <a:r>
              <a:rPr lang="en-IN" sz="2400" b="1" dirty="0" smtClean="0">
                <a:solidFill>
                  <a:srgbClr val="7030A0"/>
                </a:solidFill>
              </a:rPr>
              <a:t>)</a:t>
            </a:r>
            <a:endParaRPr lang="en-US" sz="2400" b="1" dirty="0" smtClean="0">
              <a:solidFill>
                <a:srgbClr val="7030A0"/>
              </a:solidFill>
            </a:endParaRPr>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306285" y="1995487"/>
            <a:ext cx="8974183" cy="353010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809896" y="1084217"/>
            <a:ext cx="10071463"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For</a:t>
            </a:r>
            <a:r>
              <a:rPr kumimoji="0" lang="en-US" sz="2400" b="0" i="0" u="none" strike="noStrike" cap="none" normalizeH="0" dirty="0" smtClean="0">
                <a:ln>
                  <a:noFill/>
                </a:ln>
                <a:solidFill>
                  <a:srgbClr val="7030A0"/>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rgbClr val="7030A0"/>
                </a:solidFill>
                <a:effectLst/>
                <a:latin typeface="Calibri" pitchFamily="34" charset="0"/>
                <a:ea typeface="Calibri" pitchFamily="34" charset="0"/>
                <a:cs typeface="Times New Roman" pitchFamily="18" charset="0"/>
              </a:rPr>
              <a:t>Time delay=0.5s    </a:t>
            </a:r>
            <a:r>
              <a:rPr kumimoji="0" lang="en-US" sz="2400" b="0" i="0" u="none" strike="noStrike" cap="none" normalizeH="0" baseline="0" dirty="0" smtClean="0">
                <a:ln>
                  <a:noFill/>
                </a:ln>
                <a:solidFill>
                  <a:srgbClr val="7030A0"/>
                </a:solidFill>
                <a:effectLst/>
                <a:latin typeface="Helvetica"/>
                <a:ea typeface="Calibri" pitchFamily="34" charset="0"/>
                <a:cs typeface="Times New Roman" pitchFamily="18" charset="0"/>
              </a:rPr>
              <a:t>α</a:t>
            </a:r>
            <a:r>
              <a:rPr kumimoji="0" lang="en-US" sz="2400" b="0" i="0" u="none" strike="noStrike" cap="none" normalizeH="0" baseline="-30000" dirty="0" smtClean="0">
                <a:ln>
                  <a:noFill/>
                </a:ln>
                <a:solidFill>
                  <a:srgbClr val="7030A0"/>
                </a:solidFill>
                <a:effectLst/>
                <a:latin typeface="Helvetica"/>
                <a:ea typeface="Calibri" pitchFamily="34" charset="0"/>
                <a:cs typeface="Times New Roman" pitchFamily="18" charset="0"/>
              </a:rPr>
              <a:t>0</a:t>
            </a:r>
            <a:r>
              <a:rPr kumimoji="0" lang="en-US" sz="2400" b="0" i="0" u="none" strike="noStrike" cap="none" normalizeH="0" baseline="0" dirty="0" smtClean="0">
                <a:ln>
                  <a:noFill/>
                </a:ln>
                <a:solidFill>
                  <a:srgbClr val="7030A0"/>
                </a:solidFill>
                <a:effectLst/>
                <a:latin typeface="Helvetica"/>
                <a:ea typeface="Calibri" pitchFamily="34" charset="0"/>
                <a:cs typeface="Times New Roman" pitchFamily="18" charset="0"/>
              </a:rPr>
              <a:t>=0.9    α</a:t>
            </a:r>
            <a:r>
              <a:rPr kumimoji="0" lang="en-US" sz="2400" b="0" i="0" u="none" strike="noStrike" cap="none" normalizeH="0" baseline="-30000" dirty="0" smtClean="0">
                <a:ln>
                  <a:noFill/>
                </a:ln>
                <a:solidFill>
                  <a:srgbClr val="7030A0"/>
                </a:solidFill>
                <a:effectLst/>
                <a:latin typeface="Helvetica"/>
                <a:ea typeface="Calibri" pitchFamily="34" charset="0"/>
                <a:cs typeface="Times New Roman" pitchFamily="18" charset="0"/>
              </a:rPr>
              <a:t>1</a:t>
            </a:r>
            <a:r>
              <a:rPr kumimoji="0" lang="en-US" sz="2400" b="0" i="0" u="none" strike="noStrike" cap="none" normalizeH="0" baseline="0" dirty="0" smtClean="0">
                <a:ln>
                  <a:noFill/>
                </a:ln>
                <a:solidFill>
                  <a:srgbClr val="7030A0"/>
                </a:solidFill>
                <a:effectLst/>
                <a:latin typeface="Helvetica"/>
                <a:ea typeface="Calibri" pitchFamily="34" charset="0"/>
                <a:cs typeface="Times New Roman" pitchFamily="18" charset="0"/>
              </a:rPr>
              <a:t>=0.1     </a:t>
            </a:r>
            <a:r>
              <a:rPr kumimoji="0" lang="en-US" sz="2400" b="0" i="0" u="none" strike="noStrike" cap="none" normalizeH="0" baseline="0" dirty="0" err="1" smtClean="0">
                <a:ln>
                  <a:noFill/>
                </a:ln>
                <a:solidFill>
                  <a:srgbClr val="7030A0"/>
                </a:solidFill>
                <a:effectLst/>
                <a:latin typeface="Helvetica"/>
                <a:ea typeface="Calibri" pitchFamily="34" charset="0"/>
                <a:cs typeface="Times New Roman" pitchFamily="18" charset="0"/>
              </a:rPr>
              <a:t>K</a:t>
            </a:r>
            <a:r>
              <a:rPr kumimoji="0" lang="en-US" sz="2400" b="0" i="0" u="none" strike="noStrike" cap="none" normalizeH="0" baseline="-30000" dirty="0" err="1" smtClean="0">
                <a:ln>
                  <a:noFill/>
                </a:ln>
                <a:solidFill>
                  <a:srgbClr val="7030A0"/>
                </a:solidFill>
                <a:effectLst/>
                <a:latin typeface="Helvetica"/>
                <a:ea typeface="Calibri" pitchFamily="34" charset="0"/>
                <a:cs typeface="Times New Roman" pitchFamily="18" charset="0"/>
              </a:rPr>
              <a:t>p</a:t>
            </a:r>
            <a:r>
              <a:rPr kumimoji="0" lang="en-US" sz="2400" b="0" i="0" u="none" strike="noStrike" cap="none" normalizeH="0" baseline="0" dirty="0" smtClean="0">
                <a:ln>
                  <a:noFill/>
                </a:ln>
                <a:solidFill>
                  <a:srgbClr val="7030A0"/>
                </a:solidFill>
                <a:effectLst/>
                <a:latin typeface="Helvetica"/>
                <a:ea typeface="Calibri" pitchFamily="34" charset="0"/>
                <a:cs typeface="Times New Roman" pitchFamily="18" charset="0"/>
              </a:rPr>
              <a:t>=3.9   </a:t>
            </a:r>
            <a:r>
              <a:rPr kumimoji="0" lang="en-US" sz="2400" b="0" i="0" u="none" strike="noStrike" cap="none" normalizeH="0" baseline="0" dirty="0" err="1" smtClean="0">
                <a:ln>
                  <a:noFill/>
                </a:ln>
                <a:solidFill>
                  <a:srgbClr val="7030A0"/>
                </a:solidFill>
                <a:effectLst/>
                <a:latin typeface="Helvetica"/>
                <a:ea typeface="Calibri" pitchFamily="34" charset="0"/>
                <a:cs typeface="Times New Roman" pitchFamily="18" charset="0"/>
              </a:rPr>
              <a:t>K</a:t>
            </a:r>
            <a:r>
              <a:rPr kumimoji="0" lang="en-US" sz="2400" b="0" i="0" u="none" strike="noStrike" cap="none" normalizeH="0" baseline="-30000" dirty="0" err="1" smtClean="0">
                <a:ln>
                  <a:noFill/>
                </a:ln>
                <a:solidFill>
                  <a:srgbClr val="7030A0"/>
                </a:solidFill>
                <a:effectLst/>
                <a:latin typeface="Helvetica"/>
                <a:ea typeface="Calibri" pitchFamily="34" charset="0"/>
                <a:cs typeface="Times New Roman" pitchFamily="18" charset="0"/>
              </a:rPr>
              <a:t>i</a:t>
            </a:r>
            <a:r>
              <a:rPr kumimoji="0" lang="en-US" sz="2400" b="0" i="0" u="none" strike="noStrike" cap="none" normalizeH="0" baseline="0" dirty="0" smtClean="0">
                <a:ln>
                  <a:noFill/>
                </a:ln>
                <a:solidFill>
                  <a:srgbClr val="7030A0"/>
                </a:solidFill>
                <a:effectLst/>
                <a:latin typeface="Helvetica"/>
                <a:ea typeface="Calibri" pitchFamily="34" charset="0"/>
                <a:cs typeface="Times New Roman" pitchFamily="18" charset="0"/>
              </a:rPr>
              <a:t>=1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7030A0"/>
                </a:solidFill>
                <a:effectLst/>
                <a:latin typeface="Helvetica"/>
                <a:ea typeface="Calibri" pitchFamily="34" charset="0"/>
                <a:cs typeface="Times New Roman" pitchFamily="18" charset="0"/>
              </a:rPr>
              <a:t>(marginally stable)</a:t>
            </a:r>
            <a:endParaRPr kumimoji="0" lang="en-US" sz="2400" b="0" i="0" u="none" strike="noStrike" cap="none" normalizeH="0" baseline="0" dirty="0" smtClean="0">
              <a:ln>
                <a:noFill/>
              </a:ln>
              <a:solidFill>
                <a:srgbClr val="7030A0"/>
              </a:solidFill>
              <a:effectLst/>
              <a:latin typeface="Arial" pitchFamily="34" charset="0"/>
              <a:cs typeface="Arial" pitchFamily="34" charset="0"/>
            </a:endParaRPr>
          </a:p>
        </p:txBody>
      </p:sp>
      <p:pic>
        <p:nvPicPr>
          <p:cNvPr id="1025" name="Picture 8"/>
          <p:cNvPicPr>
            <a:picLocks noChangeAspect="1" noChangeArrowheads="1"/>
          </p:cNvPicPr>
          <p:nvPr/>
        </p:nvPicPr>
        <p:blipFill>
          <a:blip r:embed="rId2"/>
          <a:srcRect/>
          <a:stretch>
            <a:fillRect/>
          </a:stretch>
        </p:blipFill>
        <p:spPr bwMode="auto">
          <a:xfrm>
            <a:off x="1097280" y="2076994"/>
            <a:ext cx="9836331" cy="3618411"/>
          </a:xfrm>
          <a:prstGeom prst="rect">
            <a:avLst/>
          </a:prstGeom>
          <a:noFill/>
        </p:spPr>
      </p:pic>
      <p:sp>
        <p:nvSpPr>
          <p:cNvPr id="1027" name="Rectangle 3"/>
          <p:cNvSpPr>
            <a:spLocks noChangeArrowheads="1"/>
          </p:cNvSpPr>
          <p:nvPr/>
        </p:nvSpPr>
        <p:spPr bwMode="auto">
          <a:xfrm>
            <a:off x="0" y="3305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16" descr="so.11.png"/>
          <p:cNvPicPr>
            <a:picLocks noChangeAspect="1" noChangeArrowheads="1"/>
          </p:cNvPicPr>
          <p:nvPr/>
        </p:nvPicPr>
        <p:blipFill>
          <a:blip r:embed="rId2"/>
          <a:srcRect/>
          <a:stretch>
            <a:fillRect/>
          </a:stretch>
        </p:blipFill>
        <p:spPr bwMode="auto">
          <a:xfrm>
            <a:off x="1436915" y="2312126"/>
            <a:ext cx="8856617" cy="3696788"/>
          </a:xfrm>
          <a:prstGeom prst="rect">
            <a:avLst/>
          </a:prstGeom>
          <a:noFill/>
        </p:spPr>
      </p:pic>
      <p:sp>
        <p:nvSpPr>
          <p:cNvPr id="57347" name="Rectangle 3"/>
          <p:cNvSpPr>
            <a:spLocks noChangeArrowheads="1"/>
          </p:cNvSpPr>
          <p:nvPr/>
        </p:nvSpPr>
        <p:spPr bwMode="auto">
          <a:xfrm>
            <a:off x="0" y="320992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Box 4"/>
          <p:cNvSpPr txBox="1"/>
          <p:nvPr/>
        </p:nvSpPr>
        <p:spPr>
          <a:xfrm>
            <a:off x="1463040" y="1306286"/>
            <a:ext cx="8843554" cy="461665"/>
          </a:xfrm>
          <a:prstGeom prst="rect">
            <a:avLst/>
          </a:prstGeom>
          <a:noFill/>
        </p:spPr>
        <p:txBody>
          <a:bodyPr wrap="square" rtlCol="0">
            <a:spAutoFit/>
          </a:bodyPr>
          <a:lstStyle/>
          <a:p>
            <a:r>
              <a:rPr lang="en-IN" sz="2400" dirty="0" smtClean="0">
                <a:solidFill>
                  <a:srgbClr val="7030A0"/>
                </a:solidFill>
              </a:rPr>
              <a:t>Time delay=0.5s    α</a:t>
            </a:r>
            <a:r>
              <a:rPr lang="en-IN" sz="2400" baseline="-25000" dirty="0" smtClean="0">
                <a:solidFill>
                  <a:srgbClr val="7030A0"/>
                </a:solidFill>
              </a:rPr>
              <a:t>0</a:t>
            </a:r>
            <a:r>
              <a:rPr lang="en-IN" sz="2400" dirty="0" smtClean="0">
                <a:solidFill>
                  <a:srgbClr val="7030A0"/>
                </a:solidFill>
              </a:rPr>
              <a:t>=0.9  α</a:t>
            </a:r>
            <a:r>
              <a:rPr lang="en-IN" sz="2400" baseline="-25000" dirty="0" smtClean="0">
                <a:solidFill>
                  <a:srgbClr val="7030A0"/>
                </a:solidFill>
              </a:rPr>
              <a:t>1</a:t>
            </a:r>
            <a:r>
              <a:rPr lang="en-IN" sz="2400" dirty="0" smtClean="0">
                <a:solidFill>
                  <a:srgbClr val="7030A0"/>
                </a:solidFill>
              </a:rPr>
              <a:t>=0.1 </a:t>
            </a:r>
            <a:r>
              <a:rPr lang="en-IN" sz="2400" dirty="0" smtClean="0">
                <a:solidFill>
                  <a:srgbClr val="7030A0"/>
                </a:solidFill>
              </a:rPr>
              <a:t>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=6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=3     </a:t>
            </a:r>
            <a:r>
              <a:rPr lang="en-IN" sz="2400" b="1" dirty="0" smtClean="0">
                <a:solidFill>
                  <a:srgbClr val="7030A0"/>
                </a:solidFill>
              </a:rPr>
              <a:t> ( unstable</a:t>
            </a:r>
            <a:r>
              <a:rPr lang="en-IN" sz="2400" b="1" dirty="0" smtClean="0">
                <a:solidFill>
                  <a:srgbClr val="7030A0"/>
                </a:solidFill>
              </a:rPr>
              <a:t>)</a:t>
            </a:r>
            <a:endParaRPr lang="en-US" sz="2400" b="1" dirty="0" smtClean="0">
              <a:solidFill>
                <a:srgbClr val="7030A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5108" y="1084217"/>
            <a:ext cx="9052560" cy="461665"/>
          </a:xfrm>
          <a:prstGeom prst="rect">
            <a:avLst/>
          </a:prstGeom>
          <a:noFill/>
        </p:spPr>
        <p:txBody>
          <a:bodyPr wrap="square" rtlCol="0">
            <a:spAutoFit/>
          </a:bodyPr>
          <a:lstStyle/>
          <a:p>
            <a:r>
              <a:rPr lang="en-IN" sz="2400" dirty="0" smtClean="0">
                <a:solidFill>
                  <a:srgbClr val="7030A0"/>
                </a:solidFill>
              </a:rPr>
              <a:t>Time delay=0.5s    α</a:t>
            </a:r>
            <a:r>
              <a:rPr lang="en-IN" sz="2400" baseline="-25000" dirty="0" smtClean="0">
                <a:solidFill>
                  <a:srgbClr val="7030A0"/>
                </a:solidFill>
              </a:rPr>
              <a:t>0</a:t>
            </a:r>
            <a:r>
              <a:rPr lang="en-IN" sz="2400" dirty="0" smtClean="0">
                <a:solidFill>
                  <a:srgbClr val="7030A0"/>
                </a:solidFill>
              </a:rPr>
              <a:t>=0.8      α</a:t>
            </a:r>
            <a:r>
              <a:rPr lang="en-IN" sz="2400" baseline="-25000" dirty="0" smtClean="0">
                <a:solidFill>
                  <a:srgbClr val="7030A0"/>
                </a:solidFill>
              </a:rPr>
              <a:t>1</a:t>
            </a:r>
            <a:r>
              <a:rPr lang="en-IN" sz="2400" dirty="0" smtClean="0">
                <a:solidFill>
                  <a:srgbClr val="7030A0"/>
                </a:solidFill>
              </a:rPr>
              <a:t>=0.2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=2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=1 </a:t>
            </a:r>
            <a:r>
              <a:rPr lang="en-IN" sz="2400" b="1" dirty="0" smtClean="0">
                <a:solidFill>
                  <a:srgbClr val="7030A0"/>
                </a:solidFill>
              </a:rPr>
              <a:t>(stable)</a:t>
            </a:r>
            <a:endParaRPr lang="en-US" sz="2400" b="1" dirty="0" smtClean="0">
              <a:solidFill>
                <a:srgbClr val="7030A0"/>
              </a:solidFill>
            </a:endParaRPr>
          </a:p>
        </p:txBody>
      </p:sp>
      <p:pic>
        <p:nvPicPr>
          <p:cNvPr id="3" name="Picture 2"/>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776548" y="1976437"/>
            <a:ext cx="8412480" cy="358834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2778" y="1136469"/>
            <a:ext cx="9496696" cy="461665"/>
          </a:xfrm>
          <a:prstGeom prst="rect">
            <a:avLst/>
          </a:prstGeom>
          <a:noFill/>
        </p:spPr>
        <p:txBody>
          <a:bodyPr wrap="square" rtlCol="0">
            <a:spAutoFit/>
          </a:bodyPr>
          <a:lstStyle/>
          <a:p>
            <a:r>
              <a:rPr lang="en-IN" sz="2400" dirty="0" smtClean="0">
                <a:solidFill>
                  <a:srgbClr val="7030A0"/>
                </a:solidFill>
              </a:rPr>
              <a:t>Time delay=0.5s    α</a:t>
            </a:r>
            <a:r>
              <a:rPr lang="en-IN" sz="2400" baseline="-25000" dirty="0" smtClean="0">
                <a:solidFill>
                  <a:srgbClr val="7030A0"/>
                </a:solidFill>
              </a:rPr>
              <a:t>0</a:t>
            </a:r>
            <a:r>
              <a:rPr lang="en-IN" sz="2400" dirty="0" smtClean="0">
                <a:solidFill>
                  <a:srgbClr val="7030A0"/>
                </a:solidFill>
              </a:rPr>
              <a:t>=0.8     α</a:t>
            </a:r>
            <a:r>
              <a:rPr lang="en-IN" sz="2400" baseline="-25000" dirty="0" smtClean="0">
                <a:solidFill>
                  <a:srgbClr val="7030A0"/>
                </a:solidFill>
              </a:rPr>
              <a:t>1</a:t>
            </a:r>
            <a:r>
              <a:rPr lang="en-IN" sz="2400" dirty="0" smtClean="0">
                <a:solidFill>
                  <a:srgbClr val="7030A0"/>
                </a:solidFill>
              </a:rPr>
              <a:t>=0.2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=2.7  </a:t>
            </a:r>
            <a:r>
              <a:rPr lang="en-IN" sz="2400" dirty="0" smtClean="0">
                <a:solidFill>
                  <a:srgbClr val="7030A0"/>
                </a:solidFill>
              </a:rPr>
              <a:t>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=1   </a:t>
            </a:r>
            <a:r>
              <a:rPr lang="en-IN" sz="2400" b="1" dirty="0" smtClean="0">
                <a:solidFill>
                  <a:srgbClr val="7030A0"/>
                </a:solidFill>
              </a:rPr>
              <a:t>(</a:t>
            </a:r>
            <a:r>
              <a:rPr lang="en-IN" sz="2400" b="1" dirty="0" smtClean="0">
                <a:solidFill>
                  <a:srgbClr val="7030A0"/>
                </a:solidFill>
              </a:rPr>
              <a:t>marginally stable</a:t>
            </a:r>
            <a:r>
              <a:rPr lang="en-IN" sz="2400" b="1" dirty="0" smtClean="0">
                <a:solidFill>
                  <a:srgbClr val="7030A0"/>
                </a:solidFill>
              </a:rPr>
              <a:t>)</a:t>
            </a:r>
            <a:endParaRPr lang="en-US" sz="2400" b="1" dirty="0" smtClean="0">
              <a:solidFill>
                <a:srgbClr val="7030A0"/>
              </a:solidFill>
            </a:endParaRPr>
          </a:p>
        </p:txBody>
      </p:sp>
      <p:pic>
        <p:nvPicPr>
          <p:cNvPr id="3" name="Picture 2"/>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162593" y="2019299"/>
            <a:ext cx="9575075" cy="378060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0" y="875211"/>
            <a:ext cx="8895806" cy="461665"/>
          </a:xfrm>
          <a:prstGeom prst="rect">
            <a:avLst/>
          </a:prstGeom>
          <a:noFill/>
        </p:spPr>
        <p:txBody>
          <a:bodyPr wrap="square" rtlCol="0">
            <a:spAutoFit/>
          </a:bodyPr>
          <a:lstStyle/>
          <a:p>
            <a:r>
              <a:rPr lang="en-IN" sz="2400" dirty="0" smtClean="0">
                <a:solidFill>
                  <a:srgbClr val="7030A0"/>
                </a:solidFill>
              </a:rPr>
              <a:t>Time </a:t>
            </a:r>
            <a:r>
              <a:rPr lang="en-IN" sz="2400" dirty="0" smtClean="0">
                <a:solidFill>
                  <a:srgbClr val="7030A0"/>
                </a:solidFill>
              </a:rPr>
              <a:t>delay=0.5s    α</a:t>
            </a:r>
            <a:r>
              <a:rPr lang="en-IN" sz="2400" baseline="-25000" dirty="0" smtClean="0">
                <a:solidFill>
                  <a:srgbClr val="7030A0"/>
                </a:solidFill>
              </a:rPr>
              <a:t>0</a:t>
            </a:r>
            <a:r>
              <a:rPr lang="en-IN" sz="2400" dirty="0" smtClean="0">
                <a:solidFill>
                  <a:srgbClr val="7030A0"/>
                </a:solidFill>
              </a:rPr>
              <a:t>=0.8  α</a:t>
            </a:r>
            <a:r>
              <a:rPr lang="en-IN" sz="2400" baseline="-25000" dirty="0" smtClean="0">
                <a:solidFill>
                  <a:srgbClr val="7030A0"/>
                </a:solidFill>
              </a:rPr>
              <a:t>1</a:t>
            </a:r>
            <a:r>
              <a:rPr lang="en-IN" sz="2400" dirty="0" smtClean="0">
                <a:solidFill>
                  <a:srgbClr val="7030A0"/>
                </a:solidFill>
              </a:rPr>
              <a:t>=0.2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=4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=3      </a:t>
            </a:r>
            <a:r>
              <a:rPr lang="en-IN" sz="2400" b="1" dirty="0" smtClean="0">
                <a:solidFill>
                  <a:srgbClr val="7030A0"/>
                </a:solidFill>
              </a:rPr>
              <a:t>(unstable</a:t>
            </a:r>
            <a:r>
              <a:rPr lang="en-IN" sz="2400" b="1" dirty="0" smtClean="0">
                <a:solidFill>
                  <a:srgbClr val="7030A0"/>
                </a:solidFill>
              </a:rPr>
              <a:t>)</a:t>
            </a:r>
            <a:endParaRPr lang="en-US" sz="2400" b="1" dirty="0" smtClean="0">
              <a:solidFill>
                <a:srgbClr val="7030A0"/>
              </a:solidFill>
            </a:endParaRPr>
          </a:p>
        </p:txBody>
      </p:sp>
      <p:pic>
        <p:nvPicPr>
          <p:cNvPr id="3" name="Picture 2"/>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201782" y="1786482"/>
            <a:ext cx="9261566" cy="3921987"/>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9349" y="1227909"/>
            <a:ext cx="9836331" cy="461665"/>
          </a:xfrm>
          <a:prstGeom prst="rect">
            <a:avLst/>
          </a:prstGeom>
          <a:noFill/>
        </p:spPr>
        <p:txBody>
          <a:bodyPr wrap="square" rtlCol="0">
            <a:spAutoFit/>
          </a:bodyPr>
          <a:lstStyle/>
          <a:p>
            <a:r>
              <a:rPr lang="en-IN" sz="2400" dirty="0" smtClean="0">
                <a:solidFill>
                  <a:srgbClr val="7030A0"/>
                </a:solidFill>
              </a:rPr>
              <a:t>Time delay=0.5s       α</a:t>
            </a:r>
            <a:r>
              <a:rPr lang="en-IN" sz="2400" baseline="-25000" dirty="0" smtClean="0">
                <a:solidFill>
                  <a:srgbClr val="7030A0"/>
                </a:solidFill>
              </a:rPr>
              <a:t>0</a:t>
            </a:r>
            <a:r>
              <a:rPr lang="en-IN" sz="2400" dirty="0" smtClean="0">
                <a:solidFill>
                  <a:srgbClr val="7030A0"/>
                </a:solidFill>
              </a:rPr>
              <a:t>=0.7       α</a:t>
            </a:r>
            <a:r>
              <a:rPr lang="en-IN" sz="2400" baseline="-25000" dirty="0" smtClean="0">
                <a:solidFill>
                  <a:srgbClr val="7030A0"/>
                </a:solidFill>
              </a:rPr>
              <a:t>1</a:t>
            </a:r>
            <a:r>
              <a:rPr lang="en-IN" sz="2400" dirty="0" smtClean="0">
                <a:solidFill>
                  <a:srgbClr val="7030A0"/>
                </a:solidFill>
              </a:rPr>
              <a:t>=0.3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=1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=1 </a:t>
            </a:r>
            <a:r>
              <a:rPr lang="en-IN" sz="2400" b="1" dirty="0" smtClean="0">
                <a:solidFill>
                  <a:srgbClr val="7030A0"/>
                </a:solidFill>
              </a:rPr>
              <a:t>(</a:t>
            </a:r>
            <a:r>
              <a:rPr lang="en-IN" sz="2400" b="1" dirty="0" smtClean="0">
                <a:solidFill>
                  <a:srgbClr val="7030A0"/>
                </a:solidFill>
              </a:rPr>
              <a:t>stable</a:t>
            </a:r>
            <a:r>
              <a:rPr lang="en-IN" sz="2400" b="1" dirty="0" smtClean="0">
                <a:solidFill>
                  <a:srgbClr val="7030A0"/>
                </a:solidFill>
              </a:rPr>
              <a:t>)</a:t>
            </a:r>
            <a:endParaRPr lang="en-US" sz="2400" b="1" dirty="0" smtClean="0">
              <a:solidFill>
                <a:srgbClr val="7030A0"/>
              </a:solidFill>
            </a:endParaRPr>
          </a:p>
        </p:txBody>
      </p:sp>
      <p:pic>
        <p:nvPicPr>
          <p:cNvPr id="3" name="Picture 2"/>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097281" y="2076995"/>
            <a:ext cx="9300754" cy="355172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7909" y="862149"/>
            <a:ext cx="9522822" cy="738664"/>
          </a:xfrm>
          <a:prstGeom prst="rect">
            <a:avLst/>
          </a:prstGeom>
          <a:noFill/>
        </p:spPr>
        <p:txBody>
          <a:bodyPr wrap="square" rtlCol="0">
            <a:spAutoFit/>
          </a:bodyPr>
          <a:lstStyle/>
          <a:p>
            <a:r>
              <a:rPr lang="en-IN" sz="2400" dirty="0" smtClean="0">
                <a:solidFill>
                  <a:srgbClr val="7030A0"/>
                </a:solidFill>
              </a:rPr>
              <a:t>Time delay=0.5s   </a:t>
            </a:r>
            <a:r>
              <a:rPr lang="en-IN" sz="2400" dirty="0" smtClean="0">
                <a:solidFill>
                  <a:srgbClr val="7030A0"/>
                </a:solidFill>
              </a:rPr>
              <a:t> </a:t>
            </a:r>
            <a:r>
              <a:rPr lang="en-IN" sz="2400" dirty="0" smtClean="0">
                <a:solidFill>
                  <a:srgbClr val="7030A0"/>
                </a:solidFill>
              </a:rPr>
              <a:t>α</a:t>
            </a:r>
            <a:r>
              <a:rPr lang="en-IN" sz="2400" baseline="-25000" dirty="0" smtClean="0">
                <a:solidFill>
                  <a:srgbClr val="7030A0"/>
                </a:solidFill>
              </a:rPr>
              <a:t>0</a:t>
            </a:r>
            <a:r>
              <a:rPr lang="en-IN" sz="2400" dirty="0" smtClean="0">
                <a:solidFill>
                  <a:srgbClr val="7030A0"/>
                </a:solidFill>
              </a:rPr>
              <a:t>=0.7   </a:t>
            </a:r>
            <a:r>
              <a:rPr lang="en-IN" sz="2400" dirty="0" smtClean="0">
                <a:solidFill>
                  <a:srgbClr val="7030A0"/>
                </a:solidFill>
              </a:rPr>
              <a:t>  </a:t>
            </a:r>
            <a:r>
              <a:rPr lang="en-IN" sz="2400" dirty="0" smtClean="0">
                <a:solidFill>
                  <a:srgbClr val="7030A0"/>
                </a:solidFill>
              </a:rPr>
              <a:t>α</a:t>
            </a:r>
            <a:r>
              <a:rPr lang="en-IN" sz="2400" baseline="-25000" dirty="0" smtClean="0">
                <a:solidFill>
                  <a:srgbClr val="7030A0"/>
                </a:solidFill>
              </a:rPr>
              <a:t>1</a:t>
            </a:r>
            <a:r>
              <a:rPr lang="en-IN" sz="2400" dirty="0" smtClean="0">
                <a:solidFill>
                  <a:srgbClr val="7030A0"/>
                </a:solidFill>
              </a:rPr>
              <a:t>=0.3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=2 </a:t>
            </a:r>
            <a:r>
              <a:rPr lang="en-IN" sz="2400" dirty="0" smtClean="0">
                <a:solidFill>
                  <a:srgbClr val="7030A0"/>
                </a:solidFill>
              </a:rPr>
              <a:t>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=0.1  </a:t>
            </a:r>
            <a:r>
              <a:rPr lang="en-IN" sz="2400" b="1" dirty="0" smtClean="0">
                <a:solidFill>
                  <a:srgbClr val="7030A0"/>
                </a:solidFill>
              </a:rPr>
              <a:t>(marginally stable)</a:t>
            </a:r>
            <a:endParaRPr lang="en-US" sz="2400" b="1" dirty="0" smtClean="0">
              <a:solidFill>
                <a:srgbClr val="7030A0"/>
              </a:solidFill>
            </a:endParaRPr>
          </a:p>
          <a:p>
            <a:endParaRPr lang="en-US" dirty="0"/>
          </a:p>
        </p:txBody>
      </p:sp>
      <p:pic>
        <p:nvPicPr>
          <p:cNvPr id="3" name="Picture 2" descr="so.8.png"/>
          <p:cNvPicPr/>
          <p:nvPr/>
        </p:nvPicPr>
        <p:blipFill>
          <a:blip r:embed="rId2"/>
          <a:stretch>
            <a:fillRect/>
          </a:stretch>
        </p:blipFill>
        <p:spPr>
          <a:xfrm>
            <a:off x="1397726" y="1651000"/>
            <a:ext cx="9000307" cy="362639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8091" y="1136469"/>
            <a:ext cx="9405258" cy="461665"/>
          </a:xfrm>
          <a:prstGeom prst="rect">
            <a:avLst/>
          </a:prstGeom>
          <a:noFill/>
        </p:spPr>
        <p:txBody>
          <a:bodyPr wrap="square" rtlCol="0">
            <a:spAutoFit/>
          </a:bodyPr>
          <a:lstStyle/>
          <a:p>
            <a:r>
              <a:rPr lang="en-IN" sz="2400" dirty="0" smtClean="0">
                <a:solidFill>
                  <a:srgbClr val="7030A0"/>
                </a:solidFill>
              </a:rPr>
              <a:t>Time delay=0.5s    α</a:t>
            </a:r>
            <a:r>
              <a:rPr lang="en-IN" sz="2400" baseline="-25000" dirty="0" smtClean="0">
                <a:solidFill>
                  <a:srgbClr val="7030A0"/>
                </a:solidFill>
              </a:rPr>
              <a:t>0</a:t>
            </a:r>
            <a:r>
              <a:rPr lang="en-IN" sz="2400" dirty="0" smtClean="0">
                <a:solidFill>
                  <a:srgbClr val="7030A0"/>
                </a:solidFill>
              </a:rPr>
              <a:t>=0.7  α</a:t>
            </a:r>
            <a:r>
              <a:rPr lang="en-IN" sz="2400" baseline="-25000" dirty="0" smtClean="0">
                <a:solidFill>
                  <a:srgbClr val="7030A0"/>
                </a:solidFill>
              </a:rPr>
              <a:t>1</a:t>
            </a:r>
            <a:r>
              <a:rPr lang="en-IN" sz="2400" dirty="0" smtClean="0">
                <a:solidFill>
                  <a:srgbClr val="7030A0"/>
                </a:solidFill>
              </a:rPr>
              <a:t>=0.3    </a:t>
            </a:r>
            <a:r>
              <a:rPr lang="en-IN" sz="2400" dirty="0" err="1" smtClean="0">
                <a:solidFill>
                  <a:srgbClr val="7030A0"/>
                </a:solidFill>
              </a:rPr>
              <a:t>K</a:t>
            </a:r>
            <a:r>
              <a:rPr lang="en-IN" sz="2400" baseline="-25000" dirty="0" err="1" smtClean="0">
                <a:solidFill>
                  <a:srgbClr val="7030A0"/>
                </a:solidFill>
              </a:rPr>
              <a:t>p</a:t>
            </a:r>
            <a:r>
              <a:rPr lang="en-IN" sz="2400" dirty="0" smtClean="0">
                <a:solidFill>
                  <a:srgbClr val="7030A0"/>
                </a:solidFill>
              </a:rPr>
              <a:t>=4   </a:t>
            </a:r>
            <a:r>
              <a:rPr lang="en-IN" sz="2400" dirty="0" err="1" smtClean="0">
                <a:solidFill>
                  <a:srgbClr val="7030A0"/>
                </a:solidFill>
              </a:rPr>
              <a:t>K</a:t>
            </a:r>
            <a:r>
              <a:rPr lang="en-IN" sz="2400" baseline="-25000" dirty="0" err="1" smtClean="0">
                <a:solidFill>
                  <a:srgbClr val="7030A0"/>
                </a:solidFill>
              </a:rPr>
              <a:t>i</a:t>
            </a:r>
            <a:r>
              <a:rPr lang="en-IN" sz="2400" dirty="0" smtClean="0">
                <a:solidFill>
                  <a:srgbClr val="7030A0"/>
                </a:solidFill>
              </a:rPr>
              <a:t>=2      </a:t>
            </a:r>
            <a:r>
              <a:rPr lang="en-IN" sz="2400" b="1" dirty="0" smtClean="0">
                <a:solidFill>
                  <a:srgbClr val="7030A0"/>
                </a:solidFill>
              </a:rPr>
              <a:t>(unstable</a:t>
            </a:r>
            <a:r>
              <a:rPr lang="en-IN" sz="2400" b="1" dirty="0" smtClean="0">
                <a:solidFill>
                  <a:srgbClr val="7030A0"/>
                </a:solidFill>
              </a:rPr>
              <a:t>)</a:t>
            </a:r>
            <a:endParaRPr lang="en-US" sz="2400" b="1" dirty="0" smtClean="0">
              <a:solidFill>
                <a:srgbClr val="7030A0"/>
              </a:solidFill>
            </a:endParaRPr>
          </a:p>
        </p:txBody>
      </p:sp>
      <p:pic>
        <p:nvPicPr>
          <p:cNvPr id="3" name="Picture 2"/>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097280" y="1776549"/>
            <a:ext cx="9261566" cy="410471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B451A27-3D39-4423-AE50-981DCA29578B}"/>
              </a:ext>
            </a:extLst>
          </p:cNvPr>
          <p:cNvSpPr txBox="1"/>
          <p:nvPr/>
        </p:nvSpPr>
        <p:spPr>
          <a:xfrm>
            <a:off x="1195251" y="860361"/>
            <a:ext cx="6117770" cy="523220"/>
          </a:xfrm>
          <a:prstGeom prst="rect">
            <a:avLst/>
          </a:prstGeom>
          <a:noFill/>
        </p:spPr>
        <p:txBody>
          <a:bodyPr wrap="square">
            <a:spAutoFit/>
          </a:bodyPr>
          <a:lstStyle/>
          <a:p>
            <a:r>
              <a:rPr lang="en-US" sz="2800" b="1" dirty="0">
                <a:solidFill>
                  <a:schemeClr val="accent4"/>
                </a:solidFill>
              </a:rPr>
              <a:t>CONCLUSION:</a:t>
            </a:r>
            <a:endParaRPr lang="en-IN" sz="2800" dirty="0">
              <a:solidFill>
                <a:schemeClr val="accent4"/>
              </a:solidFill>
            </a:endParaRPr>
          </a:p>
        </p:txBody>
      </p:sp>
      <p:sp>
        <p:nvSpPr>
          <p:cNvPr id="5" name="TextBox 4">
            <a:extLst>
              <a:ext uri="{FF2B5EF4-FFF2-40B4-BE49-F238E27FC236}">
                <a16:creationId xmlns:a16="http://schemas.microsoft.com/office/drawing/2014/main" xmlns="" id="{62C0D339-E558-4BE2-BEB4-934BFEA65853}"/>
              </a:ext>
            </a:extLst>
          </p:cNvPr>
          <p:cNvSpPr txBox="1"/>
          <p:nvPr/>
        </p:nvSpPr>
        <p:spPr>
          <a:xfrm>
            <a:off x="1195251" y="1584960"/>
            <a:ext cx="9908178" cy="3613297"/>
          </a:xfrm>
          <a:prstGeom prst="rect">
            <a:avLst/>
          </a:prstGeom>
          <a:noFill/>
        </p:spPr>
        <p:txBody>
          <a:bodyPr wrap="square">
            <a:spAutoFit/>
          </a:bodyPr>
          <a:lstStyle/>
          <a:p>
            <a:pPr>
              <a:lnSpc>
                <a:spcPct val="200000"/>
              </a:lnSpc>
              <a:buFont typeface="Wingdings" panose="05000000000000000000" pitchFamily="2" charset="2"/>
              <a:buChar char="Ø"/>
            </a:pPr>
            <a:r>
              <a:rPr lang="en-US" sz="2000" dirty="0">
                <a:latin typeface="Trebuchet MS" panose="020B0603020202020204" pitchFamily="34" charset="0"/>
              </a:rPr>
              <a:t>  In this project a single area LFC system integrated with EV aggregator over a communication network is considered for stability analysis.</a:t>
            </a:r>
          </a:p>
          <a:p>
            <a:pPr algn="just">
              <a:lnSpc>
                <a:spcPct val="200000"/>
              </a:lnSpc>
              <a:buFont typeface="Wingdings" panose="05000000000000000000" pitchFamily="2" charset="2"/>
              <a:buChar char="Ø"/>
            </a:pPr>
            <a:r>
              <a:rPr lang="en-US" sz="2000" dirty="0">
                <a:latin typeface="Trebuchet MS" panose="020B0603020202020204" pitchFamily="34" charset="0"/>
              </a:rPr>
              <a:t>  The delay-dependent stabilization problem is done to compute a feasible region in PI controller parametric space for a known network delay.</a:t>
            </a:r>
          </a:p>
          <a:p>
            <a:pPr algn="just">
              <a:lnSpc>
                <a:spcPct val="200000"/>
              </a:lnSpc>
              <a:buFont typeface="Wingdings" panose="05000000000000000000" pitchFamily="2" charset="2"/>
              <a:buChar char="Ø"/>
            </a:pPr>
            <a:r>
              <a:rPr lang="en-US" sz="2000" dirty="0">
                <a:latin typeface="Trebuchet MS" panose="020B0603020202020204" pitchFamily="34" charset="0"/>
              </a:rPr>
              <a:t>  </a:t>
            </a:r>
            <a:r>
              <a:rPr lang="en-US" sz="2000" dirty="0" smtClean="0">
                <a:latin typeface="Trebuchet MS" panose="020B0603020202020204" pitchFamily="34" charset="0"/>
              </a:rPr>
              <a:t>The</a:t>
            </a:r>
            <a:r>
              <a:rPr lang="en-US" sz="2000" dirty="0" smtClean="0">
                <a:latin typeface="Trebuchet MS" panose="020B0603020202020204" pitchFamily="34" charset="0"/>
              </a:rPr>
              <a:t> </a:t>
            </a:r>
            <a:r>
              <a:rPr lang="en-US" sz="2000" dirty="0">
                <a:latin typeface="Trebuchet MS" panose="020B0603020202020204" pitchFamily="34" charset="0"/>
              </a:rPr>
              <a:t>simulation studies </a:t>
            </a:r>
            <a:r>
              <a:rPr lang="en-US" sz="2000" dirty="0" smtClean="0">
                <a:latin typeface="Trebuchet MS" panose="020B0603020202020204" pitchFamily="34" charset="0"/>
              </a:rPr>
              <a:t>are done to v</a:t>
            </a:r>
            <a:r>
              <a:rPr lang="en-US" sz="2000" dirty="0" smtClean="0">
                <a:latin typeface="Trebuchet MS" panose="020B0603020202020204" pitchFamily="34" charset="0"/>
              </a:rPr>
              <a:t>alidate </a:t>
            </a:r>
            <a:r>
              <a:rPr lang="en-US" sz="2000" dirty="0">
                <a:latin typeface="Trebuchet MS" panose="020B0603020202020204" pitchFamily="34" charset="0"/>
              </a:rPr>
              <a:t>the analytics </a:t>
            </a:r>
            <a:r>
              <a:rPr lang="en-US" sz="2000" dirty="0" smtClean="0">
                <a:latin typeface="Trebuchet MS" panose="020B0603020202020204" pitchFamily="34" charset="0"/>
              </a:rPr>
              <a:t>results.</a:t>
            </a:r>
            <a:endParaRPr lang="en-GB" sz="2000" dirty="0">
              <a:latin typeface="Trebuchet MS" panose="020B0603020202020204" pitchFamily="34" charset="0"/>
            </a:endParaRPr>
          </a:p>
          <a:p>
            <a:pPr algn="just">
              <a:lnSpc>
                <a:spcPct val="160000"/>
              </a:lnSpc>
            </a:pPr>
            <a:endParaRPr lang="en-US" sz="1800" dirty="0">
              <a:latin typeface="Trebuchet MS" panose="020B0603020202020204" pitchFamily="34" charset="0"/>
            </a:endParaRPr>
          </a:p>
        </p:txBody>
      </p:sp>
    </p:spTree>
    <p:extLst>
      <p:ext uri="{BB962C8B-B14F-4D97-AF65-F5344CB8AC3E}">
        <p14:creationId xmlns:p14="http://schemas.microsoft.com/office/powerpoint/2010/main" xmlns="" val="275374755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BDD1286-1396-4A1A-9845-B2D541C12B51}"/>
              </a:ext>
            </a:extLst>
          </p:cNvPr>
          <p:cNvSpPr txBox="1"/>
          <p:nvPr/>
        </p:nvSpPr>
        <p:spPr>
          <a:xfrm>
            <a:off x="2098766" y="1097280"/>
            <a:ext cx="7128875" cy="461665"/>
          </a:xfrm>
          <a:prstGeom prst="rect">
            <a:avLst/>
          </a:prstGeom>
          <a:noFill/>
        </p:spPr>
        <p:txBody>
          <a:bodyPr wrap="none" rtlCol="0">
            <a:spAutoFit/>
          </a:bodyPr>
          <a:lstStyle/>
          <a:p>
            <a:r>
              <a:rPr lang="en-US" sz="2400" b="1" dirty="0">
                <a:solidFill>
                  <a:schemeClr val="accent4"/>
                </a:solidFill>
              </a:rPr>
              <a:t>LFC SYSTEM MODEL WITH EV AGGREGATOR:</a:t>
            </a:r>
            <a:endParaRPr lang="en-IN" sz="2400" dirty="0">
              <a:solidFill>
                <a:schemeClr val="accent4"/>
              </a:solidFill>
            </a:endParaRPr>
          </a:p>
        </p:txBody>
      </p:sp>
      <p:pic>
        <p:nvPicPr>
          <p:cNvPr id="3" name="Content Placeholder 3">
            <a:extLst>
              <a:ext uri="{FF2B5EF4-FFF2-40B4-BE49-F238E27FC236}">
                <a16:creationId xmlns:a16="http://schemas.microsoft.com/office/drawing/2014/main" xmlns="" id="{128B9A51-CBCD-43AA-944A-7B883D631D25}"/>
              </a:ext>
            </a:extLst>
          </p:cNvPr>
          <p:cNvPicPr>
            <a:picLocks noChangeAspect="1"/>
          </p:cNvPicPr>
          <p:nvPr/>
        </p:nvPicPr>
        <p:blipFill>
          <a:blip r:embed="rId2"/>
          <a:stretch>
            <a:fillRect/>
          </a:stretch>
        </p:blipFill>
        <p:spPr>
          <a:xfrm>
            <a:off x="1367246" y="1663337"/>
            <a:ext cx="9117873" cy="3657600"/>
          </a:xfrm>
          <a:prstGeom prst="rect">
            <a:avLst/>
          </a:prstGeom>
        </p:spPr>
      </p:pic>
      <p:sp>
        <p:nvSpPr>
          <p:cNvPr id="4" name="TextBox 3">
            <a:extLst>
              <a:ext uri="{FF2B5EF4-FFF2-40B4-BE49-F238E27FC236}">
                <a16:creationId xmlns:a16="http://schemas.microsoft.com/office/drawing/2014/main" xmlns="" id="{9B5A2B1E-7924-417E-AC01-34C8A4F65BD1}"/>
              </a:ext>
            </a:extLst>
          </p:cNvPr>
          <p:cNvSpPr txBox="1"/>
          <p:nvPr/>
        </p:nvSpPr>
        <p:spPr>
          <a:xfrm>
            <a:off x="2561103" y="5437554"/>
            <a:ext cx="6863289" cy="707886"/>
          </a:xfrm>
          <a:prstGeom prst="rect">
            <a:avLst/>
          </a:prstGeom>
          <a:noFill/>
        </p:spPr>
        <p:txBody>
          <a:bodyPr wrap="none" rtlCol="0">
            <a:spAutoFit/>
          </a:bodyPr>
          <a:lstStyle/>
          <a:p>
            <a:r>
              <a:rPr lang="en-US" sz="2000" b="1" dirty="0"/>
              <a:t>Fig. 1. System model of single-area  LFC with EV aggregator.</a:t>
            </a:r>
            <a:endParaRPr lang="en-IN" sz="2000" b="1" dirty="0"/>
          </a:p>
          <a:p>
            <a:endParaRPr lang="en-IN" sz="2000" dirty="0"/>
          </a:p>
        </p:txBody>
      </p:sp>
    </p:spTree>
    <p:extLst>
      <p:ext uri="{BB962C8B-B14F-4D97-AF65-F5344CB8AC3E}">
        <p14:creationId xmlns:p14="http://schemas.microsoft.com/office/powerpoint/2010/main" xmlns="" val="4093642397"/>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213DEF1-7ED5-4CCD-B2C3-56774D8A9938}"/>
              </a:ext>
            </a:extLst>
          </p:cNvPr>
          <p:cNvSpPr txBox="1"/>
          <p:nvPr/>
        </p:nvSpPr>
        <p:spPr>
          <a:xfrm>
            <a:off x="792480" y="731520"/>
            <a:ext cx="8366759" cy="369332"/>
          </a:xfrm>
          <a:prstGeom prst="rect">
            <a:avLst/>
          </a:prstGeom>
          <a:noFill/>
        </p:spPr>
        <p:txBody>
          <a:bodyPr wrap="square">
            <a:spAutoFit/>
          </a:bodyPr>
          <a:lstStyle/>
          <a:p>
            <a:r>
              <a:rPr lang="en-US" sz="1800" b="1" dirty="0">
                <a:solidFill>
                  <a:schemeClr val="accent4"/>
                </a:solidFill>
              </a:rPr>
              <a:t>      BASE PAPER AND REFERENCES:</a:t>
            </a:r>
            <a:endParaRPr lang="en-IN" dirty="0">
              <a:solidFill>
                <a:schemeClr val="accent4"/>
              </a:solidFill>
            </a:endParaRPr>
          </a:p>
        </p:txBody>
      </p:sp>
      <p:sp>
        <p:nvSpPr>
          <p:cNvPr id="5" name="TextBox 4">
            <a:extLst>
              <a:ext uri="{FF2B5EF4-FFF2-40B4-BE49-F238E27FC236}">
                <a16:creationId xmlns:a16="http://schemas.microsoft.com/office/drawing/2014/main" xmlns="" id="{8A6DC29E-CE17-49CF-95E3-671F7810A577}"/>
              </a:ext>
            </a:extLst>
          </p:cNvPr>
          <p:cNvSpPr txBox="1"/>
          <p:nvPr/>
        </p:nvSpPr>
        <p:spPr>
          <a:xfrm>
            <a:off x="1045029" y="1471748"/>
            <a:ext cx="10363200" cy="4770537"/>
          </a:xfrm>
          <a:prstGeom prst="rect">
            <a:avLst/>
          </a:prstGeom>
          <a:noFill/>
        </p:spPr>
        <p:txBody>
          <a:bodyPr wrap="square">
            <a:spAutoFit/>
          </a:bodyPr>
          <a:lstStyle/>
          <a:p>
            <a:pPr marL="285750" lvl="0" indent="-285750" algn="just">
              <a:buClr>
                <a:srgbClr val="C00000"/>
              </a:buClr>
              <a:buFont typeface="+mj-lt"/>
              <a:buAutoNum type="arabicParenR"/>
            </a:pPr>
            <a:r>
              <a:rPr lang="en-US" sz="1600" dirty="0">
                <a:latin typeface="Trebuchet MS" panose="020B0603020202020204" pitchFamily="34" charset="0"/>
              </a:rPr>
              <a:t>Ausnain Naveed, Sahin Sonmez and Saffet Ayasun, ‘Impact of Electric Vehicle Aggregator with Communication Time Delay on Stability Regions and Stability Delay Margins in Load Frequency Control System,’ Journal of Modern Power Systems and Clean Energy, In Press. DOI: 10.35833/MPCE.2019.000244, 2020, Springer</a:t>
            </a:r>
            <a:r>
              <a:rPr lang="en-US" sz="1600" b="1" dirty="0">
                <a:latin typeface="Trebuchet MS" panose="020B0603020202020204" pitchFamily="34" charset="0"/>
              </a:rPr>
              <a:t>. (BASE PAPER)</a:t>
            </a:r>
          </a:p>
          <a:p>
            <a:pPr marL="285750" lvl="0" indent="-285750" algn="just">
              <a:buClr>
                <a:srgbClr val="C00000"/>
              </a:buClr>
              <a:buFont typeface="+mj-lt"/>
              <a:buAutoNum type="arabicParenR"/>
            </a:pPr>
            <a:endParaRPr lang="en-IN" sz="1600" dirty="0">
              <a:latin typeface="Trebuchet MS" panose="020B0603020202020204" pitchFamily="34" charset="0"/>
            </a:endParaRPr>
          </a:p>
          <a:p>
            <a:pPr marL="285750" lvl="0" indent="-285750" algn="just">
              <a:buClr>
                <a:srgbClr val="C00000"/>
              </a:buClr>
              <a:buFont typeface="+mj-lt"/>
              <a:buAutoNum type="arabicParenR"/>
            </a:pPr>
            <a:r>
              <a:rPr lang="en-US" sz="1600" dirty="0">
                <a:latin typeface="Trebuchet MS" panose="020B0603020202020204" pitchFamily="34" charset="0"/>
              </a:rPr>
              <a:t>Hakan Gunduz, Sahin Sonmez and Saffet Ayasun, ‘Impact of Electric Vehicles Aggregator on the Stability Region Micro-Grid System with Communication Time Delay,’ 2019 IEEE Milan Power Tech.</a:t>
            </a:r>
          </a:p>
          <a:p>
            <a:pPr marL="285750" lvl="0" indent="-285750" algn="just">
              <a:buClr>
                <a:srgbClr val="C00000"/>
              </a:buClr>
              <a:buFont typeface="+mj-lt"/>
              <a:buAutoNum type="arabicParenR"/>
            </a:pPr>
            <a:endParaRPr lang="en-IN" sz="1600" dirty="0">
              <a:latin typeface="Trebuchet MS" panose="020B0603020202020204" pitchFamily="34" charset="0"/>
            </a:endParaRPr>
          </a:p>
          <a:p>
            <a:pPr marL="285750" indent="-285750" algn="just">
              <a:buClr>
                <a:srgbClr val="C00000"/>
              </a:buClr>
              <a:buFont typeface="+mj-lt"/>
              <a:buAutoNum type="arabicParenR"/>
            </a:pPr>
            <a:r>
              <a:rPr lang="en-US" sz="1600" dirty="0">
                <a:latin typeface="Trebuchet MS" panose="020B0603020202020204" pitchFamily="34" charset="0"/>
              </a:rPr>
              <a:t>Vijay P. Singh, Nand Kishor, and Paulson Samuel, ‘Communication Time Delay Estimation for Load Frequency Control in Two Area Power Systems,’ </a:t>
            </a:r>
            <a:r>
              <a:rPr lang="en-US" sz="1600" i="1" dirty="0">
                <a:latin typeface="Trebuchet MS" panose="020B0603020202020204" pitchFamily="34" charset="0"/>
              </a:rPr>
              <a:t>Ad Hoc Networks</a:t>
            </a:r>
            <a:r>
              <a:rPr lang="en-US" sz="1600" dirty="0">
                <a:latin typeface="Trebuchet MS" panose="020B0603020202020204" pitchFamily="34" charset="0"/>
              </a:rPr>
              <a:t>, Vol. 41, No. 1, pp. 69-85, May 2016.</a:t>
            </a:r>
          </a:p>
          <a:p>
            <a:pPr marL="285750" indent="-285750" algn="just">
              <a:buClr>
                <a:srgbClr val="C00000"/>
              </a:buClr>
              <a:buFont typeface="+mj-lt"/>
              <a:buAutoNum type="arabicParenR"/>
            </a:pPr>
            <a:endParaRPr lang="en-IN" sz="1600" dirty="0">
              <a:latin typeface="Trebuchet MS" panose="020B0603020202020204" pitchFamily="34" charset="0"/>
            </a:endParaRPr>
          </a:p>
          <a:p>
            <a:pPr marL="285750" indent="-285750" algn="just">
              <a:buClr>
                <a:srgbClr val="C00000"/>
              </a:buClr>
              <a:buFont typeface="+mj-lt"/>
              <a:buAutoNum type="arabicParenR"/>
            </a:pPr>
            <a:r>
              <a:rPr lang="en-US" sz="1600" dirty="0">
                <a:latin typeface="Trebuchet MS" panose="020B0603020202020204" pitchFamily="34" charset="0"/>
              </a:rPr>
              <a:t>Ausnain Naveed, Sahin Sonmez and Saffet Ayasun, ‘Stability Regions in the Parameter Space for LFC System with EV Aggregator and Incommensurate Time Delays,’ 1</a:t>
            </a:r>
            <a:r>
              <a:rPr lang="en-US" sz="1600" baseline="30000" dirty="0">
                <a:latin typeface="Trebuchet MS" panose="020B0603020202020204" pitchFamily="34" charset="0"/>
              </a:rPr>
              <a:t>st</a:t>
            </a:r>
            <a:r>
              <a:rPr lang="en-US" sz="1600" dirty="0">
                <a:latin typeface="Trebuchet MS" panose="020B0603020202020204" pitchFamily="34" charset="0"/>
              </a:rPr>
              <a:t> IEEE Global Power Energy and Communication Conference (GPECOM 2019), June 12-15, 2019, Cappadocia, Turkey.</a:t>
            </a:r>
          </a:p>
          <a:p>
            <a:pPr marL="285750" indent="-285750" algn="just">
              <a:buClr>
                <a:srgbClr val="C00000"/>
              </a:buClr>
              <a:buFont typeface="+mj-lt"/>
              <a:buAutoNum type="arabicParenR"/>
            </a:pPr>
            <a:endParaRPr lang="en-IN" sz="1600" dirty="0">
              <a:latin typeface="Trebuchet MS" panose="020B0603020202020204" pitchFamily="34" charset="0"/>
            </a:endParaRPr>
          </a:p>
          <a:p>
            <a:pPr marL="285750" indent="-285750" algn="just">
              <a:buClr>
                <a:srgbClr val="C00000"/>
              </a:buClr>
              <a:buFont typeface="+mj-lt"/>
              <a:buAutoNum type="arabicParenR"/>
            </a:pPr>
            <a:r>
              <a:rPr lang="en-US" sz="1600" dirty="0">
                <a:latin typeface="Trebuchet MS" panose="020B0603020202020204" pitchFamily="34" charset="0"/>
              </a:rPr>
              <a:t>Han, Y., Zhang, K., Hong, L., Coelho, E. A. A., and Guerrero, J. M,  ‘MAS-based Distributed Coordinated Control and Optimization in Microgrid and Microgrid Clusters: A Comprehensive Overview.’ </a:t>
            </a:r>
            <a:r>
              <a:rPr lang="en-US" sz="1600" i="1" dirty="0">
                <a:latin typeface="Trebuchet MS" panose="020B0603020202020204" pitchFamily="34" charset="0"/>
              </a:rPr>
              <a:t>IEEE Transactions on Power Electronics</a:t>
            </a:r>
            <a:r>
              <a:rPr lang="en-US" sz="1600" dirty="0">
                <a:latin typeface="Trebuchet MS" panose="020B0603020202020204" pitchFamily="34" charset="0"/>
              </a:rPr>
              <a:t>, Vol. 33, No. 8, pp. 6488-6508, 2018.</a:t>
            </a:r>
          </a:p>
          <a:p>
            <a:pPr algn="just"/>
            <a:endParaRPr lang="en-IN" sz="1600" dirty="0">
              <a:latin typeface="Trebuchet MS" panose="020B0603020202020204" pitchFamily="34" charset="0"/>
            </a:endParaRPr>
          </a:p>
        </p:txBody>
      </p:sp>
    </p:spTree>
    <p:extLst>
      <p:ext uri="{BB962C8B-B14F-4D97-AF65-F5344CB8AC3E}">
        <p14:creationId xmlns:p14="http://schemas.microsoft.com/office/powerpoint/2010/main" xmlns="" val="925178707"/>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3E3AE29-7202-4D7C-9DB7-0C631E7F5BDC}"/>
              </a:ext>
            </a:extLst>
          </p:cNvPr>
          <p:cNvSpPr txBox="1"/>
          <p:nvPr/>
        </p:nvSpPr>
        <p:spPr>
          <a:xfrm>
            <a:off x="949234" y="888273"/>
            <a:ext cx="10293531" cy="5314725"/>
          </a:xfrm>
          <a:prstGeom prst="rect">
            <a:avLst/>
          </a:prstGeom>
          <a:noFill/>
        </p:spPr>
        <p:txBody>
          <a:bodyPr wrap="square">
            <a:spAutoFit/>
          </a:bodyPr>
          <a:lstStyle/>
          <a:p>
            <a:pPr marL="285750" indent="-285750" algn="just">
              <a:lnSpc>
                <a:spcPct val="150000"/>
              </a:lnSpc>
              <a:buClr>
                <a:srgbClr val="C00000"/>
              </a:buClr>
              <a:buNone/>
            </a:pPr>
            <a:endParaRPr lang="en-US" sz="1800" dirty="0">
              <a:latin typeface="Trebuchet MS" panose="020B0603020202020204" pitchFamily="34" charset="0"/>
            </a:endParaRPr>
          </a:p>
          <a:p>
            <a:pPr marL="285750" indent="-285750" algn="just">
              <a:lnSpc>
                <a:spcPct val="150000"/>
              </a:lnSpc>
              <a:buClr>
                <a:srgbClr val="C00000"/>
              </a:buClr>
              <a:buNone/>
            </a:pPr>
            <a:r>
              <a:rPr lang="en-US" sz="1800" dirty="0">
                <a:latin typeface="Trebuchet MS" panose="020B0603020202020204" pitchFamily="34" charset="0"/>
              </a:rPr>
              <a:t>6) H. Luo, I. A. Hiskens and Z. Hu, ‘Stability Analysis of Load Frequency Control Systems With Sampling and Transmission Delay,’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35, No. 5, pp. 3603-3615, Sept. 2020</a:t>
            </a:r>
          </a:p>
          <a:p>
            <a:pPr marL="285750" indent="-285750" algn="just">
              <a:lnSpc>
                <a:spcPct val="150000"/>
              </a:lnSpc>
              <a:buClr>
                <a:srgbClr val="C00000"/>
              </a:buClr>
              <a:buNone/>
            </a:pPr>
            <a:r>
              <a:rPr lang="en-IN" sz="1800" dirty="0">
                <a:latin typeface="Trebuchet MS" panose="020B0603020202020204" pitchFamily="34" charset="0"/>
              </a:rPr>
              <a:t>7) </a:t>
            </a:r>
            <a:r>
              <a:rPr lang="en-US" sz="1800" dirty="0">
                <a:latin typeface="Trebuchet MS" panose="020B0603020202020204" pitchFamily="34" charset="0"/>
              </a:rPr>
              <a:t>K. S. Ko and D. K. Sung, ‘The Effect of EV Aggregators With Time-Varying Delays on the Stability of a Load Frequency Control System,’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33, No. 1, pp. 669-680, Jan. 2018</a:t>
            </a:r>
          </a:p>
          <a:p>
            <a:pPr marL="285750" indent="-285750" algn="just">
              <a:lnSpc>
                <a:spcPct val="150000"/>
              </a:lnSpc>
              <a:buClr>
                <a:srgbClr val="C00000"/>
              </a:buClr>
              <a:buNone/>
            </a:pPr>
            <a:r>
              <a:rPr lang="en-IN" sz="1800" dirty="0">
                <a:latin typeface="Trebuchet MS" panose="020B0603020202020204" pitchFamily="34" charset="0"/>
              </a:rPr>
              <a:t>8) </a:t>
            </a:r>
            <a:r>
              <a:rPr lang="en-US" sz="1800" dirty="0">
                <a:latin typeface="Trebuchet MS" panose="020B0603020202020204" pitchFamily="34" charset="0"/>
              </a:rPr>
              <a:t>Deniz Katipoglu, Sahin Sonmez and Saffet Ayasun, ‘Stability Delay Margin Computation of Load Frequency Control System with Demand Response,’ 1</a:t>
            </a:r>
            <a:r>
              <a:rPr lang="en-US" sz="1800" baseline="30000" dirty="0">
                <a:latin typeface="Trebuchet MS" panose="020B0603020202020204" pitchFamily="34" charset="0"/>
              </a:rPr>
              <a:t>st</a:t>
            </a:r>
            <a:r>
              <a:rPr lang="en-US" sz="1800" dirty="0">
                <a:latin typeface="Trebuchet MS" panose="020B0603020202020204" pitchFamily="34" charset="0"/>
              </a:rPr>
              <a:t> IEEE Global Power Energy and Communication Conference (GPECOM 2019), June 12-15, 2019, Cappadocia, Turkey.</a:t>
            </a:r>
            <a:endParaRPr lang="en-IN" sz="1800" dirty="0">
              <a:latin typeface="Trebuchet MS" panose="020B0603020202020204" pitchFamily="34" charset="0"/>
            </a:endParaRPr>
          </a:p>
          <a:p>
            <a:pPr marL="228600" indent="-228600">
              <a:lnSpc>
                <a:spcPct val="150000"/>
              </a:lnSpc>
              <a:buClr>
                <a:srgbClr val="C00000"/>
              </a:buClr>
              <a:buFont typeface="+mj-lt"/>
              <a:buAutoNum type="arabicParenR"/>
            </a:pPr>
            <a:endParaRPr lang="en-IN" sz="1800" dirty="0">
              <a:latin typeface="Trebuchet MS" panose="020B0603020202020204" pitchFamily="34" charset="0"/>
            </a:endParaRPr>
          </a:p>
          <a:p>
            <a:pPr marL="600075" indent="-257175" algn="just">
              <a:lnSpc>
                <a:spcPct val="150000"/>
              </a:lnSpc>
              <a:spcAft>
                <a:spcPts val="750"/>
              </a:spcAft>
              <a:buClr>
                <a:srgbClr val="C00000"/>
              </a:buClr>
              <a:buFont typeface="+mj-lt"/>
              <a:buAutoNum type="arabicParenR"/>
            </a:pPr>
            <a:endParaRPr lang="en-GB" sz="800" dirty="0">
              <a:latin typeface="Trebuchet MS" panose="020B0603020202020204" pitchFamily="34" charset="0"/>
              <a:ea typeface="Calibri" panose="020F0502020204030204" pitchFamily="34" charset="0"/>
              <a:cs typeface="Times New Roman" panose="02020603050405020304" pitchFamily="18" charset="0"/>
            </a:endParaRPr>
          </a:p>
          <a:p>
            <a:pPr>
              <a:lnSpc>
                <a:spcPct val="150000"/>
              </a:lnSpc>
            </a:pPr>
            <a:endParaRPr lang="en-IN" dirty="0">
              <a:latin typeface="Trebuchet MS" panose="020B0603020202020204" pitchFamily="34" charset="0"/>
            </a:endParaRPr>
          </a:p>
        </p:txBody>
      </p:sp>
    </p:spTree>
    <p:extLst>
      <p:ext uri="{BB962C8B-B14F-4D97-AF65-F5344CB8AC3E}">
        <p14:creationId xmlns:p14="http://schemas.microsoft.com/office/powerpoint/2010/main" xmlns="" val="338284733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B5BD411-DC2D-4A03-88C1-12CB0AECEF60}"/>
              </a:ext>
            </a:extLst>
          </p:cNvPr>
          <p:cNvSpPr txBox="1"/>
          <p:nvPr/>
        </p:nvSpPr>
        <p:spPr>
          <a:xfrm>
            <a:off x="1262742" y="235131"/>
            <a:ext cx="7707086" cy="4154984"/>
          </a:xfrm>
          <a:prstGeom prst="rect">
            <a:avLst/>
          </a:prstGeom>
          <a:noFill/>
        </p:spPr>
        <p:txBody>
          <a:bodyPr wrap="square">
            <a:spAutoFit/>
          </a:bodyPr>
          <a:lstStyle/>
          <a:p>
            <a:r>
              <a:rPr lang="en-US" sz="4400" dirty="0">
                <a:solidFill>
                  <a:schemeClr val="accent4"/>
                </a:solidFill>
              </a:rPr>
              <a:t> </a:t>
            </a:r>
          </a:p>
          <a:p>
            <a:endParaRPr lang="en-US" sz="4400" dirty="0">
              <a:solidFill>
                <a:schemeClr val="accent4"/>
              </a:solidFill>
            </a:endParaRPr>
          </a:p>
          <a:p>
            <a:endParaRPr lang="en-US" sz="4400" dirty="0">
              <a:solidFill>
                <a:schemeClr val="accent4"/>
              </a:solidFill>
            </a:endParaRPr>
          </a:p>
          <a:p>
            <a:endParaRPr lang="en-US" sz="4400" dirty="0">
              <a:solidFill>
                <a:schemeClr val="accent4"/>
              </a:solidFill>
            </a:endParaRPr>
          </a:p>
          <a:p>
            <a:pPr marL="0" indent="0">
              <a:buNone/>
            </a:pPr>
            <a:r>
              <a:rPr lang="en-US" sz="2000" dirty="0">
                <a:solidFill>
                  <a:schemeClr val="accent4"/>
                </a:solidFill>
                <a:latin typeface="Bookman Old Style" panose="02050604050505020204" pitchFamily="18" charset="0"/>
              </a:rPr>
              <a:t>                                </a:t>
            </a:r>
            <a:r>
              <a:rPr lang="en-US" sz="4400" dirty="0">
                <a:solidFill>
                  <a:schemeClr val="accent4"/>
                </a:solidFill>
                <a:latin typeface="Bookman Old Style" panose="02050604050505020204" pitchFamily="18" charset="0"/>
              </a:rPr>
              <a:t>THANK YOU!!!</a:t>
            </a:r>
          </a:p>
          <a:p>
            <a:pPr marL="0" indent="0">
              <a:buNone/>
            </a:pPr>
            <a:r>
              <a:rPr lang="en-US" sz="4400" dirty="0">
                <a:solidFill>
                  <a:schemeClr val="accent4"/>
                </a:solidFill>
              </a:rPr>
              <a:t>                                                                             </a:t>
            </a:r>
            <a:endParaRPr lang="en-IN" sz="4400" dirty="0">
              <a:solidFill>
                <a:schemeClr val="accent4"/>
              </a:solidFill>
            </a:endParaRPr>
          </a:p>
        </p:txBody>
      </p:sp>
    </p:spTree>
    <p:extLst>
      <p:ext uri="{BB962C8B-B14F-4D97-AF65-F5344CB8AC3E}">
        <p14:creationId xmlns:p14="http://schemas.microsoft.com/office/powerpoint/2010/main" xmlns="" val="107224320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24D81A5-13ED-4632-8FC2-1761159564D5}"/>
              </a:ext>
            </a:extLst>
          </p:cNvPr>
          <p:cNvSpPr txBox="1"/>
          <p:nvPr/>
        </p:nvSpPr>
        <p:spPr>
          <a:xfrm>
            <a:off x="916577" y="764569"/>
            <a:ext cx="6117770" cy="400110"/>
          </a:xfrm>
          <a:prstGeom prst="rect">
            <a:avLst/>
          </a:prstGeom>
          <a:noFill/>
        </p:spPr>
        <p:txBody>
          <a:bodyPr wrap="square">
            <a:spAutoFit/>
          </a:bodyPr>
          <a:lstStyle/>
          <a:p>
            <a:r>
              <a:rPr lang="en-US" sz="2000" b="1" dirty="0">
                <a:solidFill>
                  <a:schemeClr val="accent4"/>
                </a:solidFill>
              </a:rPr>
              <a:t>SYSTEM DESCRIPTION:</a:t>
            </a:r>
            <a:endParaRPr lang="en-IN" sz="2000" dirty="0">
              <a:solidFill>
                <a:schemeClr val="accent4"/>
              </a:solidFill>
            </a:endParaRPr>
          </a:p>
        </p:txBody>
      </p:sp>
      <mc:AlternateContent xmlns:mc="http://schemas.openxmlformats.org/markup-compatibility/2006">
        <mc:Choice xmlns:a14="http://schemas.microsoft.com/office/drawing/2010/main" xmlns="" Requires="a14">
          <p:sp>
            <p:nvSpPr>
              <p:cNvPr id="4" name="TextBox 3">
                <a:extLst>
                  <a:ext uri="{FF2B5EF4-FFF2-40B4-BE49-F238E27FC236}">
                    <a16:creationId xmlns:a16="http://schemas.microsoft.com/office/drawing/2014/main" id="{CD811FCC-81D9-400F-AA74-47B0935C6975}"/>
                  </a:ext>
                </a:extLst>
              </p:cNvPr>
              <p:cNvSpPr txBox="1"/>
              <p:nvPr/>
            </p:nvSpPr>
            <p:spPr>
              <a:xfrm>
                <a:off x="916577" y="1164679"/>
                <a:ext cx="10358846" cy="5355312"/>
              </a:xfrm>
              <a:prstGeom prst="rect">
                <a:avLst/>
              </a:prstGeom>
              <a:noFill/>
            </p:spPr>
            <p:txBody>
              <a:bodyPr wrap="square" rtlCol="0">
                <a:spAutoFit/>
              </a:bodyPr>
              <a:lstStyle/>
              <a:p>
                <a:pPr algn="just">
                  <a:lnSpc>
                    <a:spcPct val="150000"/>
                  </a:lnSpc>
                  <a:buFont typeface="Wingdings" panose="05000000000000000000" pitchFamily="2" charset="2"/>
                  <a:buChar char="Ø"/>
                </a:pPr>
                <a:r>
                  <a:rPr lang="en-US" dirty="0">
                    <a:latin typeface="Trebuchet MS" panose="020B0603020202020204" pitchFamily="34" charset="0"/>
                  </a:rPr>
                  <a:t>The imbalance between demand and generation is measured in terms of incremental frequency variable ∆f.</a:t>
                </a:r>
              </a:p>
              <a:p>
                <a:pPr algn="just">
                  <a:lnSpc>
                    <a:spcPct val="150000"/>
                  </a:lnSpc>
                  <a:buFont typeface="Wingdings" panose="05000000000000000000" pitchFamily="2" charset="2"/>
                  <a:buChar char="Ø"/>
                </a:pPr>
                <a:r>
                  <a:rPr lang="en-US" dirty="0">
                    <a:latin typeface="Trebuchet MS" panose="020B0603020202020204" pitchFamily="34" charset="0"/>
                  </a:rPr>
                  <a:t>The incremental variable is fed back to PI controller which sends appropriate control effort to the governor.</a:t>
                </a:r>
              </a:p>
              <a:p>
                <a:pPr algn="just">
                  <a:lnSpc>
                    <a:spcPct val="150000"/>
                  </a:lnSpc>
                  <a:buFont typeface="Wingdings" panose="05000000000000000000" pitchFamily="2" charset="2"/>
                  <a:buChar char="Ø"/>
                </a:pPr>
                <a:r>
                  <a:rPr lang="en-US" dirty="0">
                    <a:latin typeface="Trebuchet MS" panose="020B0603020202020204" pitchFamily="34" charset="0"/>
                  </a:rPr>
                  <a:t>The governor decides the valve opening of the turbine for increasing input to the synchronous generator.</a:t>
                </a:r>
              </a:p>
              <a:p>
                <a:pPr algn="just">
                  <a:lnSpc>
                    <a:spcPct val="150000"/>
                  </a:lnSpc>
                  <a:buFont typeface="Wingdings" panose="05000000000000000000" pitchFamily="2" charset="2"/>
                  <a:buChar char="Ø"/>
                </a:pPr>
                <a:r>
                  <a:rPr lang="en-US" dirty="0">
                    <a:latin typeface="Trebuchet MS" panose="020B0603020202020204" pitchFamily="34" charset="0"/>
                  </a:rPr>
                  <a:t>The constant action restores the imbalance between generator and demand.</a:t>
                </a:r>
              </a:p>
              <a:p>
                <a:pPr algn="just">
                  <a:lnSpc>
                    <a:spcPct val="150000"/>
                  </a:lnSpc>
                  <a:buFont typeface="Wingdings" panose="05000000000000000000" pitchFamily="2" charset="2"/>
                  <a:buChar char="Ø"/>
                </a:pPr>
                <a:r>
                  <a:rPr lang="en-US" dirty="0">
                    <a:latin typeface="Trebuchet MS" panose="020B0603020202020204" pitchFamily="34" charset="0"/>
                  </a:rPr>
                  <a:t>The fleet of electric vehicle called EV aggregator connected through communication network and  the conventional power system restores the frequency imbalance brought about by load variation.</a:t>
                </a:r>
              </a:p>
              <a:p>
                <a:pPr algn="just">
                  <a:lnSpc>
                    <a:spcPct val="150000"/>
                  </a:lnSpc>
                  <a:buFont typeface="Wingdings" panose="05000000000000000000" pitchFamily="2" charset="2"/>
                  <a:buChar char="Ø"/>
                </a:pPr>
                <a:r>
                  <a:rPr lang="en-US" dirty="0">
                    <a:latin typeface="Trebuchet MS" panose="020B0603020202020204" pitchFamily="34" charset="0"/>
                  </a:rPr>
                  <a:t>The load sharing between the conventional power system and EV aggregator is taken care using participation factors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rPr>
                          <m:t>0</m:t>
                        </m:r>
                      </m:sub>
                    </m:sSub>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rPr>
                      <m:t>.</m:t>
                    </m:r>
                  </m:oMath>
                </a14:m>
                <a:endParaRPr lang="en-IN" dirty="0">
                  <a:latin typeface="Trebuchet MS" panose="020B0603020202020204" pitchFamily="34" charset="0"/>
                </a:endParaRPr>
              </a:p>
              <a:p>
                <a:endParaRPr lang="en-IN" dirty="0"/>
              </a:p>
            </p:txBody>
          </p:sp>
        </mc:Choice>
        <mc:Fallback>
          <p:sp>
            <p:nvSpPr>
              <p:cNvPr id="4" name="TextBox 3">
                <a:extLst>
                  <a:ext uri="{FF2B5EF4-FFF2-40B4-BE49-F238E27FC236}">
                    <a16:creationId xmlns="" xmlns:a16="http://schemas.microsoft.com/office/drawing/2014/main" xmlns:a14="http://schemas.microsoft.com/office/drawing/2010/main" id="{CD811FCC-81D9-400F-AA74-47B0935C6975}"/>
                  </a:ext>
                </a:extLst>
              </p:cNvPr>
              <p:cNvSpPr txBox="1">
                <a:spLocks noRot="1" noChangeAspect="1" noMove="1" noResize="1" noEditPoints="1" noAdjustHandles="1" noChangeArrowheads="1" noChangeShapeType="1" noTextEdit="1"/>
              </p:cNvSpPr>
              <p:nvPr/>
            </p:nvSpPr>
            <p:spPr>
              <a:xfrm>
                <a:off x="916577" y="1164679"/>
                <a:ext cx="10358846" cy="5355312"/>
              </a:xfrm>
              <a:prstGeom prst="rect">
                <a:avLst/>
              </a:prstGeom>
              <a:blipFill>
                <a:blip r:embed="rId2"/>
                <a:stretch>
                  <a:fillRect l="-471" r="-471"/>
                </a:stretch>
              </a:blipFill>
            </p:spPr>
            <p:txBody>
              <a:bodyPr/>
              <a:lstStyle/>
              <a:p>
                <a:r>
                  <a:rPr lang="en-IN">
                    <a:noFill/>
                  </a:rPr>
                  <a:t> </a:t>
                </a:r>
              </a:p>
            </p:txBody>
          </p:sp>
        </mc:Fallback>
      </mc:AlternateContent>
    </p:spTree>
    <p:extLst>
      <p:ext uri="{BB962C8B-B14F-4D97-AF65-F5344CB8AC3E}">
        <p14:creationId xmlns:p14="http://schemas.microsoft.com/office/powerpoint/2010/main" xmlns="" val="2130493814"/>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5A77EA-F8A0-42DF-A31E-D80FDAC19B3F}"/>
              </a:ext>
            </a:extLst>
          </p:cNvPr>
          <p:cNvSpPr txBox="1"/>
          <p:nvPr/>
        </p:nvSpPr>
        <p:spPr>
          <a:xfrm>
            <a:off x="1038498" y="910717"/>
            <a:ext cx="7957456" cy="461665"/>
          </a:xfrm>
          <a:prstGeom prst="rect">
            <a:avLst/>
          </a:prstGeom>
          <a:noFill/>
        </p:spPr>
        <p:txBody>
          <a:bodyPr wrap="square">
            <a:spAutoFit/>
          </a:bodyPr>
          <a:lstStyle/>
          <a:p>
            <a:r>
              <a:rPr lang="en-US" sz="2400" b="1" dirty="0">
                <a:solidFill>
                  <a:srgbClr val="C00000"/>
                </a:solidFill>
              </a:rPr>
              <a:t>DELAY-DEPENDENT STABILITY PROBLEM:</a:t>
            </a:r>
            <a:endParaRPr lang="en-IN" sz="2400" b="1" dirty="0"/>
          </a:p>
        </p:txBody>
      </p:sp>
      <mc:AlternateContent xmlns:mc="http://schemas.openxmlformats.org/markup-compatibility/2006">
        <mc:Choice xmlns:a14="http://schemas.microsoft.com/office/drawing/2010/main" xmlns="" Requires="a14">
          <p:sp>
            <p:nvSpPr>
              <p:cNvPr id="5" name="TextBox 4">
                <a:extLst>
                  <a:ext uri="{FF2B5EF4-FFF2-40B4-BE49-F238E27FC236}">
                    <a16:creationId xmlns:a16="http://schemas.microsoft.com/office/drawing/2014/main" id="{43E70F77-0E23-4586-9D75-0B0E7179812D}"/>
                  </a:ext>
                </a:extLst>
              </p:cNvPr>
              <p:cNvSpPr txBox="1"/>
              <p:nvPr/>
            </p:nvSpPr>
            <p:spPr>
              <a:xfrm>
                <a:off x="1038498" y="1741714"/>
                <a:ext cx="9960428" cy="3728713"/>
              </a:xfrm>
              <a:prstGeom prst="rect">
                <a:avLst/>
              </a:prstGeom>
              <a:noFill/>
            </p:spPr>
            <p:txBody>
              <a:bodyPr wrap="square">
                <a:spAutoFit/>
              </a:bodyPr>
              <a:lstStyle/>
              <a:p>
                <a:pPr algn="just">
                  <a:lnSpc>
                    <a:spcPct val="200000"/>
                  </a:lnSpc>
                  <a:buClr>
                    <a:srgbClr val="C00000"/>
                  </a:buClr>
                  <a:buSzPct val="100000"/>
                  <a:buFont typeface="+mj-lt"/>
                  <a:buAutoNum type="arabicParenR"/>
                </a:pPr>
                <a:r>
                  <a:rPr lang="en-US" sz="2400" dirty="0">
                    <a:latin typeface="Trebuchet MS" panose="020B0603020202020204" pitchFamily="34" charset="0"/>
                  </a:rPr>
                  <a:t>In this problem, all  the load frequency control system parameters are known.</a:t>
                </a:r>
              </a:p>
              <a:p>
                <a:pPr algn="just">
                  <a:lnSpc>
                    <a:spcPct val="200000"/>
                  </a:lnSpc>
                  <a:buClr>
                    <a:srgbClr val="C00000"/>
                  </a:buClr>
                  <a:buSzPct val="100000"/>
                  <a:buFont typeface="+mj-lt"/>
                  <a:buAutoNum type="arabicParenR"/>
                </a:pPr>
                <a:r>
                  <a:rPr lang="en-US" sz="2400" dirty="0">
                    <a:latin typeface="Trebuchet MS" panose="020B0603020202020204" pitchFamily="34" charset="0"/>
                  </a:rPr>
                  <a:t>The PI controller parameters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𝐾</m:t>
                        </m:r>
                      </m:e>
                      <m:sub>
                        <m:r>
                          <a:rPr lang="en-US" sz="2400" i="1" dirty="0">
                            <a:latin typeface="Cambria Math" panose="02040503050406030204" pitchFamily="18" charset="0"/>
                          </a:rPr>
                          <m:t>𝑝</m:t>
                        </m:r>
                      </m:sub>
                    </m:sSub>
                  </m:oMath>
                </a14:m>
                <a:r>
                  <a:rPr lang="en-US" sz="2400" dirty="0">
                    <a:latin typeface="Trebuchet MS" panose="020B0603020202020204" pitchFamily="34" charset="0"/>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𝐼</m:t>
                        </m:r>
                        <m:r>
                          <a:rPr lang="en-US" sz="2400" i="1">
                            <a:latin typeface="Cambria Math" panose="02040503050406030204" pitchFamily="18" charset="0"/>
                          </a:rPr>
                          <m:t> </m:t>
                        </m:r>
                      </m:sub>
                    </m:sSub>
                  </m:oMath>
                </a14:m>
                <a:r>
                  <a:rPr lang="en-US" sz="2400" dirty="0">
                    <a:latin typeface="Trebuchet MS" panose="020B0603020202020204" pitchFamily="34" charset="0"/>
                  </a:rPr>
                  <a:t> are assumed to be known.</a:t>
                </a:r>
              </a:p>
              <a:p>
                <a:pPr algn="just">
                  <a:lnSpc>
                    <a:spcPct val="200000"/>
                  </a:lnSpc>
                  <a:buClr>
                    <a:srgbClr val="C00000"/>
                  </a:buClr>
                  <a:buSzPct val="100000"/>
                  <a:buFont typeface="+mj-lt"/>
                  <a:buAutoNum type="arabicParenR"/>
                </a:pPr>
                <a:r>
                  <a:rPr lang="en-US" sz="2400" dirty="0">
                    <a:latin typeface="Trebuchet MS" panose="020B0603020202020204" pitchFamily="34" charset="0"/>
                  </a:rPr>
                  <a:t>The objective is to compute the  maximum value of the delay within which the closed loop system remains asymptotically stable.</a:t>
                </a:r>
                <a:endParaRPr lang="en-GB" sz="2400" dirty="0">
                  <a:latin typeface="Trebuchet MS" panose="020B0603020202020204" pitchFamily="34" charset="0"/>
                </a:endParaRPr>
              </a:p>
            </p:txBody>
          </p:sp>
        </mc:Choice>
        <mc:Fallback>
          <p:sp>
            <p:nvSpPr>
              <p:cNvPr id="5" name="TextBox 4">
                <a:extLst>
                  <a:ext uri="{FF2B5EF4-FFF2-40B4-BE49-F238E27FC236}">
                    <a16:creationId xmlns="" xmlns:a16="http://schemas.microsoft.com/office/drawing/2014/main" xmlns:a14="http://schemas.microsoft.com/office/drawing/2010/main" id="{43E70F77-0E23-4586-9D75-0B0E7179812D}"/>
                  </a:ext>
                </a:extLst>
              </p:cNvPr>
              <p:cNvSpPr txBox="1">
                <a:spLocks noRot="1" noChangeAspect="1" noMove="1" noResize="1" noEditPoints="1" noAdjustHandles="1" noChangeArrowheads="1" noChangeShapeType="1" noTextEdit="1"/>
              </p:cNvSpPr>
              <p:nvPr/>
            </p:nvSpPr>
            <p:spPr>
              <a:xfrm>
                <a:off x="1038498" y="1741714"/>
                <a:ext cx="9960428" cy="3728713"/>
              </a:xfrm>
              <a:prstGeom prst="rect">
                <a:avLst/>
              </a:prstGeom>
              <a:blipFill>
                <a:blip r:embed="rId2"/>
                <a:stretch>
                  <a:fillRect l="-918" r="-979" b="-2782"/>
                </a:stretch>
              </a:blipFill>
            </p:spPr>
            <p:txBody>
              <a:bodyPr/>
              <a:lstStyle/>
              <a:p>
                <a:r>
                  <a:rPr lang="en-IN">
                    <a:noFill/>
                  </a:rPr>
                  <a:t> </a:t>
                </a:r>
              </a:p>
            </p:txBody>
          </p:sp>
        </mc:Fallback>
      </mc:AlternateContent>
    </p:spTree>
    <p:extLst>
      <p:ext uri="{BB962C8B-B14F-4D97-AF65-F5344CB8AC3E}">
        <p14:creationId xmlns:p14="http://schemas.microsoft.com/office/powerpoint/2010/main" xmlns="" val="232038483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00BC29-DE81-4988-A044-B8C42AB33B14}"/>
              </a:ext>
            </a:extLst>
          </p:cNvPr>
          <p:cNvSpPr>
            <a:spLocks noGrp="1"/>
          </p:cNvSpPr>
          <p:nvPr>
            <p:ph type="title"/>
          </p:nvPr>
        </p:nvSpPr>
        <p:spPr>
          <a:xfrm>
            <a:off x="679269" y="593416"/>
            <a:ext cx="10263050" cy="537326"/>
          </a:xfrm>
        </p:spPr>
        <p:txBody>
          <a:bodyPr>
            <a:normAutofit/>
          </a:bodyPr>
          <a:lstStyle/>
          <a:p>
            <a:r>
              <a:rPr lang="en-US" sz="2800" b="1" dirty="0">
                <a:solidFill>
                  <a:schemeClr val="accent4"/>
                </a:solidFill>
              </a:rPr>
              <a:t>DELAY DEPENDANT STABILITY MARGIN:</a:t>
            </a:r>
            <a:endParaRPr lang="en-IN" sz="2800" b="1" dirty="0">
              <a:solidFill>
                <a:schemeClr val="accent4"/>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860646930"/>
              </p:ext>
            </p:extLst>
          </p:nvPr>
        </p:nvGraphicFramePr>
        <p:xfrm>
          <a:off x="905691" y="1725102"/>
          <a:ext cx="10450286" cy="4339430"/>
        </p:xfrm>
        <a:graphic>
          <a:graphicData uri="http://schemas.openxmlformats.org/drawingml/2006/table">
            <a:tbl>
              <a:tblPr firstRow="1" bandRow="1">
                <a:tableStyleId>{7DF18680-E054-41AD-8BC1-D1AEF772440D}</a:tableStyleId>
              </a:tblPr>
              <a:tblGrid>
                <a:gridCol w="1107309">
                  <a:extLst>
                    <a:ext uri="{9D8B030D-6E8A-4147-A177-3AD203B41FA5}">
                      <a16:colId xmlns:a16="http://schemas.microsoft.com/office/drawing/2014/main" xmlns="" val="20000"/>
                    </a:ext>
                  </a:extLst>
                </a:gridCol>
                <a:gridCol w="1763140">
                  <a:extLst>
                    <a:ext uri="{9D8B030D-6E8A-4147-A177-3AD203B41FA5}">
                      <a16:colId xmlns:a16="http://schemas.microsoft.com/office/drawing/2014/main" xmlns="" val="20001"/>
                    </a:ext>
                  </a:extLst>
                </a:gridCol>
                <a:gridCol w="1929512">
                  <a:extLst>
                    <a:ext uri="{9D8B030D-6E8A-4147-A177-3AD203B41FA5}">
                      <a16:colId xmlns:a16="http://schemas.microsoft.com/office/drawing/2014/main" xmlns="" val="20002"/>
                    </a:ext>
                  </a:extLst>
                </a:gridCol>
                <a:gridCol w="1838066">
                  <a:extLst>
                    <a:ext uri="{9D8B030D-6E8A-4147-A177-3AD203B41FA5}">
                      <a16:colId xmlns:a16="http://schemas.microsoft.com/office/drawing/2014/main" xmlns="" val="20003"/>
                    </a:ext>
                  </a:extLst>
                </a:gridCol>
                <a:gridCol w="1892933">
                  <a:extLst>
                    <a:ext uri="{9D8B030D-6E8A-4147-A177-3AD203B41FA5}">
                      <a16:colId xmlns:a16="http://schemas.microsoft.com/office/drawing/2014/main" xmlns="" val="20004"/>
                    </a:ext>
                  </a:extLst>
                </a:gridCol>
                <a:gridCol w="1919326">
                  <a:extLst>
                    <a:ext uri="{9D8B030D-6E8A-4147-A177-3AD203B41FA5}">
                      <a16:colId xmlns:a16="http://schemas.microsoft.com/office/drawing/2014/main" xmlns="" val="20005"/>
                    </a:ext>
                  </a:extLst>
                </a:gridCol>
              </a:tblGrid>
              <a:tr h="604257">
                <a:tc>
                  <a:txBody>
                    <a:bodyPr/>
                    <a:lstStyle/>
                    <a:p>
                      <a:pPr marL="0" marR="0" algn="ctr">
                        <a:lnSpc>
                          <a:spcPct val="100000"/>
                        </a:lnSpc>
                        <a:spcBef>
                          <a:spcPts val="0"/>
                        </a:spcBef>
                        <a:spcAft>
                          <a:spcPts val="0"/>
                        </a:spcAft>
                      </a:pPr>
                      <a:endParaRPr lang="en-US" sz="1400" dirty="0"/>
                    </a:p>
                    <a:p>
                      <a:pPr marL="0" marR="0" algn="ctr">
                        <a:lnSpc>
                          <a:spcPct val="100000"/>
                        </a:lnSpc>
                        <a:spcBef>
                          <a:spcPts val="0"/>
                        </a:spcBef>
                        <a:spcAft>
                          <a:spcPts val="0"/>
                        </a:spcAft>
                      </a:pPr>
                      <a:r>
                        <a:rPr lang="en-US" sz="1800" dirty="0"/>
                        <a:t>K</a:t>
                      </a:r>
                      <a:r>
                        <a:rPr lang="en-US" sz="1800" baseline="-25000" dirty="0"/>
                        <a:t>p</a:t>
                      </a:r>
                      <a:endParaRPr lang="en-US" sz="1800" b="1" dirty="0">
                        <a:latin typeface="Trebuchet MS" panose="020B0603020202020204" pitchFamily="34" charset="0"/>
                        <a:ea typeface="Times New Roman"/>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t>K</a:t>
                      </a:r>
                      <a:r>
                        <a:rPr lang="en-US" sz="1800" baseline="-25000" dirty="0"/>
                        <a:t>I</a:t>
                      </a:r>
                      <a:r>
                        <a:rPr lang="en-US" sz="1800" dirty="0"/>
                        <a:t>=0.2</a:t>
                      </a:r>
                    </a:p>
                    <a:p>
                      <a:pPr marL="0" marR="0" algn="ctr">
                        <a:lnSpc>
                          <a:spcPct val="100000"/>
                        </a:lnSpc>
                        <a:spcBef>
                          <a:spcPts val="0"/>
                        </a:spcBef>
                        <a:spcAft>
                          <a:spcPts val="0"/>
                        </a:spcAft>
                      </a:pPr>
                      <a:endParaRPr lang="en-US" sz="1400" baseline="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t>K</a:t>
                      </a:r>
                      <a:r>
                        <a:rPr lang="en-US" sz="1800" baseline="-25000" dirty="0"/>
                        <a:t>I</a:t>
                      </a:r>
                      <a:r>
                        <a:rPr lang="en-US" sz="1800" dirty="0"/>
                        <a:t>=0.4</a:t>
                      </a:r>
                      <a:endParaRPr lang="en-US" sz="18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t>K</a:t>
                      </a:r>
                      <a:r>
                        <a:rPr lang="en-US" sz="1800" baseline="-25000" dirty="0"/>
                        <a:t>I</a:t>
                      </a:r>
                      <a:r>
                        <a:rPr lang="en-US" sz="1800" dirty="0"/>
                        <a:t>=0.6</a:t>
                      </a:r>
                      <a:endParaRPr lang="en-US" sz="18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t>K</a:t>
                      </a:r>
                      <a:r>
                        <a:rPr lang="en-US" sz="1800" baseline="-25000" dirty="0"/>
                        <a:t>I</a:t>
                      </a:r>
                      <a:r>
                        <a:rPr lang="en-US" sz="1800" dirty="0"/>
                        <a:t>=0.8</a:t>
                      </a:r>
                      <a:endParaRPr lang="en-US" sz="18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baseline="0" dirty="0"/>
                        <a:t>K</a:t>
                      </a:r>
                      <a:r>
                        <a:rPr lang="en-US" sz="1800" b="1" baseline="-25000" dirty="0"/>
                        <a:t>I</a:t>
                      </a:r>
                      <a:r>
                        <a:rPr lang="en-US" sz="1800" b="1" dirty="0"/>
                        <a:t>=1.0</a:t>
                      </a:r>
                      <a:endParaRPr lang="en-US" sz="1800" b="1" dirty="0">
                        <a:latin typeface="Trebuchet MS" panose="020B0603020202020204" pitchFamily="34" charset="0"/>
                        <a:ea typeface="Calibri"/>
                        <a:cs typeface="Times New Roman"/>
                      </a:endParaRPr>
                    </a:p>
                  </a:txBody>
                  <a:tcPr marL="68580" marR="68580" marT="0" marB="0"/>
                </a:tc>
                <a:extLst>
                  <a:ext uri="{0D108BD9-81ED-4DB2-BD59-A6C34878D82A}">
                    <a16:rowId xmlns:a16="http://schemas.microsoft.com/office/drawing/2014/main" xmlns="" val="10000"/>
                  </a:ext>
                </a:extLst>
              </a:tr>
              <a:tr h="333744">
                <a:tc>
                  <a:txBody>
                    <a:bodyPr/>
                    <a:lstStyle/>
                    <a:p>
                      <a:pPr marL="0" marR="0" algn="ctr">
                        <a:lnSpc>
                          <a:spcPct val="107000"/>
                        </a:lnSpc>
                        <a:spcBef>
                          <a:spcPts val="0"/>
                        </a:spcBef>
                        <a:spcAft>
                          <a:spcPts val="0"/>
                        </a:spcAft>
                      </a:pPr>
                      <a:r>
                        <a:rPr lang="en-US" sz="1400" b="1" dirty="0"/>
                        <a:t>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1.7866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0.4231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0.0859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-0.0615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-0.1417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01"/>
                  </a:ext>
                </a:extLst>
              </a:tr>
              <a:tr h="293226">
                <a:tc>
                  <a:txBody>
                    <a:bodyPr/>
                    <a:lstStyle/>
                    <a:p>
                      <a:pPr marL="0" marR="0" algn="ctr">
                        <a:lnSpc>
                          <a:spcPct val="107000"/>
                        </a:lnSpc>
                        <a:spcBef>
                          <a:spcPts val="0"/>
                        </a:spcBef>
                        <a:spcAft>
                          <a:spcPts val="0"/>
                        </a:spcAft>
                      </a:pPr>
                      <a:r>
                        <a:rPr lang="en-US" sz="1400" b="1" dirty="0"/>
                        <a:t>0.1</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2.7421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0.8271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0.3496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0.1340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0.0134</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02"/>
                  </a:ext>
                </a:extLst>
              </a:tr>
              <a:tr h="333744">
                <a:tc>
                  <a:txBody>
                    <a:bodyPr/>
                    <a:lstStyle/>
                    <a:p>
                      <a:pPr marL="0" marR="0" algn="ctr">
                        <a:lnSpc>
                          <a:spcPct val="107000"/>
                        </a:lnSpc>
                        <a:spcBef>
                          <a:spcPts val="0"/>
                        </a:spcBef>
                        <a:spcAft>
                          <a:spcPts val="0"/>
                        </a:spcAft>
                      </a:pPr>
                      <a:r>
                        <a:rPr lang="en-US" sz="1400" b="1" dirty="0"/>
                        <a:t>0.2</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3.5861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1.2002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solidFill>
                            <a:schemeClr val="tx1"/>
                          </a:solidFill>
                        </a:rPr>
                        <a:t>0.6018</a:t>
                      </a:r>
                      <a:endParaRPr lang="en-US" sz="1400" b="1" dirty="0">
                        <a:solidFill>
                          <a:schemeClr val="tx1"/>
                        </a:solidFill>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0.3242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0.1656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03"/>
                  </a:ext>
                </a:extLst>
              </a:tr>
              <a:tr h="333744">
                <a:tc>
                  <a:txBody>
                    <a:bodyPr/>
                    <a:lstStyle/>
                    <a:p>
                      <a:pPr marL="0" marR="0" algn="ctr">
                        <a:lnSpc>
                          <a:spcPct val="107000"/>
                        </a:lnSpc>
                        <a:spcBef>
                          <a:spcPts val="0"/>
                        </a:spcBef>
                        <a:spcAft>
                          <a:spcPts val="0"/>
                        </a:spcAft>
                      </a:pPr>
                      <a:r>
                        <a:rPr lang="en-US" sz="1400" b="1" dirty="0"/>
                        <a:t>0.3</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4.2522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1.5214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0.8327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0.5034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 0.3115</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04"/>
                  </a:ext>
                </a:extLst>
              </a:tr>
              <a:tr h="333744">
                <a:tc>
                  <a:txBody>
                    <a:bodyPr/>
                    <a:lstStyle/>
                    <a:p>
                      <a:pPr marL="0" marR="0" algn="ctr">
                        <a:lnSpc>
                          <a:spcPct val="107000"/>
                        </a:lnSpc>
                        <a:spcBef>
                          <a:spcPts val="0"/>
                        </a:spcBef>
                        <a:spcAft>
                          <a:spcPts val="0"/>
                        </a:spcAft>
                      </a:pPr>
                      <a:r>
                        <a:rPr lang="en-US" sz="1400" b="1" dirty="0"/>
                        <a:t>0.4</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4.6970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1.7773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1.0346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0.6669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0.4477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05"/>
                  </a:ext>
                </a:extLst>
              </a:tr>
              <a:tr h="333744">
                <a:tc>
                  <a:txBody>
                    <a:bodyPr/>
                    <a:lstStyle/>
                    <a:p>
                      <a:pPr marL="0" marR="0" algn="ctr">
                        <a:lnSpc>
                          <a:spcPct val="107000"/>
                        </a:lnSpc>
                        <a:spcBef>
                          <a:spcPts val="0"/>
                        </a:spcBef>
                        <a:spcAft>
                          <a:spcPts val="0"/>
                        </a:spcAft>
                      </a:pPr>
                      <a:r>
                        <a:rPr lang="en-US" sz="1400" b="1" dirty="0"/>
                        <a:t>0.5</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4.8537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1.9635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 1.2023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0.8108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 0.5717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06"/>
                  </a:ext>
                </a:extLst>
              </a:tr>
              <a:tr h="333744">
                <a:tc>
                  <a:txBody>
                    <a:bodyPr/>
                    <a:lstStyle/>
                    <a:p>
                      <a:pPr marL="0" marR="0" algn="ctr">
                        <a:lnSpc>
                          <a:spcPct val="107000"/>
                        </a:lnSpc>
                        <a:spcBef>
                          <a:spcPts val="0"/>
                        </a:spcBef>
                        <a:spcAft>
                          <a:spcPts val="0"/>
                        </a:spcAft>
                      </a:pPr>
                      <a:r>
                        <a:rPr lang="en-US" sz="1400" b="1" dirty="0"/>
                        <a:t>0.6</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4.6817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2.0829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1.3339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0.9327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0.6812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07"/>
                  </a:ext>
                </a:extLst>
              </a:tr>
              <a:tr h="333744">
                <a:tc>
                  <a:txBody>
                    <a:bodyPr/>
                    <a:lstStyle/>
                    <a:p>
                      <a:pPr marL="0" marR="0" algn="ctr">
                        <a:lnSpc>
                          <a:spcPct val="107000"/>
                        </a:lnSpc>
                        <a:spcBef>
                          <a:spcPts val="0"/>
                        </a:spcBef>
                        <a:spcAft>
                          <a:spcPts val="0"/>
                        </a:spcAft>
                      </a:pPr>
                      <a:r>
                        <a:rPr lang="en-US" sz="1400" b="1" dirty="0"/>
                        <a:t>0.7</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4.3135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2.1433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1.4300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1.0317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0.7751</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08"/>
                  </a:ext>
                </a:extLst>
              </a:tr>
              <a:tr h="333744">
                <a:tc>
                  <a:txBody>
                    <a:bodyPr/>
                    <a:lstStyle/>
                    <a:p>
                      <a:pPr marL="0" marR="0" algn="ctr">
                        <a:lnSpc>
                          <a:spcPct val="107000"/>
                        </a:lnSpc>
                        <a:spcBef>
                          <a:spcPts val="0"/>
                        </a:spcBef>
                        <a:spcAft>
                          <a:spcPts val="0"/>
                        </a:spcAft>
                      </a:pPr>
                      <a:r>
                        <a:rPr lang="en-US" sz="1400" b="1" dirty="0"/>
                        <a:t>0.8</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3.9050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2.1545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1.4932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1.1080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0.8527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09"/>
                  </a:ext>
                </a:extLst>
              </a:tr>
              <a:tr h="333744">
                <a:tc>
                  <a:txBody>
                    <a:bodyPr/>
                    <a:lstStyle/>
                    <a:p>
                      <a:pPr marL="0" marR="0" algn="ctr">
                        <a:lnSpc>
                          <a:spcPct val="107000"/>
                        </a:lnSpc>
                        <a:spcBef>
                          <a:spcPts val="0"/>
                        </a:spcBef>
                        <a:spcAft>
                          <a:spcPts val="0"/>
                        </a:spcAft>
                      </a:pPr>
                      <a:r>
                        <a:rPr lang="en-US" sz="1400" b="1" dirty="0"/>
                        <a:t>0.9</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3.5197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2.1273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1.5275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1.1628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0.9142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10"/>
                  </a:ext>
                </a:extLst>
              </a:tr>
              <a:tr h="341468">
                <a:tc>
                  <a:txBody>
                    <a:bodyPr/>
                    <a:lstStyle/>
                    <a:p>
                      <a:pPr marL="0" marR="0" algn="ctr">
                        <a:lnSpc>
                          <a:spcPct val="107000"/>
                        </a:lnSpc>
                        <a:spcBef>
                          <a:spcPts val="0"/>
                        </a:spcBef>
                        <a:spcAft>
                          <a:spcPts val="0"/>
                        </a:spcAft>
                      </a:pPr>
                      <a:r>
                        <a:rPr lang="en-US" sz="1400" b="1" dirty="0"/>
                        <a:t>1.0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3.1740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2.0715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1.5372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1.1982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t>0.9606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xmlns="" val="10011"/>
                  </a:ext>
                </a:extLst>
              </a:tr>
            </a:tbl>
          </a:graphicData>
        </a:graphic>
      </p:graphicFrame>
      <mc:AlternateContent xmlns:mc="http://schemas.openxmlformats.org/markup-compatibility/2006">
        <mc:Choice xmlns:a14="http://schemas.microsoft.com/office/drawing/2010/main" xmlns="" Requires="a14">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extLst>
                  <p:ext uri="{D42A27DB-BD31-4B8C-83A1-F6EECF244321}">
                    <p14:modId xmlns:p14="http://schemas.microsoft.com/office/powerpoint/2010/main" val="2832308363"/>
                  </p:ext>
                </p:extLst>
              </p:nvPr>
            </p:nvGraphicFramePr>
            <p:xfrm>
              <a:off x="905691" y="1328862"/>
              <a:ext cx="10450286" cy="396240"/>
            </p:xfrm>
            <a:graphic>
              <a:graphicData uri="http://schemas.openxmlformats.org/drawingml/2006/table">
                <a:tbl>
                  <a:tblPr firstRow="1" bandRow="1">
                    <a:tableStyleId>{7DF18680-E054-41AD-8BC1-D1AEF772440D}</a:tableStyleId>
                  </a:tblPr>
                  <a:tblGrid>
                    <a:gridCol w="10450286">
                      <a:extLst>
                        <a:ext uri="{9D8B030D-6E8A-4147-A177-3AD203B41FA5}">
                          <a16:colId xmlns:a16="http://schemas.microsoft.com/office/drawing/2014/main" val="3006850104"/>
                        </a:ext>
                      </a:extLst>
                    </a:gridCol>
                  </a:tblGrid>
                  <a:tr h="323022">
                    <a:tc>
                      <a:txBody>
                        <a:bodyPr/>
                        <a:lstStyle/>
                        <a:p>
                          <a14:m>
                            <m:oMath xmlns:m="http://schemas.openxmlformats.org/officeDocument/2006/math">
                              <m:r>
                                <a:rPr lang="en-IN" sz="2000" b="1" smtClean="0">
                                  <a:latin typeface="Cambria Math" panose="02040503050406030204" pitchFamily="18" charset="0"/>
                                </a:rPr>
                                <m:t>                                      </m:t>
                              </m:r>
                              <m:r>
                                <a:rPr lang="en-IN" sz="2000" b="1" i="0" smtClean="0">
                                  <a:latin typeface="Cambria Math" panose="02040503050406030204" pitchFamily="18" charset="0"/>
                                </a:rPr>
                                <m:t>        </m:t>
                              </m:r>
                              <m:r>
                                <a:rPr lang="en-IN" sz="2000" b="1" smtClean="0">
                                  <a:latin typeface="Cambria Math" panose="02040503050406030204" pitchFamily="18" charset="0"/>
                                </a:rPr>
                                <m:t> </m:t>
                              </m:r>
                              <m:sSup>
                                <m:sSupPr>
                                  <m:ctrlPr>
                                    <a:rPr lang="en-IN" sz="2000" i="1" smtClean="0">
                                      <a:latin typeface="Cambria Math" panose="02040503050406030204" pitchFamily="18" charset="0"/>
                                    </a:rPr>
                                  </m:ctrlPr>
                                </m:sSupPr>
                                <m:e>
                                  <m:r>
                                    <a:rPr lang="en-IN" sz="2000" smtClean="0">
                                      <a:latin typeface="Cambria Math" panose="02040503050406030204" pitchFamily="18" charset="0"/>
                                    </a:rPr>
                                    <m:t>𝝉</m:t>
                                  </m:r>
                                </m:e>
                                <m:sup>
                                  <m:r>
                                    <a:rPr lang="en-IN" sz="2000" smtClean="0">
                                      <a:latin typeface="Cambria Math" panose="02040503050406030204" pitchFamily="18" charset="0"/>
                                    </a:rPr>
                                    <m:t>∗</m:t>
                                  </m:r>
                                </m:sup>
                              </m:sSup>
                            </m:oMath>
                          </a14:m>
                          <a:r>
                            <a:rPr lang="en-IN" sz="2000" dirty="0"/>
                            <a:t>   -  STABILITY DELAY MARGIN (s)</a:t>
                          </a:r>
                        </a:p>
                      </a:txBody>
                      <a:tcPr/>
                    </a:tc>
                    <a:extLst>
                      <a:ext uri="{0D108BD9-81ED-4DB2-BD59-A6C34878D82A}">
                        <a16:rowId xmlns:a16="http://schemas.microsoft.com/office/drawing/2014/main" val="4056146536"/>
                      </a:ext>
                    </a:extLst>
                  </a:tr>
                </a:tbl>
              </a:graphicData>
            </a:graphic>
          </p:graphicFrame>
        </mc:Choice>
        <mc:Fallback>
          <p:graphicFrame>
            <p:nvGraphicFramePr>
              <p:cNvPr id="3" name="Table 2">
                <a:extLst>
                  <a:ext uri="{FF2B5EF4-FFF2-40B4-BE49-F238E27FC236}">
                    <a16:creationId xmlns="" xmlns:a16="http://schemas.microsoft.com/office/drawing/2014/main" xmlns:a14="http://schemas.microsoft.com/office/drawing/2010/main" id="{D5CD3F77-67DE-4D41-ACD4-B83156181DDC}"/>
                  </a:ext>
                </a:extLst>
              </p:cNvPr>
              <p:cNvGraphicFramePr>
                <a:graphicFrameLocks noGrp="1"/>
              </p:cNvGraphicFramePr>
              <p:nvPr>
                <p:extLst>
                  <p:ext uri="{D42A27DB-BD31-4B8C-83A1-F6EECF244321}">
                    <p14:modId xmlns="" xmlns:p14="http://schemas.microsoft.com/office/powerpoint/2010/main" xmlns:a14="http://schemas.microsoft.com/office/drawing/2010/main" val="2832308363"/>
                  </p:ext>
                </p:extLst>
              </p:nvPr>
            </p:nvGraphicFramePr>
            <p:xfrm>
              <a:off x="905691" y="1328862"/>
              <a:ext cx="10450286" cy="396240"/>
            </p:xfrm>
            <a:graphic>
              <a:graphicData uri="http://schemas.openxmlformats.org/drawingml/2006/table">
                <a:tbl>
                  <a:tblPr firstRow="1" bandRow="1">
                    <a:tableStyleId>{7DF18680-E054-41AD-8BC1-D1AEF772440D}</a:tableStyleId>
                  </a:tblPr>
                  <a:tblGrid>
                    <a:gridCol w="10450286">
                      <a:extLst>
                        <a:ext uri="{9D8B030D-6E8A-4147-A177-3AD203B41FA5}">
                          <a16:colId xmlns="" xmlns:a16="http://schemas.microsoft.com/office/drawing/2014/main" xmlns:a14="http://schemas.microsoft.com/office/drawing/2010/main" val="3006850104"/>
                        </a:ext>
                      </a:extLst>
                    </a:gridCol>
                  </a:tblGrid>
                  <a:tr h="396240">
                    <a:tc>
                      <a:txBody>
                        <a:bodyPr/>
                        <a:lstStyle/>
                        <a:p>
                          <a:endParaRPr lang="en-US"/>
                        </a:p>
                      </a:txBody>
                      <a:tcPr>
                        <a:blipFill>
                          <a:blip r:embed="rId2"/>
                          <a:stretch>
                            <a:fillRect l="-58" t="-6061" r="-292" b="-28788"/>
                          </a:stretch>
                        </a:blipFill>
                      </a:tcPr>
                    </a:tc>
                    <a:extLst>
                      <a:ext uri="{0D108BD9-81ED-4DB2-BD59-A6C34878D82A}">
                        <a16:rowId xmlns="" xmlns:a16="http://schemas.microsoft.com/office/drawing/2014/main" xmlns:a14="http://schemas.microsoft.com/office/drawing/2010/main" val="4056146536"/>
                      </a:ext>
                    </a:extLst>
                  </a:tr>
                </a:tbl>
              </a:graphicData>
            </a:graphic>
          </p:graphicFrame>
        </mc:Fallback>
      </mc:AlternateContent>
    </p:spTree>
    <p:extLst>
      <p:ext uri="{BB962C8B-B14F-4D97-AF65-F5344CB8AC3E}">
        <p14:creationId xmlns:p14="http://schemas.microsoft.com/office/powerpoint/2010/main" xmlns="" val="2007371920"/>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3074" y="762000"/>
            <a:ext cx="9065622" cy="523220"/>
          </a:xfrm>
          <a:prstGeom prst="rect">
            <a:avLst/>
          </a:prstGeom>
          <a:noFill/>
        </p:spPr>
        <p:txBody>
          <a:bodyPr wrap="square" rtlCol="0">
            <a:spAutoFit/>
          </a:bodyPr>
          <a:lstStyle/>
          <a:p>
            <a:r>
              <a:rPr lang="en-US" sz="2800" b="1" dirty="0">
                <a:solidFill>
                  <a:srgbClr val="C00000"/>
                </a:solidFill>
              </a:rPr>
              <a:t>COMPUTATION OF STABILITY DELAY MARGINS:</a:t>
            </a:r>
          </a:p>
        </p:txBody>
      </p:sp>
      <p:sp>
        <p:nvSpPr>
          <p:cNvPr id="3" name="TextBox 2"/>
          <p:cNvSpPr txBox="1"/>
          <p:nvPr/>
        </p:nvSpPr>
        <p:spPr>
          <a:xfrm>
            <a:off x="1193074" y="1589315"/>
            <a:ext cx="9535886" cy="465249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rebuchet MS" panose="020B0603020202020204" pitchFamily="34" charset="0"/>
              </a:rPr>
              <a:t> </a:t>
            </a:r>
            <a:r>
              <a:rPr lang="en-US" sz="2000" dirty="0">
                <a:latin typeface="Trebuchet MS" panose="020B0603020202020204" pitchFamily="34" charset="0"/>
              </a:rPr>
              <a:t>In last phase, for various values of the proportional gain constant K</a:t>
            </a:r>
            <a:r>
              <a:rPr lang="en-US" sz="2000" baseline="-25000" dirty="0">
                <a:latin typeface="Trebuchet MS" panose="020B0603020202020204" pitchFamily="34" charset="0"/>
              </a:rPr>
              <a:t>p</a:t>
            </a:r>
            <a:r>
              <a:rPr lang="en-US" sz="2000" dirty="0">
                <a:latin typeface="Trebuchet MS" panose="020B0603020202020204" pitchFamily="34" charset="0"/>
              </a:rPr>
              <a:t> and integral gain constant K</a:t>
            </a:r>
            <a:r>
              <a:rPr lang="en-US" sz="2000" baseline="-25000" dirty="0">
                <a:latin typeface="Trebuchet MS" panose="020B0603020202020204" pitchFamily="34" charset="0"/>
              </a:rPr>
              <a:t>I</a:t>
            </a:r>
            <a:r>
              <a:rPr lang="en-US" sz="2000" dirty="0">
                <a:latin typeface="Trebuchet MS" panose="020B0603020202020204" pitchFamily="34" charset="0"/>
              </a:rPr>
              <a:t>, the stability time delay margin  was validated while keeping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values as constant in each individual case(for different sets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values).</a:t>
            </a:r>
          </a:p>
          <a:p>
            <a:pPr marL="342900" indent="-342900">
              <a:lnSpc>
                <a:spcPct val="150000"/>
              </a:lnSpc>
              <a:buFont typeface="Wingdings" panose="05000000000000000000" pitchFamily="2" charset="2"/>
              <a:buChar char="Ø"/>
            </a:pPr>
            <a:r>
              <a:rPr lang="en-US" sz="2000" dirty="0">
                <a:latin typeface="Trebuchet MS" panose="020B0603020202020204" pitchFamily="34" charset="0"/>
              </a:rPr>
              <a:t> In this phase, by keeping time delay as constant, and for various values of time delay, we determine the values of K</a:t>
            </a:r>
            <a:r>
              <a:rPr lang="en-US" sz="2000" baseline="-25000" dirty="0">
                <a:latin typeface="Trebuchet MS" panose="020B0603020202020204" pitchFamily="34" charset="0"/>
              </a:rPr>
              <a:t>p</a:t>
            </a:r>
            <a:r>
              <a:rPr lang="en-US" sz="2000" dirty="0">
                <a:latin typeface="Trebuchet MS" panose="020B0603020202020204" pitchFamily="34" charset="0"/>
              </a:rPr>
              <a:t> and K</a:t>
            </a:r>
            <a:r>
              <a:rPr lang="en-US" sz="2000" baseline="-25000" dirty="0">
                <a:latin typeface="Trebuchet MS" panose="020B0603020202020204" pitchFamily="34" charset="0"/>
              </a:rPr>
              <a:t>I</a:t>
            </a:r>
            <a:r>
              <a:rPr lang="en-US" sz="2000" dirty="0">
                <a:latin typeface="Trebuchet MS" panose="020B0603020202020204" pitchFamily="34" charset="0"/>
              </a:rPr>
              <a:t> at which the system lies stable.</a:t>
            </a:r>
          </a:p>
          <a:p>
            <a:pPr marL="342900" indent="-342900">
              <a:lnSpc>
                <a:spcPct val="150000"/>
              </a:lnSpc>
              <a:buFont typeface="Wingdings" panose="05000000000000000000" pitchFamily="2" charset="2"/>
              <a:buChar char="Ø"/>
            </a:pPr>
            <a:r>
              <a:rPr lang="en-US" sz="2000" dirty="0">
                <a:latin typeface="Trebuchet MS" panose="020B0603020202020204" pitchFamily="34" charset="0"/>
              </a:rPr>
              <a:t>Also, the impact of EV aggregator participation factor </a:t>
            </a:r>
            <a:r>
              <a:rPr lang="el-GR" sz="2000" dirty="0">
                <a:latin typeface="Trebuchet MS" panose="020B0603020202020204" pitchFamily="34" charset="0"/>
              </a:rPr>
              <a:t>α</a:t>
            </a:r>
            <a:r>
              <a:rPr lang="en-US" sz="2000" baseline="-25000" dirty="0">
                <a:latin typeface="Trebuchet MS" panose="020B0603020202020204" pitchFamily="34" charset="0"/>
              </a:rPr>
              <a:t>1</a:t>
            </a:r>
            <a:r>
              <a:rPr lang="en-US" sz="2000" dirty="0">
                <a:latin typeface="Trebuchet MS" panose="020B0603020202020204" pitchFamily="34" charset="0"/>
              </a:rPr>
              <a:t> and the communication time delay </a:t>
            </a:r>
            <a:r>
              <a:rPr lang="el-GR" sz="2000" dirty="0">
                <a:latin typeface="Trebuchet MS" panose="020B0603020202020204" pitchFamily="34" charset="0"/>
              </a:rPr>
              <a:t>τ</a:t>
            </a:r>
            <a:r>
              <a:rPr lang="en-US" sz="2000" dirty="0">
                <a:latin typeface="Trebuchet MS" panose="020B0603020202020204" pitchFamily="34" charset="0"/>
              </a:rPr>
              <a:t> on the stability region is investigated.</a:t>
            </a:r>
          </a:p>
          <a:p>
            <a:pPr marL="342900" indent="-342900">
              <a:lnSpc>
                <a:spcPct val="150000"/>
              </a:lnSpc>
              <a:buFont typeface="Wingdings" panose="05000000000000000000" pitchFamily="2" charset="2"/>
              <a:buChar char="Ø"/>
            </a:pPr>
            <a:endParaRPr lang="en-US" sz="2000" dirty="0">
              <a:latin typeface="Trebuchet MS" panose="020B0603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611" y="866021"/>
            <a:ext cx="9901646" cy="523220"/>
          </a:xfrm>
          <a:prstGeom prst="rect">
            <a:avLst/>
          </a:prstGeom>
          <a:noFill/>
        </p:spPr>
        <p:txBody>
          <a:bodyPr wrap="square" rtlCol="0">
            <a:spAutoFit/>
          </a:bodyPr>
          <a:lstStyle/>
          <a:p>
            <a:r>
              <a:rPr lang="en-US" sz="2800" b="1" dirty="0">
                <a:solidFill>
                  <a:schemeClr val="accent4"/>
                </a:solidFill>
              </a:rPr>
              <a:t>COMPUTATION OF STABILITY REGIONS:</a:t>
            </a:r>
          </a:p>
        </p:txBody>
      </p:sp>
      <p:sp>
        <p:nvSpPr>
          <p:cNvPr id="3" name="TextBox 2"/>
          <p:cNvSpPr txBox="1"/>
          <p:nvPr/>
        </p:nvSpPr>
        <p:spPr>
          <a:xfrm>
            <a:off x="1027611" y="1573254"/>
            <a:ext cx="10006148" cy="959173"/>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For stability analysis, the characteristic equation given below of LFC system with      time delay is required.</a:t>
            </a:r>
          </a:p>
        </p:txBody>
      </p:sp>
      <mc:AlternateContent xmlns:mc="http://schemas.openxmlformats.org/markup-compatibility/2006">
        <mc:Choice xmlns:a14="http://schemas.microsoft.com/office/drawing/2010/main" xmlns="" Requires="a14">
          <p:sp>
            <p:nvSpPr>
              <p:cNvPr id="4" name="Object 3"/>
              <p:cNvSpPr txBox="1"/>
              <p:nvPr/>
            </p:nvSpPr>
            <p:spPr bwMode="auto">
              <a:xfrm>
                <a:off x="3653403" y="3095899"/>
                <a:ext cx="4754563" cy="6588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400" b="1" i="0">
                          <a:solidFill>
                            <a:srgbClr val="000000"/>
                          </a:solidFill>
                          <a:latin typeface="Cambria Math" panose="02040503050406030204" pitchFamily="18" charset="0"/>
                        </a:rPr>
                        <m:t>𝚫</m:t>
                      </m:r>
                      <m:d>
                        <m:dPr>
                          <m:ctrlPr>
                            <a:rPr lang="en-IN" sz="2400" b="1" i="1">
                              <a:solidFill>
                                <a:srgbClr val="000000"/>
                              </a:solidFill>
                              <a:latin typeface="Cambria Math" panose="02040503050406030204" pitchFamily="18" charset="0"/>
                            </a:rPr>
                          </m:ctrlPr>
                        </m:dPr>
                        <m:e>
                          <m:r>
                            <a:rPr lang="en-IN" sz="2400" b="1" i="0">
                              <a:solidFill>
                                <a:srgbClr val="000000"/>
                              </a:solidFill>
                              <a:latin typeface="Cambria Math" panose="02040503050406030204" pitchFamily="18" charset="0"/>
                            </a:rPr>
                            <m:t>𝐬</m:t>
                          </m:r>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𝛕</m:t>
                          </m:r>
                        </m:e>
                      </m:d>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𝐏</m:t>
                      </m:r>
                      <m:d>
                        <m:dPr>
                          <m:ctrlPr>
                            <a:rPr lang="en-IN" sz="2400" b="1" i="1">
                              <a:solidFill>
                                <a:srgbClr val="000000"/>
                              </a:solidFill>
                              <a:latin typeface="Cambria Math" panose="02040503050406030204" pitchFamily="18" charset="0"/>
                            </a:rPr>
                          </m:ctrlPr>
                        </m:dPr>
                        <m:e>
                          <m:r>
                            <a:rPr lang="en-IN" sz="2400" b="1" i="0">
                              <a:solidFill>
                                <a:srgbClr val="000000"/>
                              </a:solidFill>
                              <a:latin typeface="Cambria Math" panose="02040503050406030204" pitchFamily="18" charset="0"/>
                            </a:rPr>
                            <m:t>𝐬</m:t>
                          </m:r>
                        </m:e>
                      </m:d>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𝐐</m:t>
                      </m:r>
                      <m:d>
                        <m:dPr>
                          <m:ctrlPr>
                            <a:rPr lang="en-IN" sz="2400" b="1" i="1">
                              <a:solidFill>
                                <a:srgbClr val="000000"/>
                              </a:solidFill>
                              <a:latin typeface="Cambria Math" panose="02040503050406030204" pitchFamily="18" charset="0"/>
                            </a:rPr>
                          </m:ctrlPr>
                        </m:dPr>
                        <m:e>
                          <m:r>
                            <a:rPr lang="en-IN" sz="2400" b="1" i="0">
                              <a:solidFill>
                                <a:srgbClr val="000000"/>
                              </a:solidFill>
                              <a:latin typeface="Cambria Math" panose="02040503050406030204" pitchFamily="18" charset="0"/>
                            </a:rPr>
                            <m:t>𝐬</m:t>
                          </m:r>
                        </m:e>
                      </m:d>
                      <m:sSup>
                        <m:sSupPr>
                          <m:ctrlPr>
                            <a:rPr lang="en-IN" sz="2400" b="1" i="1">
                              <a:solidFill>
                                <a:srgbClr val="000000"/>
                              </a:solidFill>
                              <a:latin typeface="Cambria Math" panose="02040503050406030204" pitchFamily="18" charset="0"/>
                            </a:rPr>
                          </m:ctrlPr>
                        </m:sSupPr>
                        <m:e>
                          <m:r>
                            <a:rPr lang="en-IN" sz="2400" b="1" i="0">
                              <a:solidFill>
                                <a:srgbClr val="000000"/>
                              </a:solidFill>
                              <a:latin typeface="Cambria Math" panose="02040503050406030204" pitchFamily="18" charset="0"/>
                            </a:rPr>
                            <m:t>𝐞</m:t>
                          </m:r>
                        </m:e>
                        <m:sup>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𝐬</m:t>
                          </m:r>
                          <m:r>
                            <a:rPr lang="en-IN" sz="2400" b="1" i="0">
                              <a:solidFill>
                                <a:srgbClr val="000000"/>
                              </a:solidFill>
                              <a:latin typeface="Cambria Math" panose="02040503050406030204" pitchFamily="18" charset="0"/>
                            </a:rPr>
                            <m:t>𝛕</m:t>
                          </m:r>
                        </m:sup>
                      </m:sSup>
                      <m:r>
                        <a:rPr lang="en-IN" sz="2400" b="1" i="0">
                          <a:solidFill>
                            <a:srgbClr val="000000"/>
                          </a:solidFill>
                          <a:latin typeface="Cambria Math" panose="02040503050406030204" pitchFamily="18" charset="0"/>
                        </a:rPr>
                        <m:t>=</m:t>
                      </m:r>
                      <m:r>
                        <a:rPr lang="en-IN" sz="2400" b="1" i="0">
                          <a:solidFill>
                            <a:srgbClr val="000000"/>
                          </a:solidFill>
                          <a:latin typeface="Cambria Math" panose="02040503050406030204" pitchFamily="18" charset="0"/>
                        </a:rPr>
                        <m:t>𝟎</m:t>
                      </m:r>
                    </m:oMath>
                  </m:oMathPara>
                </a14:m>
                <a:endParaRPr lang="en-IN" sz="2400" b="1" dirty="0"/>
              </a:p>
            </p:txBody>
          </p:sp>
        </mc:Choice>
        <mc:Fallback>
          <p:sp>
            <p:nvSpPr>
              <p:cNvPr id="4" name="Object 3"/>
              <p:cNvSpPr txBox="1">
                <a:spLocks noRot="1" noChangeAspect="1" noMove="1" noResize="1" noEditPoints="1" noAdjustHandles="1" noChangeArrowheads="1" noChangeShapeType="1" noTextEdit="1"/>
              </p:cNvSpPr>
              <p:nvPr/>
            </p:nvSpPr>
            <p:spPr bwMode="auto">
              <a:xfrm>
                <a:off x="3653403" y="3095899"/>
                <a:ext cx="4754563" cy="658813"/>
              </a:xfrm>
              <a:prstGeom prst="rect">
                <a:avLst/>
              </a:prstGeom>
              <a:blipFill>
                <a:blip r:embed="rId2"/>
                <a:stretch>
                  <a:fillRect l="-256"/>
                </a:stretch>
              </a:blipFill>
            </p:spPr>
            <p:txBody>
              <a:bodyPr/>
              <a:lstStyle/>
              <a:p>
                <a:r>
                  <a:rPr lang="en-IN">
                    <a:noFill/>
                  </a:rPr>
                  <a:t> </a:t>
                </a:r>
              </a:p>
            </p:txBody>
          </p:sp>
        </mc:Fallback>
      </mc:AlternateContent>
      <p:sp>
        <p:nvSpPr>
          <p:cNvPr id="6" name="TextBox 5"/>
          <p:cNvSpPr txBox="1"/>
          <p:nvPr/>
        </p:nvSpPr>
        <p:spPr>
          <a:xfrm>
            <a:off x="1397726" y="3631474"/>
            <a:ext cx="1854925" cy="461665"/>
          </a:xfrm>
          <a:prstGeom prst="rect">
            <a:avLst/>
          </a:prstGeom>
          <a:noFill/>
        </p:spPr>
        <p:txBody>
          <a:bodyPr wrap="square" rtlCol="0">
            <a:spAutoFit/>
          </a:bodyPr>
          <a:lstStyle/>
          <a:p>
            <a:r>
              <a:rPr lang="en-US" sz="2400" dirty="0">
                <a:latin typeface="Trebuchet MS" panose="020B0603020202020204" pitchFamily="34" charset="0"/>
              </a:rPr>
              <a:t>Where</a:t>
            </a:r>
            <a:r>
              <a:rPr lang="en-US" sz="2400" dirty="0"/>
              <a:t>,</a:t>
            </a:r>
          </a:p>
        </p:txBody>
      </p:sp>
      <mc:AlternateContent xmlns:mc="http://schemas.openxmlformats.org/markup-compatibility/2006">
        <mc:Choice xmlns:a14="http://schemas.microsoft.com/office/drawing/2010/main" xmlns="" Requires="a14">
          <p:sp>
            <p:nvSpPr>
              <p:cNvPr id="7" name="Object 6"/>
              <p:cNvSpPr txBox="1"/>
              <p:nvPr/>
            </p:nvSpPr>
            <p:spPr bwMode="auto">
              <a:xfrm>
                <a:off x="2941638" y="4011613"/>
                <a:ext cx="5692775" cy="54768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000" b="1" i="0" smtClean="0">
                          <a:solidFill>
                            <a:srgbClr val="000000"/>
                          </a:solidFill>
                          <a:latin typeface="Cambria Math" panose="02040503050406030204" pitchFamily="18" charset="0"/>
                        </a:rPr>
                        <m:t>𝐏</m:t>
                      </m:r>
                      <m:d>
                        <m:dPr>
                          <m:ctrlPr>
                            <a:rPr lang="en-IN" sz="2000" b="1" i="1">
                              <a:solidFill>
                                <a:srgbClr val="000000"/>
                              </a:solidFill>
                              <a:latin typeface="Cambria Math" panose="02040503050406030204" pitchFamily="18" charset="0"/>
                            </a:rPr>
                          </m:ctrlPr>
                        </m:dPr>
                        <m:e>
                          <m:r>
                            <a:rPr lang="en-IN" sz="2000" b="1" i="0">
                              <a:solidFill>
                                <a:srgbClr val="000000"/>
                              </a:solidFill>
                              <a:latin typeface="Cambria Math" panose="02040503050406030204" pitchFamily="18" charset="0"/>
                            </a:rPr>
                            <m:t>𝐬</m:t>
                          </m:r>
                        </m:e>
                      </m:d>
                      <m:r>
                        <a:rPr lang="en-IN" sz="2000" b="1" i="0">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𝟔</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𝟔</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𝟓</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𝟓</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𝟒</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𝟒</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𝟑</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𝟑</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𝟐</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𝟐</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𝒑</m:t>
                          </m:r>
                        </m:e>
                        <m:sub>
                          <m:r>
                            <a:rPr lang="en-IN" sz="2000" b="1" i="1">
                              <a:solidFill>
                                <a:srgbClr val="000000"/>
                              </a:solidFill>
                              <a:latin typeface="Cambria Math" panose="02040503050406030204" pitchFamily="18" charset="0"/>
                            </a:rPr>
                            <m:t>𝟏</m:t>
                          </m:r>
                        </m:sub>
                      </m:sSub>
                      <m:r>
                        <a:rPr lang="en-IN" sz="2000" b="1" i="1">
                          <a:solidFill>
                            <a:srgbClr val="000000"/>
                          </a:solidFill>
                          <a:latin typeface="Cambria Math" panose="02040503050406030204" pitchFamily="18" charset="0"/>
                        </a:rPr>
                        <m:t>𝒔</m:t>
                      </m:r>
                      <m:r>
                        <a:rPr lang="en-US" sz="2000" b="1" i="1" smtClean="0">
                          <a:solidFill>
                            <a:srgbClr val="000000"/>
                          </a:solidFill>
                          <a:latin typeface="Cambria Math" panose="02040503050406030204" pitchFamily="18" charset="0"/>
                        </a:rPr>
                        <m:t>.</m:t>
                      </m:r>
                    </m:oMath>
                  </m:oMathPara>
                </a14:m>
                <a:endParaRPr lang="en-IN" sz="2000" b="1" dirty="0"/>
              </a:p>
            </p:txBody>
          </p:sp>
        </mc:Choice>
        <mc:Fallback>
          <p:sp>
            <p:nvSpPr>
              <p:cNvPr id="7" name="Object 6"/>
              <p:cNvSpPr txBox="1">
                <a:spLocks noRot="1" noChangeAspect="1" noMove="1" noResize="1" noEditPoints="1" noAdjustHandles="1" noChangeArrowheads="1" noChangeShapeType="1" noTextEdit="1"/>
              </p:cNvSpPr>
              <p:nvPr/>
            </p:nvSpPr>
            <p:spPr bwMode="auto">
              <a:xfrm>
                <a:off x="2941638" y="4011613"/>
                <a:ext cx="5692775" cy="5476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8" name="Object 7"/>
              <p:cNvSpPr txBox="1"/>
              <p:nvPr/>
            </p:nvSpPr>
            <p:spPr bwMode="auto">
              <a:xfrm>
                <a:off x="2926080" y="4756739"/>
                <a:ext cx="5146765" cy="62515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000" b="1" i="0" smtClean="0">
                          <a:solidFill>
                            <a:srgbClr val="000000"/>
                          </a:solidFill>
                          <a:latin typeface="Cambria Math" panose="02040503050406030204" pitchFamily="18" charset="0"/>
                        </a:rPr>
                        <m:t>𝐐</m:t>
                      </m:r>
                      <m:d>
                        <m:dPr>
                          <m:ctrlPr>
                            <a:rPr lang="en-IN" sz="2000" b="1" i="1">
                              <a:solidFill>
                                <a:srgbClr val="000000"/>
                              </a:solidFill>
                              <a:latin typeface="Cambria Math" panose="02040503050406030204" pitchFamily="18" charset="0"/>
                            </a:rPr>
                          </m:ctrlPr>
                        </m:dPr>
                        <m:e>
                          <m:r>
                            <a:rPr lang="en-IN" sz="2000" b="1" i="0">
                              <a:solidFill>
                                <a:srgbClr val="000000"/>
                              </a:solidFill>
                              <a:latin typeface="Cambria Math" panose="02040503050406030204" pitchFamily="18" charset="0"/>
                            </a:rPr>
                            <m:t>𝐬</m:t>
                          </m:r>
                        </m:e>
                      </m:d>
                      <m:r>
                        <a:rPr lang="en-IN" sz="2000" b="1" i="0">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𝟒</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𝟒</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𝟑</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𝟑</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𝟐</m:t>
                          </m:r>
                        </m:sub>
                      </m:sSub>
                      <m:sSup>
                        <m:sSupPr>
                          <m:ctrlPr>
                            <a:rPr lang="en-IN" sz="2000" b="1" i="1">
                              <a:solidFill>
                                <a:srgbClr val="000000"/>
                              </a:solidFill>
                              <a:latin typeface="Cambria Math" panose="02040503050406030204" pitchFamily="18" charset="0"/>
                            </a:rPr>
                          </m:ctrlPr>
                        </m:sSupPr>
                        <m:e>
                          <m:r>
                            <a:rPr lang="en-IN" sz="2000" b="1" i="1">
                              <a:solidFill>
                                <a:srgbClr val="000000"/>
                              </a:solidFill>
                              <a:latin typeface="Cambria Math" panose="02040503050406030204" pitchFamily="18" charset="0"/>
                            </a:rPr>
                            <m:t>𝒔</m:t>
                          </m:r>
                        </m:e>
                        <m:sup>
                          <m:r>
                            <a:rPr lang="en-IN" sz="2000" b="1" i="1">
                              <a:solidFill>
                                <a:srgbClr val="000000"/>
                              </a:solidFill>
                              <a:latin typeface="Cambria Math" panose="02040503050406030204" pitchFamily="18" charset="0"/>
                            </a:rPr>
                            <m:t>𝟐</m:t>
                          </m:r>
                        </m:sup>
                      </m:sSup>
                      <m:r>
                        <a:rPr lang="en-IN" sz="2000" b="1" i="1">
                          <a:solidFill>
                            <a:srgbClr val="000000"/>
                          </a:solidFill>
                          <a:latin typeface="Cambria Math" panose="02040503050406030204" pitchFamily="18" charset="0"/>
                        </a:rPr>
                        <m:t>+</m:t>
                      </m:r>
                      <m:sSub>
                        <m:sSubPr>
                          <m:ctrlPr>
                            <a:rPr lang="en-IN" sz="2000" b="1" i="1">
                              <a:solidFill>
                                <a:srgbClr val="000000"/>
                              </a:solidFill>
                              <a:latin typeface="Cambria Math" panose="02040503050406030204" pitchFamily="18" charset="0"/>
                            </a:rPr>
                          </m:ctrlPr>
                        </m:sSubPr>
                        <m:e>
                          <m:r>
                            <a:rPr lang="en-IN" sz="2000" b="1" i="1">
                              <a:solidFill>
                                <a:srgbClr val="000000"/>
                              </a:solidFill>
                              <a:latin typeface="Cambria Math" panose="02040503050406030204" pitchFamily="18" charset="0"/>
                            </a:rPr>
                            <m:t>𝒒</m:t>
                          </m:r>
                        </m:e>
                        <m:sub>
                          <m:r>
                            <a:rPr lang="en-IN" sz="2000" b="1" i="1">
                              <a:solidFill>
                                <a:srgbClr val="000000"/>
                              </a:solidFill>
                              <a:latin typeface="Cambria Math" panose="02040503050406030204" pitchFamily="18" charset="0"/>
                            </a:rPr>
                            <m:t>𝟏</m:t>
                          </m:r>
                        </m:sub>
                      </m:sSub>
                      <m:r>
                        <a:rPr lang="en-IN" sz="2000" b="1" i="1">
                          <a:solidFill>
                            <a:srgbClr val="000000"/>
                          </a:solidFill>
                          <a:latin typeface="Cambria Math" panose="02040503050406030204" pitchFamily="18" charset="0"/>
                        </a:rPr>
                        <m:t>𝒔</m:t>
                      </m:r>
                      <m:r>
                        <a:rPr lang="en-US" sz="2000" b="1" i="1" smtClean="0">
                          <a:solidFill>
                            <a:srgbClr val="000000"/>
                          </a:solidFill>
                          <a:latin typeface="Cambria Math" panose="02040503050406030204" pitchFamily="18" charset="0"/>
                        </a:rPr>
                        <m:t>.</m:t>
                      </m:r>
                    </m:oMath>
                  </m:oMathPara>
                </a14:m>
                <a:endParaRPr lang="en-IN" sz="2000" b="1" dirty="0"/>
              </a:p>
            </p:txBody>
          </p:sp>
        </mc:Choice>
        <mc:Fallback>
          <p:sp>
            <p:nvSpPr>
              <p:cNvPr id="8" name="Object 7"/>
              <p:cNvSpPr txBox="1">
                <a:spLocks noRot="1" noChangeAspect="1" noMove="1" noResize="1" noEditPoints="1" noAdjustHandles="1" noChangeArrowheads="1" noChangeShapeType="1" noTextEdit="1"/>
              </p:cNvSpPr>
              <p:nvPr/>
            </p:nvSpPr>
            <p:spPr bwMode="auto">
              <a:xfrm>
                <a:off x="2926080" y="4756739"/>
                <a:ext cx="5146765" cy="625157"/>
              </a:xfrm>
              <a:prstGeom prst="rect">
                <a:avLst/>
              </a:prstGeom>
              <a:blipFill>
                <a:blip r:embed="rId4"/>
                <a:stretch>
                  <a:fillRect l="-355"/>
                </a:stretch>
              </a:blipFill>
            </p:spPr>
            <p:txBody>
              <a:bodyPr/>
              <a:lstStyle/>
              <a:p>
                <a:r>
                  <a:rPr lang="en-IN">
                    <a:noFill/>
                  </a:rPr>
                  <a:t> </a:t>
                </a:r>
              </a:p>
            </p:txBody>
          </p:sp>
        </mc:Fallback>
      </mc:AlternateContent>
      <p:cxnSp>
        <p:nvCxnSpPr>
          <p:cNvPr id="10" name="Straight Arrow Connector 9"/>
          <p:cNvCxnSpPr/>
          <p:nvPr/>
        </p:nvCxnSpPr>
        <p:spPr>
          <a:xfrm flipV="1">
            <a:off x="0" y="0"/>
            <a:ext cx="69233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16983" y="3317966"/>
            <a:ext cx="5747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96251" y="3095899"/>
            <a:ext cx="849085" cy="369332"/>
          </a:xfrm>
          <a:prstGeom prst="rect">
            <a:avLst/>
          </a:prstGeom>
          <a:noFill/>
        </p:spPr>
        <p:txBody>
          <a:bodyPr wrap="square" rtlCol="0">
            <a:spAutoFit/>
          </a:bodyPr>
          <a:lstStyle/>
          <a:p>
            <a:r>
              <a:rPr lang="en-US" dirty="0"/>
              <a:t>(1)</a:t>
            </a:r>
          </a:p>
        </p:txBody>
      </p:sp>
    </p:spTree>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402</TotalTime>
  <Words>1962</Words>
  <Application>Microsoft Office PowerPoint</Application>
  <PresentationFormat>Custom</PresentationFormat>
  <Paragraphs>272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Organic</vt:lpstr>
      <vt:lpstr>Slide 1</vt:lpstr>
      <vt:lpstr>Slide 2</vt:lpstr>
      <vt:lpstr>Slide 3</vt:lpstr>
      <vt:lpstr>Slide 4</vt:lpstr>
      <vt:lpstr>Slide 5</vt:lpstr>
      <vt:lpstr>Slide 6</vt:lpstr>
      <vt:lpstr>DELAY DEPENDANT STABILITY MARGIN:</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Kalavagunta Vamshi</dc:creator>
  <cp:lastModifiedBy>User</cp:lastModifiedBy>
  <cp:revision>58</cp:revision>
  <dcterms:created xsi:type="dcterms:W3CDTF">2021-03-04T09:48:35Z</dcterms:created>
  <dcterms:modified xsi:type="dcterms:W3CDTF">2021-04-18T09:34:51Z</dcterms:modified>
</cp:coreProperties>
</file>