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7" r:id="rId11"/>
    <p:sldId id="265"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30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4BB28B-4846-4904-A081-6E4D6A628235}"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A1363803-A1EA-4F78-A6F1-BFAB4DDC4408}">
      <dgm:prSet/>
      <dgm:spPr/>
      <dgm:t>
        <a:bodyPr/>
        <a:lstStyle/>
        <a:p>
          <a:r>
            <a:rPr lang="en-US" dirty="0"/>
            <a:t>In the era of open banking, this research investigates novel strategies to fortify security measures by addressing two critical challenges: phishing attacks and anomalous spending patterns. Firstly, the study proposes an innovative approach to mitigate phishing threats by leveraging machine learning algorithms to classify emails as either spam or legitimate (ham). This proactive filtering mechanism aims to enhance email security, reducing the likelihood of users falling victim to phishing attacks.</a:t>
          </a:r>
        </a:p>
      </dgm:t>
    </dgm:pt>
    <dgm:pt modelId="{EC57ECB1-A16A-457B-ABE1-0DFE2139F802}" type="parTrans" cxnId="{C7888DE4-66FE-47FE-B49D-745D105BF3CF}">
      <dgm:prSet/>
      <dgm:spPr/>
      <dgm:t>
        <a:bodyPr/>
        <a:lstStyle/>
        <a:p>
          <a:endParaRPr lang="en-US"/>
        </a:p>
      </dgm:t>
    </dgm:pt>
    <dgm:pt modelId="{82D7E46D-C102-4106-A36E-53CBB18C485B}" type="sibTrans" cxnId="{C7888DE4-66FE-47FE-B49D-745D105BF3CF}">
      <dgm:prSet/>
      <dgm:spPr/>
      <dgm:t>
        <a:bodyPr/>
        <a:lstStyle/>
        <a:p>
          <a:endParaRPr lang="en-US"/>
        </a:p>
      </dgm:t>
    </dgm:pt>
    <dgm:pt modelId="{6B6F71B0-4F59-4A48-B0F6-6A8A57E90766}">
      <dgm:prSet/>
      <dgm:spPr/>
      <dgm:t>
        <a:bodyPr/>
        <a:lstStyle/>
        <a:p>
          <a:r>
            <a:rPr lang="en-US" dirty="0"/>
            <a:t>Secondly, the research delves into the realm of transactional data within open banking platforms. By analyzing customer spending patterns, the study aims to identify and flag unusual transactions. This flagged transaction status triggers an additional layer of scrutiny, requiring users to undergo extra authentication steps, thus mitigating the risk of fraudulent activities.</a:t>
          </a:r>
        </a:p>
      </dgm:t>
    </dgm:pt>
    <dgm:pt modelId="{8546197D-626D-4446-9DBB-A59D4EBE6BE9}" type="parTrans" cxnId="{B10C968B-0750-418E-9688-A4BD6E176ABB}">
      <dgm:prSet/>
      <dgm:spPr/>
      <dgm:t>
        <a:bodyPr/>
        <a:lstStyle/>
        <a:p>
          <a:endParaRPr lang="en-US"/>
        </a:p>
      </dgm:t>
    </dgm:pt>
    <dgm:pt modelId="{890A8D65-CBD5-42FF-A8A6-73B7671B354A}" type="sibTrans" cxnId="{B10C968B-0750-418E-9688-A4BD6E176ABB}">
      <dgm:prSet/>
      <dgm:spPr/>
      <dgm:t>
        <a:bodyPr/>
        <a:lstStyle/>
        <a:p>
          <a:endParaRPr lang="en-US"/>
        </a:p>
      </dgm:t>
    </dgm:pt>
    <dgm:pt modelId="{3F5FEB00-F656-4E71-9054-ECF3000DC233}">
      <dgm:prSet/>
      <dgm:spPr/>
      <dgm:t>
        <a:bodyPr/>
        <a:lstStyle/>
        <a:p>
          <a:r>
            <a:rPr lang="en-US" dirty="0"/>
            <a:t>Through these dual strategies, this paper advocates for a comprehensive security framework within open banking. By not only addressing email-based threats but also proactively monitoring and responding to unusual spending patterns, the proposed approach aims to bolster the overall security posture of financial ecosystems.</a:t>
          </a:r>
        </a:p>
      </dgm:t>
    </dgm:pt>
    <dgm:pt modelId="{976EBD29-A0E5-4E79-9CFA-256401725315}" type="parTrans" cxnId="{E4A7D38E-5747-4A47-A06D-A4BC9EECAC4D}">
      <dgm:prSet/>
      <dgm:spPr/>
      <dgm:t>
        <a:bodyPr/>
        <a:lstStyle/>
        <a:p>
          <a:endParaRPr lang="en-US"/>
        </a:p>
      </dgm:t>
    </dgm:pt>
    <dgm:pt modelId="{9FE57F8F-3881-4CCB-A5AA-7D2C82B12780}" type="sibTrans" cxnId="{E4A7D38E-5747-4A47-A06D-A4BC9EECAC4D}">
      <dgm:prSet/>
      <dgm:spPr/>
      <dgm:t>
        <a:bodyPr/>
        <a:lstStyle/>
        <a:p>
          <a:endParaRPr lang="en-US"/>
        </a:p>
      </dgm:t>
    </dgm:pt>
    <dgm:pt modelId="{37118042-6BE8-4C1A-B367-18746116B9BE}" type="pres">
      <dgm:prSet presAssocID="{004BB28B-4846-4904-A081-6E4D6A628235}" presName="Name0" presStyleCnt="0">
        <dgm:presLayoutVars>
          <dgm:dir/>
          <dgm:resizeHandles val="exact"/>
        </dgm:presLayoutVars>
      </dgm:prSet>
      <dgm:spPr/>
    </dgm:pt>
    <dgm:pt modelId="{86C795E2-D639-46E2-876C-DD0DEF567FB0}" type="pres">
      <dgm:prSet presAssocID="{A1363803-A1EA-4F78-A6F1-BFAB4DDC4408}" presName="node" presStyleLbl="node1" presStyleIdx="0" presStyleCnt="3">
        <dgm:presLayoutVars>
          <dgm:bulletEnabled val="1"/>
        </dgm:presLayoutVars>
      </dgm:prSet>
      <dgm:spPr/>
    </dgm:pt>
    <dgm:pt modelId="{E483A36B-CAA0-454F-933D-1917D0EE8C46}" type="pres">
      <dgm:prSet presAssocID="{82D7E46D-C102-4106-A36E-53CBB18C485B}" presName="sibTrans" presStyleLbl="sibTrans2D1" presStyleIdx="0" presStyleCnt="2"/>
      <dgm:spPr/>
    </dgm:pt>
    <dgm:pt modelId="{4AE8787B-22DD-4C50-B2E0-DAB6EB076F0A}" type="pres">
      <dgm:prSet presAssocID="{82D7E46D-C102-4106-A36E-53CBB18C485B}" presName="connectorText" presStyleLbl="sibTrans2D1" presStyleIdx="0" presStyleCnt="2"/>
      <dgm:spPr/>
    </dgm:pt>
    <dgm:pt modelId="{791D7D38-0900-4849-B358-BB666986372E}" type="pres">
      <dgm:prSet presAssocID="{6B6F71B0-4F59-4A48-B0F6-6A8A57E90766}" presName="node" presStyleLbl="node1" presStyleIdx="1" presStyleCnt="3">
        <dgm:presLayoutVars>
          <dgm:bulletEnabled val="1"/>
        </dgm:presLayoutVars>
      </dgm:prSet>
      <dgm:spPr/>
    </dgm:pt>
    <dgm:pt modelId="{FF24C780-029A-4D9E-A8AD-FFE45A311FE3}" type="pres">
      <dgm:prSet presAssocID="{890A8D65-CBD5-42FF-A8A6-73B7671B354A}" presName="sibTrans" presStyleLbl="sibTrans2D1" presStyleIdx="1" presStyleCnt="2"/>
      <dgm:spPr/>
    </dgm:pt>
    <dgm:pt modelId="{792202A6-6609-4971-9C44-656D53406285}" type="pres">
      <dgm:prSet presAssocID="{890A8D65-CBD5-42FF-A8A6-73B7671B354A}" presName="connectorText" presStyleLbl="sibTrans2D1" presStyleIdx="1" presStyleCnt="2"/>
      <dgm:spPr/>
    </dgm:pt>
    <dgm:pt modelId="{A5285107-DAB3-4ABE-A182-3AB324314F56}" type="pres">
      <dgm:prSet presAssocID="{3F5FEB00-F656-4E71-9054-ECF3000DC233}" presName="node" presStyleLbl="node1" presStyleIdx="2" presStyleCnt="3">
        <dgm:presLayoutVars>
          <dgm:bulletEnabled val="1"/>
        </dgm:presLayoutVars>
      </dgm:prSet>
      <dgm:spPr/>
    </dgm:pt>
  </dgm:ptLst>
  <dgm:cxnLst>
    <dgm:cxn modelId="{B10C968B-0750-418E-9688-A4BD6E176ABB}" srcId="{004BB28B-4846-4904-A081-6E4D6A628235}" destId="{6B6F71B0-4F59-4A48-B0F6-6A8A57E90766}" srcOrd="1" destOrd="0" parTransId="{8546197D-626D-4446-9DBB-A59D4EBE6BE9}" sibTransId="{890A8D65-CBD5-42FF-A8A6-73B7671B354A}"/>
    <dgm:cxn modelId="{B051588D-C6EB-4FC1-9DE9-3F6C6CB7B49A}" type="presOf" srcId="{890A8D65-CBD5-42FF-A8A6-73B7671B354A}" destId="{FF24C780-029A-4D9E-A8AD-FFE45A311FE3}" srcOrd="0" destOrd="0" presId="urn:microsoft.com/office/officeart/2005/8/layout/process1"/>
    <dgm:cxn modelId="{E4A7D38E-5747-4A47-A06D-A4BC9EECAC4D}" srcId="{004BB28B-4846-4904-A081-6E4D6A628235}" destId="{3F5FEB00-F656-4E71-9054-ECF3000DC233}" srcOrd="2" destOrd="0" parTransId="{976EBD29-A0E5-4E79-9CFA-256401725315}" sibTransId="{9FE57F8F-3881-4CCB-A5AA-7D2C82B12780}"/>
    <dgm:cxn modelId="{7FC7738F-7D65-4340-AD20-1EC07188B5A8}" type="presOf" srcId="{82D7E46D-C102-4106-A36E-53CBB18C485B}" destId="{4AE8787B-22DD-4C50-B2E0-DAB6EB076F0A}" srcOrd="1" destOrd="0" presId="urn:microsoft.com/office/officeart/2005/8/layout/process1"/>
    <dgm:cxn modelId="{99F77193-7E82-4440-8129-3B564607D0AA}" type="presOf" srcId="{890A8D65-CBD5-42FF-A8A6-73B7671B354A}" destId="{792202A6-6609-4971-9C44-656D53406285}" srcOrd="1" destOrd="0" presId="urn:microsoft.com/office/officeart/2005/8/layout/process1"/>
    <dgm:cxn modelId="{94CCD9A5-59BD-4811-B92A-444494341FF3}" type="presOf" srcId="{A1363803-A1EA-4F78-A6F1-BFAB4DDC4408}" destId="{86C795E2-D639-46E2-876C-DD0DEF567FB0}" srcOrd="0" destOrd="0" presId="urn:microsoft.com/office/officeart/2005/8/layout/process1"/>
    <dgm:cxn modelId="{0381D4BA-A455-43CC-A1F4-3C6C373FE25F}" type="presOf" srcId="{6B6F71B0-4F59-4A48-B0F6-6A8A57E90766}" destId="{791D7D38-0900-4849-B358-BB666986372E}" srcOrd="0" destOrd="0" presId="urn:microsoft.com/office/officeart/2005/8/layout/process1"/>
    <dgm:cxn modelId="{490EF1D2-B83E-465B-B0DA-96057168298B}" type="presOf" srcId="{004BB28B-4846-4904-A081-6E4D6A628235}" destId="{37118042-6BE8-4C1A-B367-18746116B9BE}" srcOrd="0" destOrd="0" presId="urn:microsoft.com/office/officeart/2005/8/layout/process1"/>
    <dgm:cxn modelId="{9F159BD9-FA49-4C53-B4AE-93B4BFA29BD9}" type="presOf" srcId="{3F5FEB00-F656-4E71-9054-ECF3000DC233}" destId="{A5285107-DAB3-4ABE-A182-3AB324314F56}" srcOrd="0" destOrd="0" presId="urn:microsoft.com/office/officeart/2005/8/layout/process1"/>
    <dgm:cxn modelId="{C7888DE4-66FE-47FE-B49D-745D105BF3CF}" srcId="{004BB28B-4846-4904-A081-6E4D6A628235}" destId="{A1363803-A1EA-4F78-A6F1-BFAB4DDC4408}" srcOrd="0" destOrd="0" parTransId="{EC57ECB1-A16A-457B-ABE1-0DFE2139F802}" sibTransId="{82D7E46D-C102-4106-A36E-53CBB18C485B}"/>
    <dgm:cxn modelId="{4EE333ED-EEEC-40D8-9B84-2BA246748B57}" type="presOf" srcId="{82D7E46D-C102-4106-A36E-53CBB18C485B}" destId="{E483A36B-CAA0-454F-933D-1917D0EE8C46}" srcOrd="0" destOrd="0" presId="urn:microsoft.com/office/officeart/2005/8/layout/process1"/>
    <dgm:cxn modelId="{1EB41BEB-8153-4BBB-99A8-93023F27CE82}" type="presParOf" srcId="{37118042-6BE8-4C1A-B367-18746116B9BE}" destId="{86C795E2-D639-46E2-876C-DD0DEF567FB0}" srcOrd="0" destOrd="0" presId="urn:microsoft.com/office/officeart/2005/8/layout/process1"/>
    <dgm:cxn modelId="{40700459-A2DD-4AE7-A9D4-0C133521B5F7}" type="presParOf" srcId="{37118042-6BE8-4C1A-B367-18746116B9BE}" destId="{E483A36B-CAA0-454F-933D-1917D0EE8C46}" srcOrd="1" destOrd="0" presId="urn:microsoft.com/office/officeart/2005/8/layout/process1"/>
    <dgm:cxn modelId="{DDAAED8A-BFD8-4F3E-9C55-E2D703A82F30}" type="presParOf" srcId="{E483A36B-CAA0-454F-933D-1917D0EE8C46}" destId="{4AE8787B-22DD-4C50-B2E0-DAB6EB076F0A}" srcOrd="0" destOrd="0" presId="urn:microsoft.com/office/officeart/2005/8/layout/process1"/>
    <dgm:cxn modelId="{834C71A5-7CD7-474F-8CAD-7807B7528105}" type="presParOf" srcId="{37118042-6BE8-4C1A-B367-18746116B9BE}" destId="{791D7D38-0900-4849-B358-BB666986372E}" srcOrd="2" destOrd="0" presId="urn:microsoft.com/office/officeart/2005/8/layout/process1"/>
    <dgm:cxn modelId="{88171866-46A2-458A-ABB0-2AF8BD8DE570}" type="presParOf" srcId="{37118042-6BE8-4C1A-B367-18746116B9BE}" destId="{FF24C780-029A-4D9E-A8AD-FFE45A311FE3}" srcOrd="3" destOrd="0" presId="urn:microsoft.com/office/officeart/2005/8/layout/process1"/>
    <dgm:cxn modelId="{93EC58D8-F584-447F-B5AC-50A9FFC49839}" type="presParOf" srcId="{FF24C780-029A-4D9E-A8AD-FFE45A311FE3}" destId="{792202A6-6609-4971-9C44-656D53406285}" srcOrd="0" destOrd="0" presId="urn:microsoft.com/office/officeart/2005/8/layout/process1"/>
    <dgm:cxn modelId="{38C0B3C9-91FC-4773-B806-EEBB679D1B75}" type="presParOf" srcId="{37118042-6BE8-4C1A-B367-18746116B9BE}" destId="{A5285107-DAB3-4ABE-A182-3AB324314F5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9EB836-2F50-41E6-9E39-2A31F13A0E1E}"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01FEE9C3-913D-4F6A-8875-89EFBBF51356}">
      <dgm:prSet/>
      <dgm:spPr/>
      <dgm:t>
        <a:bodyPr/>
        <a:lstStyle/>
        <a:p>
          <a:r>
            <a:rPr lang="en-US" dirty="0"/>
            <a:t>Securing open banking platforms is critical due to the escalating threats of phishing attacks and fraudulent transactions. The potential risks include unauthorized access, financial losses, and erosion of user trust. A breach in one platform can have cascading effects, affecting the entire financial ecosystem</a:t>
          </a:r>
        </a:p>
      </dgm:t>
    </dgm:pt>
    <dgm:pt modelId="{ADFA4E3A-7659-4CF1-8F96-0759B8034AFE}" type="parTrans" cxnId="{A1045D78-0DF4-44DD-A202-F1B544B01BB5}">
      <dgm:prSet/>
      <dgm:spPr/>
      <dgm:t>
        <a:bodyPr/>
        <a:lstStyle/>
        <a:p>
          <a:endParaRPr lang="en-US"/>
        </a:p>
      </dgm:t>
    </dgm:pt>
    <dgm:pt modelId="{FE14F314-FC26-49A3-9ADB-2E8E3F28797F}" type="sibTrans" cxnId="{A1045D78-0DF4-44DD-A202-F1B544B01BB5}">
      <dgm:prSet/>
      <dgm:spPr/>
      <dgm:t>
        <a:bodyPr/>
        <a:lstStyle/>
        <a:p>
          <a:endParaRPr lang="en-US"/>
        </a:p>
      </dgm:t>
    </dgm:pt>
    <dgm:pt modelId="{237DDD3C-25FE-4D45-8769-1E85E056CA81}">
      <dgm:prSet/>
      <dgm:spPr/>
      <dgm:t>
        <a:bodyPr/>
        <a:lstStyle/>
        <a:p>
          <a:r>
            <a:rPr lang="en-US" dirty="0"/>
            <a:t>This need extends beyond individual platforms, impacting the overall financial ecosystem's integrity and trust. Strengthening security is not just a business imperative but a collective responsibility for the resilience of the entire interconnected financial landscape.</a:t>
          </a:r>
        </a:p>
      </dgm:t>
    </dgm:pt>
    <dgm:pt modelId="{B2863EB0-3DF5-4505-AC79-2195C53E4226}" type="parTrans" cxnId="{D253082E-83CB-4C13-8BE3-9EFAF432A3B0}">
      <dgm:prSet/>
      <dgm:spPr/>
      <dgm:t>
        <a:bodyPr/>
        <a:lstStyle/>
        <a:p>
          <a:endParaRPr lang="en-US"/>
        </a:p>
      </dgm:t>
    </dgm:pt>
    <dgm:pt modelId="{65331759-6FF6-4D27-A3BD-E67DE77314B6}" type="sibTrans" cxnId="{D253082E-83CB-4C13-8BE3-9EFAF432A3B0}">
      <dgm:prSet/>
      <dgm:spPr/>
      <dgm:t>
        <a:bodyPr/>
        <a:lstStyle/>
        <a:p>
          <a:endParaRPr lang="en-US"/>
        </a:p>
      </dgm:t>
    </dgm:pt>
    <dgm:pt modelId="{EED2976C-26DF-4A40-9426-3BAB771D54DB}" type="pres">
      <dgm:prSet presAssocID="{799EB836-2F50-41E6-9E39-2A31F13A0E1E}" presName="hierChild1" presStyleCnt="0">
        <dgm:presLayoutVars>
          <dgm:chPref val="1"/>
          <dgm:dir/>
          <dgm:animOne val="branch"/>
          <dgm:animLvl val="lvl"/>
          <dgm:resizeHandles/>
        </dgm:presLayoutVars>
      </dgm:prSet>
      <dgm:spPr/>
    </dgm:pt>
    <dgm:pt modelId="{428478C0-06CC-4F7D-BD14-DA361015666D}" type="pres">
      <dgm:prSet presAssocID="{01FEE9C3-913D-4F6A-8875-89EFBBF51356}" presName="hierRoot1" presStyleCnt="0"/>
      <dgm:spPr/>
    </dgm:pt>
    <dgm:pt modelId="{C140E417-2448-4F6C-A75E-B82A5D33D260}" type="pres">
      <dgm:prSet presAssocID="{01FEE9C3-913D-4F6A-8875-89EFBBF51356}" presName="composite" presStyleCnt="0"/>
      <dgm:spPr/>
    </dgm:pt>
    <dgm:pt modelId="{B7027B02-EEF3-48FA-8292-13CB2CDA3E53}" type="pres">
      <dgm:prSet presAssocID="{01FEE9C3-913D-4F6A-8875-89EFBBF51356}" presName="background" presStyleLbl="node0" presStyleIdx="0" presStyleCnt="2"/>
      <dgm:spPr/>
    </dgm:pt>
    <dgm:pt modelId="{3544233E-A4E3-4630-81B6-83F83C7AB5B3}" type="pres">
      <dgm:prSet presAssocID="{01FEE9C3-913D-4F6A-8875-89EFBBF51356}" presName="text" presStyleLbl="fgAcc0" presStyleIdx="0" presStyleCnt="2">
        <dgm:presLayoutVars>
          <dgm:chPref val="3"/>
        </dgm:presLayoutVars>
      </dgm:prSet>
      <dgm:spPr/>
    </dgm:pt>
    <dgm:pt modelId="{ECF02FE9-B58E-49A0-966E-C7CFEFBD3368}" type="pres">
      <dgm:prSet presAssocID="{01FEE9C3-913D-4F6A-8875-89EFBBF51356}" presName="hierChild2" presStyleCnt="0"/>
      <dgm:spPr/>
    </dgm:pt>
    <dgm:pt modelId="{B4132EF2-FDE5-4898-B299-2AE523779C6A}" type="pres">
      <dgm:prSet presAssocID="{237DDD3C-25FE-4D45-8769-1E85E056CA81}" presName="hierRoot1" presStyleCnt="0"/>
      <dgm:spPr/>
    </dgm:pt>
    <dgm:pt modelId="{6CDB09B8-E6F1-4D86-8DF2-CA17CEFFCE8A}" type="pres">
      <dgm:prSet presAssocID="{237DDD3C-25FE-4D45-8769-1E85E056CA81}" presName="composite" presStyleCnt="0"/>
      <dgm:spPr/>
    </dgm:pt>
    <dgm:pt modelId="{97D80C70-01CC-4A2B-810F-5B9FEC56E999}" type="pres">
      <dgm:prSet presAssocID="{237DDD3C-25FE-4D45-8769-1E85E056CA81}" presName="background" presStyleLbl="node0" presStyleIdx="1" presStyleCnt="2"/>
      <dgm:spPr/>
    </dgm:pt>
    <dgm:pt modelId="{0E642054-AE0D-4D9C-96DA-187F47C41ECC}" type="pres">
      <dgm:prSet presAssocID="{237DDD3C-25FE-4D45-8769-1E85E056CA81}" presName="text" presStyleLbl="fgAcc0" presStyleIdx="1" presStyleCnt="2">
        <dgm:presLayoutVars>
          <dgm:chPref val="3"/>
        </dgm:presLayoutVars>
      </dgm:prSet>
      <dgm:spPr/>
    </dgm:pt>
    <dgm:pt modelId="{63B73168-4F27-4D5F-A9C9-598E15094F57}" type="pres">
      <dgm:prSet presAssocID="{237DDD3C-25FE-4D45-8769-1E85E056CA81}" presName="hierChild2" presStyleCnt="0"/>
      <dgm:spPr/>
    </dgm:pt>
  </dgm:ptLst>
  <dgm:cxnLst>
    <dgm:cxn modelId="{D253082E-83CB-4C13-8BE3-9EFAF432A3B0}" srcId="{799EB836-2F50-41E6-9E39-2A31F13A0E1E}" destId="{237DDD3C-25FE-4D45-8769-1E85E056CA81}" srcOrd="1" destOrd="0" parTransId="{B2863EB0-3DF5-4505-AC79-2195C53E4226}" sibTransId="{65331759-6FF6-4D27-A3BD-E67DE77314B6}"/>
    <dgm:cxn modelId="{A8611356-0A1E-4CC2-902C-782A1944E030}" type="presOf" srcId="{237DDD3C-25FE-4D45-8769-1E85E056CA81}" destId="{0E642054-AE0D-4D9C-96DA-187F47C41ECC}" srcOrd="0" destOrd="0" presId="urn:microsoft.com/office/officeart/2005/8/layout/hierarchy1"/>
    <dgm:cxn modelId="{A1045D78-0DF4-44DD-A202-F1B544B01BB5}" srcId="{799EB836-2F50-41E6-9E39-2A31F13A0E1E}" destId="{01FEE9C3-913D-4F6A-8875-89EFBBF51356}" srcOrd="0" destOrd="0" parTransId="{ADFA4E3A-7659-4CF1-8F96-0759B8034AFE}" sibTransId="{FE14F314-FC26-49A3-9ADB-2E8E3F28797F}"/>
    <dgm:cxn modelId="{AED7209D-1DD0-4358-9755-7B90079D9D87}" type="presOf" srcId="{01FEE9C3-913D-4F6A-8875-89EFBBF51356}" destId="{3544233E-A4E3-4630-81B6-83F83C7AB5B3}" srcOrd="0" destOrd="0" presId="urn:microsoft.com/office/officeart/2005/8/layout/hierarchy1"/>
    <dgm:cxn modelId="{D139FCF1-3F39-41EB-A6DD-E0E84A6A72FD}" type="presOf" srcId="{799EB836-2F50-41E6-9E39-2A31F13A0E1E}" destId="{EED2976C-26DF-4A40-9426-3BAB771D54DB}" srcOrd="0" destOrd="0" presId="urn:microsoft.com/office/officeart/2005/8/layout/hierarchy1"/>
    <dgm:cxn modelId="{CB6D482A-885C-4E7A-B4BF-3D884823EBA0}" type="presParOf" srcId="{EED2976C-26DF-4A40-9426-3BAB771D54DB}" destId="{428478C0-06CC-4F7D-BD14-DA361015666D}" srcOrd="0" destOrd="0" presId="urn:microsoft.com/office/officeart/2005/8/layout/hierarchy1"/>
    <dgm:cxn modelId="{342D683A-C983-4EFE-814D-086344226DA3}" type="presParOf" srcId="{428478C0-06CC-4F7D-BD14-DA361015666D}" destId="{C140E417-2448-4F6C-A75E-B82A5D33D260}" srcOrd="0" destOrd="0" presId="urn:microsoft.com/office/officeart/2005/8/layout/hierarchy1"/>
    <dgm:cxn modelId="{105F34FF-0CF0-490F-89AC-7C57316032BB}" type="presParOf" srcId="{C140E417-2448-4F6C-A75E-B82A5D33D260}" destId="{B7027B02-EEF3-48FA-8292-13CB2CDA3E53}" srcOrd="0" destOrd="0" presId="urn:microsoft.com/office/officeart/2005/8/layout/hierarchy1"/>
    <dgm:cxn modelId="{DF3F2606-40AE-4F74-BB5B-6F6871187BA3}" type="presParOf" srcId="{C140E417-2448-4F6C-A75E-B82A5D33D260}" destId="{3544233E-A4E3-4630-81B6-83F83C7AB5B3}" srcOrd="1" destOrd="0" presId="urn:microsoft.com/office/officeart/2005/8/layout/hierarchy1"/>
    <dgm:cxn modelId="{C6B7A684-13AE-4876-9C09-6F60DBA414BC}" type="presParOf" srcId="{428478C0-06CC-4F7D-BD14-DA361015666D}" destId="{ECF02FE9-B58E-49A0-966E-C7CFEFBD3368}" srcOrd="1" destOrd="0" presId="urn:microsoft.com/office/officeart/2005/8/layout/hierarchy1"/>
    <dgm:cxn modelId="{9A99D222-5A11-499E-8CBB-1DDECDE4E80F}" type="presParOf" srcId="{EED2976C-26DF-4A40-9426-3BAB771D54DB}" destId="{B4132EF2-FDE5-4898-B299-2AE523779C6A}" srcOrd="1" destOrd="0" presId="urn:microsoft.com/office/officeart/2005/8/layout/hierarchy1"/>
    <dgm:cxn modelId="{423EBC75-AB32-4E61-86E6-6D87EB5A9271}" type="presParOf" srcId="{B4132EF2-FDE5-4898-B299-2AE523779C6A}" destId="{6CDB09B8-E6F1-4D86-8DF2-CA17CEFFCE8A}" srcOrd="0" destOrd="0" presId="urn:microsoft.com/office/officeart/2005/8/layout/hierarchy1"/>
    <dgm:cxn modelId="{E6671F63-4C39-4011-984A-111941632C21}" type="presParOf" srcId="{6CDB09B8-E6F1-4D86-8DF2-CA17CEFFCE8A}" destId="{97D80C70-01CC-4A2B-810F-5B9FEC56E999}" srcOrd="0" destOrd="0" presId="urn:microsoft.com/office/officeart/2005/8/layout/hierarchy1"/>
    <dgm:cxn modelId="{33D6795F-9C34-41C4-9880-531AC55C1C6A}" type="presParOf" srcId="{6CDB09B8-E6F1-4D86-8DF2-CA17CEFFCE8A}" destId="{0E642054-AE0D-4D9C-96DA-187F47C41ECC}" srcOrd="1" destOrd="0" presId="urn:microsoft.com/office/officeart/2005/8/layout/hierarchy1"/>
    <dgm:cxn modelId="{9DC30509-1F59-44D0-B002-359294600796}" type="presParOf" srcId="{B4132EF2-FDE5-4898-B299-2AE523779C6A}" destId="{63B73168-4F27-4D5F-A9C9-598E15094F5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89B0D2-910B-4685-92DA-21C64E77197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D2EB7C3-023E-4519-9CF6-5ABD3040692C}">
      <dgm:prSet/>
      <dgm:spPr/>
      <dgm:t>
        <a:bodyPr/>
        <a:lstStyle/>
        <a:p>
          <a:r>
            <a:rPr lang="en-US"/>
            <a:t>Solve the phishing attacks by making emails as spam or ham.</a:t>
          </a:r>
        </a:p>
      </dgm:t>
    </dgm:pt>
    <dgm:pt modelId="{A62DB7DE-6035-442D-AA5A-EFAF944DF0A1}" type="parTrans" cxnId="{FDC81FE0-EC1E-4953-8799-7FF90886F819}">
      <dgm:prSet/>
      <dgm:spPr/>
      <dgm:t>
        <a:bodyPr/>
        <a:lstStyle/>
        <a:p>
          <a:endParaRPr lang="en-US"/>
        </a:p>
      </dgm:t>
    </dgm:pt>
    <dgm:pt modelId="{661D3335-35F5-4B5F-A54C-6E4B5DF085AD}" type="sibTrans" cxnId="{FDC81FE0-EC1E-4953-8799-7FF90886F819}">
      <dgm:prSet/>
      <dgm:spPr/>
      <dgm:t>
        <a:bodyPr/>
        <a:lstStyle/>
        <a:p>
          <a:endParaRPr lang="en-US"/>
        </a:p>
      </dgm:t>
    </dgm:pt>
    <dgm:pt modelId="{A4DCCC78-B7C0-44DC-A46C-F31FB1FD0BB9}">
      <dgm:prSet/>
      <dgm:spPr/>
      <dgm:t>
        <a:bodyPr/>
        <a:lstStyle/>
        <a:p>
          <a:r>
            <a:rPr lang="en-US"/>
            <a:t>By analyzing the customer spend patterns and if an unusual pattern is seen in their transaction mark it as flagged transaction which would require some extra authentication.</a:t>
          </a:r>
        </a:p>
      </dgm:t>
    </dgm:pt>
    <dgm:pt modelId="{C3934BC1-1F96-4684-8762-32EF5978E33D}" type="parTrans" cxnId="{68ADC127-383D-4DCC-B99E-A8F9DE191F67}">
      <dgm:prSet/>
      <dgm:spPr/>
      <dgm:t>
        <a:bodyPr/>
        <a:lstStyle/>
        <a:p>
          <a:endParaRPr lang="en-US"/>
        </a:p>
      </dgm:t>
    </dgm:pt>
    <dgm:pt modelId="{6C82A372-96C2-45D2-A929-1AEDE02C4493}" type="sibTrans" cxnId="{68ADC127-383D-4DCC-B99E-A8F9DE191F67}">
      <dgm:prSet/>
      <dgm:spPr/>
      <dgm:t>
        <a:bodyPr/>
        <a:lstStyle/>
        <a:p>
          <a:endParaRPr lang="en-US"/>
        </a:p>
      </dgm:t>
    </dgm:pt>
    <dgm:pt modelId="{0F28E0F8-5D3E-4768-AD79-9D018CC786ED}">
      <dgm:prSet/>
      <dgm:spPr/>
      <dgm:t>
        <a:bodyPr/>
        <a:lstStyle/>
        <a:p>
          <a:r>
            <a:rPr lang="en-US"/>
            <a:t>I will also try doing something like- Context-Aware Authentication: Considering contextual information, such as user location or device used, to dynamically adjust authentication requirements.</a:t>
          </a:r>
        </a:p>
      </dgm:t>
    </dgm:pt>
    <dgm:pt modelId="{B3BD9AC4-8BDD-43BC-92E1-82D39FFB53E2}" type="parTrans" cxnId="{B0DEF8B8-8D0E-43D0-ABDA-F3F8E971EF7F}">
      <dgm:prSet/>
      <dgm:spPr/>
      <dgm:t>
        <a:bodyPr/>
        <a:lstStyle/>
        <a:p>
          <a:endParaRPr lang="en-US"/>
        </a:p>
      </dgm:t>
    </dgm:pt>
    <dgm:pt modelId="{F9D24FD1-2449-4D30-9FFF-A1BFEDFBD8F8}" type="sibTrans" cxnId="{B0DEF8B8-8D0E-43D0-ABDA-F3F8E971EF7F}">
      <dgm:prSet/>
      <dgm:spPr/>
      <dgm:t>
        <a:bodyPr/>
        <a:lstStyle/>
        <a:p>
          <a:endParaRPr lang="en-US"/>
        </a:p>
      </dgm:t>
    </dgm:pt>
    <dgm:pt modelId="{AC0F6C78-C32D-4950-B477-CDF70874F54F}" type="pres">
      <dgm:prSet presAssocID="{1789B0D2-910B-4685-92DA-21C64E771973}" presName="linear" presStyleCnt="0">
        <dgm:presLayoutVars>
          <dgm:animLvl val="lvl"/>
          <dgm:resizeHandles val="exact"/>
        </dgm:presLayoutVars>
      </dgm:prSet>
      <dgm:spPr/>
    </dgm:pt>
    <dgm:pt modelId="{D54CDC22-56E5-4E52-B8E4-01E510224AD7}" type="pres">
      <dgm:prSet presAssocID="{9D2EB7C3-023E-4519-9CF6-5ABD3040692C}" presName="parentText" presStyleLbl="node1" presStyleIdx="0" presStyleCnt="3">
        <dgm:presLayoutVars>
          <dgm:chMax val="0"/>
          <dgm:bulletEnabled val="1"/>
        </dgm:presLayoutVars>
      </dgm:prSet>
      <dgm:spPr/>
    </dgm:pt>
    <dgm:pt modelId="{080E41CD-B4CD-4FCE-B158-7BB607ECB464}" type="pres">
      <dgm:prSet presAssocID="{661D3335-35F5-4B5F-A54C-6E4B5DF085AD}" presName="spacer" presStyleCnt="0"/>
      <dgm:spPr/>
    </dgm:pt>
    <dgm:pt modelId="{FB270E54-F3AA-4191-AE30-57BED2F9D83D}" type="pres">
      <dgm:prSet presAssocID="{A4DCCC78-B7C0-44DC-A46C-F31FB1FD0BB9}" presName="parentText" presStyleLbl="node1" presStyleIdx="1" presStyleCnt="3">
        <dgm:presLayoutVars>
          <dgm:chMax val="0"/>
          <dgm:bulletEnabled val="1"/>
        </dgm:presLayoutVars>
      </dgm:prSet>
      <dgm:spPr/>
    </dgm:pt>
    <dgm:pt modelId="{C575F0A5-C3D7-410A-9DE5-6D7459355DC5}" type="pres">
      <dgm:prSet presAssocID="{6C82A372-96C2-45D2-A929-1AEDE02C4493}" presName="spacer" presStyleCnt="0"/>
      <dgm:spPr/>
    </dgm:pt>
    <dgm:pt modelId="{55607032-DFB5-4B67-9A63-54423297BAA5}" type="pres">
      <dgm:prSet presAssocID="{0F28E0F8-5D3E-4768-AD79-9D018CC786ED}" presName="parentText" presStyleLbl="node1" presStyleIdx="2" presStyleCnt="3">
        <dgm:presLayoutVars>
          <dgm:chMax val="0"/>
          <dgm:bulletEnabled val="1"/>
        </dgm:presLayoutVars>
      </dgm:prSet>
      <dgm:spPr/>
    </dgm:pt>
  </dgm:ptLst>
  <dgm:cxnLst>
    <dgm:cxn modelId="{736DFF0F-4538-44A9-A6AC-FEF434EBC976}" type="presOf" srcId="{1789B0D2-910B-4685-92DA-21C64E771973}" destId="{AC0F6C78-C32D-4950-B477-CDF70874F54F}" srcOrd="0" destOrd="0" presId="urn:microsoft.com/office/officeart/2005/8/layout/vList2"/>
    <dgm:cxn modelId="{50EAE114-A428-44EB-A8F9-F2D55AEC9A8E}" type="presOf" srcId="{0F28E0F8-5D3E-4768-AD79-9D018CC786ED}" destId="{55607032-DFB5-4B67-9A63-54423297BAA5}" srcOrd="0" destOrd="0" presId="urn:microsoft.com/office/officeart/2005/8/layout/vList2"/>
    <dgm:cxn modelId="{68ADC127-383D-4DCC-B99E-A8F9DE191F67}" srcId="{1789B0D2-910B-4685-92DA-21C64E771973}" destId="{A4DCCC78-B7C0-44DC-A46C-F31FB1FD0BB9}" srcOrd="1" destOrd="0" parTransId="{C3934BC1-1F96-4684-8762-32EF5978E33D}" sibTransId="{6C82A372-96C2-45D2-A929-1AEDE02C4493}"/>
    <dgm:cxn modelId="{F170F27D-7146-438C-92D2-682863A7E7ED}" type="presOf" srcId="{A4DCCC78-B7C0-44DC-A46C-F31FB1FD0BB9}" destId="{FB270E54-F3AA-4191-AE30-57BED2F9D83D}" srcOrd="0" destOrd="0" presId="urn:microsoft.com/office/officeart/2005/8/layout/vList2"/>
    <dgm:cxn modelId="{B0DEF8B8-8D0E-43D0-ABDA-F3F8E971EF7F}" srcId="{1789B0D2-910B-4685-92DA-21C64E771973}" destId="{0F28E0F8-5D3E-4768-AD79-9D018CC786ED}" srcOrd="2" destOrd="0" parTransId="{B3BD9AC4-8BDD-43BC-92E1-82D39FFB53E2}" sibTransId="{F9D24FD1-2449-4D30-9FFF-A1BFEDFBD8F8}"/>
    <dgm:cxn modelId="{EFC352CA-476F-4412-B539-1BE00B204B86}" type="presOf" srcId="{9D2EB7C3-023E-4519-9CF6-5ABD3040692C}" destId="{D54CDC22-56E5-4E52-B8E4-01E510224AD7}" srcOrd="0" destOrd="0" presId="urn:microsoft.com/office/officeart/2005/8/layout/vList2"/>
    <dgm:cxn modelId="{FDC81FE0-EC1E-4953-8799-7FF90886F819}" srcId="{1789B0D2-910B-4685-92DA-21C64E771973}" destId="{9D2EB7C3-023E-4519-9CF6-5ABD3040692C}" srcOrd="0" destOrd="0" parTransId="{A62DB7DE-6035-442D-AA5A-EFAF944DF0A1}" sibTransId="{661D3335-35F5-4B5F-A54C-6E4B5DF085AD}"/>
    <dgm:cxn modelId="{5E3D69E7-5F17-40D0-A9D5-F9CB459DC23D}" type="presParOf" srcId="{AC0F6C78-C32D-4950-B477-CDF70874F54F}" destId="{D54CDC22-56E5-4E52-B8E4-01E510224AD7}" srcOrd="0" destOrd="0" presId="urn:microsoft.com/office/officeart/2005/8/layout/vList2"/>
    <dgm:cxn modelId="{ED90AD36-4372-438C-95FE-6668697D11E0}" type="presParOf" srcId="{AC0F6C78-C32D-4950-B477-CDF70874F54F}" destId="{080E41CD-B4CD-4FCE-B158-7BB607ECB464}" srcOrd="1" destOrd="0" presId="urn:microsoft.com/office/officeart/2005/8/layout/vList2"/>
    <dgm:cxn modelId="{80214774-B018-4231-8865-685CFBBCC1F7}" type="presParOf" srcId="{AC0F6C78-C32D-4950-B477-CDF70874F54F}" destId="{FB270E54-F3AA-4191-AE30-57BED2F9D83D}" srcOrd="2" destOrd="0" presId="urn:microsoft.com/office/officeart/2005/8/layout/vList2"/>
    <dgm:cxn modelId="{9E4A0C99-E2B2-4B61-A265-7007709D9299}" type="presParOf" srcId="{AC0F6C78-C32D-4950-B477-CDF70874F54F}" destId="{C575F0A5-C3D7-410A-9DE5-6D7459355DC5}" srcOrd="3" destOrd="0" presId="urn:microsoft.com/office/officeart/2005/8/layout/vList2"/>
    <dgm:cxn modelId="{7387258D-0B2D-4BF1-ADF9-A792A7C42462}" type="presParOf" srcId="{AC0F6C78-C32D-4950-B477-CDF70874F54F}" destId="{55607032-DFB5-4B67-9A63-54423297BAA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E09BA4-4349-4151-A4C1-308378B79CC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E5AFB1A-17E0-4B68-A8F9-45751BD501C7}">
      <dgm:prSet/>
      <dgm:spPr/>
      <dgm:t>
        <a:bodyPr/>
        <a:lstStyle/>
        <a:p>
          <a:r>
            <a:rPr lang="en-US"/>
            <a:t>I have done model training using methods like Decision tree classifier, Naïve Bayes classifier and random forest classifier. </a:t>
          </a:r>
        </a:p>
      </dgm:t>
    </dgm:pt>
    <dgm:pt modelId="{7E856E76-3381-4EC0-B5FD-3106D07A65ED}" type="parTrans" cxnId="{1FED907F-0D09-410A-8CB2-D13F72FFE8A8}">
      <dgm:prSet/>
      <dgm:spPr/>
      <dgm:t>
        <a:bodyPr/>
        <a:lstStyle/>
        <a:p>
          <a:endParaRPr lang="en-US"/>
        </a:p>
      </dgm:t>
    </dgm:pt>
    <dgm:pt modelId="{96403E64-4522-4CCD-B7A8-AC3525609866}" type="sibTrans" cxnId="{1FED907F-0D09-410A-8CB2-D13F72FFE8A8}">
      <dgm:prSet/>
      <dgm:spPr/>
      <dgm:t>
        <a:bodyPr/>
        <a:lstStyle/>
        <a:p>
          <a:endParaRPr lang="en-US"/>
        </a:p>
      </dgm:t>
    </dgm:pt>
    <dgm:pt modelId="{09B7C7FB-39CE-4D1F-9B6E-2AF7C1135F1B}">
      <dgm:prSet/>
      <dgm:spPr/>
      <dgm:t>
        <a:bodyPr/>
        <a:lstStyle/>
        <a:p>
          <a:r>
            <a:rPr lang="en-US"/>
            <a:t>Naive Bayes Methods: Gaussian, Multinomial, Bernoulli</a:t>
          </a:r>
        </a:p>
      </dgm:t>
    </dgm:pt>
    <dgm:pt modelId="{2F63086F-D274-4A46-8C56-410FF8D586BE}" type="parTrans" cxnId="{384F098C-0F82-47AC-934A-890E9CBEEB91}">
      <dgm:prSet/>
      <dgm:spPr/>
      <dgm:t>
        <a:bodyPr/>
        <a:lstStyle/>
        <a:p>
          <a:endParaRPr lang="en-US"/>
        </a:p>
      </dgm:t>
    </dgm:pt>
    <dgm:pt modelId="{F08A0D9D-E191-4572-AC4B-5A197E18FABF}" type="sibTrans" cxnId="{384F098C-0F82-47AC-934A-890E9CBEEB91}">
      <dgm:prSet/>
      <dgm:spPr/>
      <dgm:t>
        <a:bodyPr/>
        <a:lstStyle/>
        <a:p>
          <a:endParaRPr lang="en-US"/>
        </a:p>
      </dgm:t>
    </dgm:pt>
    <dgm:pt modelId="{68788451-E20B-4C01-933F-CF69E8B9E71F}">
      <dgm:prSet/>
      <dgm:spPr/>
      <dgm:t>
        <a:bodyPr/>
        <a:lstStyle/>
        <a:p>
          <a:r>
            <a:rPr lang="en-US"/>
            <a:t>Metrics: Accuracy (Avg and Std), AUC (Avg and Std)</a:t>
          </a:r>
        </a:p>
      </dgm:t>
    </dgm:pt>
    <dgm:pt modelId="{A5B5AE56-8CFD-4AA4-9DA6-D46BDDAFBA06}" type="parTrans" cxnId="{D98480B8-ADF4-43F3-99C6-F90724E9BA24}">
      <dgm:prSet/>
      <dgm:spPr/>
      <dgm:t>
        <a:bodyPr/>
        <a:lstStyle/>
        <a:p>
          <a:endParaRPr lang="en-US"/>
        </a:p>
      </dgm:t>
    </dgm:pt>
    <dgm:pt modelId="{89FAC1FB-A53D-4DB9-8C5B-84314462474A}" type="sibTrans" cxnId="{D98480B8-ADF4-43F3-99C6-F90724E9BA24}">
      <dgm:prSet/>
      <dgm:spPr/>
      <dgm:t>
        <a:bodyPr/>
        <a:lstStyle/>
        <a:p>
          <a:endParaRPr lang="en-US"/>
        </a:p>
      </dgm:t>
    </dgm:pt>
    <dgm:pt modelId="{62520D90-257B-42CE-A7F3-21677B1B958E}">
      <dgm:prSet/>
      <dgm:spPr/>
      <dgm:t>
        <a:bodyPr/>
        <a:lstStyle/>
        <a:p>
          <a:r>
            <a:rPr lang="en-US"/>
            <a:t>Decision Trees: DecisionTreeClassifier(criterion="entropy")</a:t>
          </a:r>
        </a:p>
      </dgm:t>
    </dgm:pt>
    <dgm:pt modelId="{75A4933D-3736-4C9C-BFD7-5CD97240153C}" type="parTrans" cxnId="{BAA8B579-BFAB-43E1-B724-B8A8A552475C}">
      <dgm:prSet/>
      <dgm:spPr/>
      <dgm:t>
        <a:bodyPr/>
        <a:lstStyle/>
        <a:p>
          <a:endParaRPr lang="en-US"/>
        </a:p>
      </dgm:t>
    </dgm:pt>
    <dgm:pt modelId="{430A1361-A6E9-4D3F-9E0B-E9D304B8A0A7}" type="sibTrans" cxnId="{BAA8B579-BFAB-43E1-B724-B8A8A552475C}">
      <dgm:prSet/>
      <dgm:spPr/>
      <dgm:t>
        <a:bodyPr/>
        <a:lstStyle/>
        <a:p>
          <a:endParaRPr lang="en-US"/>
        </a:p>
      </dgm:t>
    </dgm:pt>
    <dgm:pt modelId="{AF6B14D6-AF2D-447A-9F0F-6A03CFEA185C}">
      <dgm:prSet/>
      <dgm:spPr/>
      <dgm:t>
        <a:bodyPr/>
        <a:lstStyle/>
        <a:p>
          <a:r>
            <a:rPr lang="en-US"/>
            <a:t>Random Forest: [// TODO]</a:t>
          </a:r>
        </a:p>
      </dgm:t>
    </dgm:pt>
    <dgm:pt modelId="{D55A9645-EA6F-49ED-8823-CFB11F31F10B}" type="parTrans" cxnId="{C4210AF7-19F7-4318-8422-77FD40AC124C}">
      <dgm:prSet/>
      <dgm:spPr/>
      <dgm:t>
        <a:bodyPr/>
        <a:lstStyle/>
        <a:p>
          <a:endParaRPr lang="en-US"/>
        </a:p>
      </dgm:t>
    </dgm:pt>
    <dgm:pt modelId="{AD5986D2-0B6D-433A-86E7-D498864A91F4}" type="sibTrans" cxnId="{C4210AF7-19F7-4318-8422-77FD40AC124C}">
      <dgm:prSet/>
      <dgm:spPr/>
      <dgm:t>
        <a:bodyPr/>
        <a:lstStyle/>
        <a:p>
          <a:endParaRPr lang="en-US"/>
        </a:p>
      </dgm:t>
    </dgm:pt>
    <dgm:pt modelId="{D0E92857-FDFE-440C-BBE8-A014618EEC6A}" type="pres">
      <dgm:prSet presAssocID="{26E09BA4-4349-4151-A4C1-308378B79CC1}" presName="linear" presStyleCnt="0">
        <dgm:presLayoutVars>
          <dgm:animLvl val="lvl"/>
          <dgm:resizeHandles val="exact"/>
        </dgm:presLayoutVars>
      </dgm:prSet>
      <dgm:spPr/>
    </dgm:pt>
    <dgm:pt modelId="{3D9F5A2F-54BD-46F0-B4CF-958CDB1964B0}" type="pres">
      <dgm:prSet presAssocID="{2E5AFB1A-17E0-4B68-A8F9-45751BD501C7}" presName="parentText" presStyleLbl="node1" presStyleIdx="0" presStyleCnt="5">
        <dgm:presLayoutVars>
          <dgm:chMax val="0"/>
          <dgm:bulletEnabled val="1"/>
        </dgm:presLayoutVars>
      </dgm:prSet>
      <dgm:spPr/>
    </dgm:pt>
    <dgm:pt modelId="{BE651D04-F6D3-43C0-ADBD-2B3957A0735A}" type="pres">
      <dgm:prSet presAssocID="{96403E64-4522-4CCD-B7A8-AC3525609866}" presName="spacer" presStyleCnt="0"/>
      <dgm:spPr/>
    </dgm:pt>
    <dgm:pt modelId="{B766A2AA-2C1B-42B0-B0F9-1EEBFA5AD7B0}" type="pres">
      <dgm:prSet presAssocID="{09B7C7FB-39CE-4D1F-9B6E-2AF7C1135F1B}" presName="parentText" presStyleLbl="node1" presStyleIdx="1" presStyleCnt="5">
        <dgm:presLayoutVars>
          <dgm:chMax val="0"/>
          <dgm:bulletEnabled val="1"/>
        </dgm:presLayoutVars>
      </dgm:prSet>
      <dgm:spPr/>
    </dgm:pt>
    <dgm:pt modelId="{44A6195A-1928-4087-AE05-AA0FB6C98470}" type="pres">
      <dgm:prSet presAssocID="{F08A0D9D-E191-4572-AC4B-5A197E18FABF}" presName="spacer" presStyleCnt="0"/>
      <dgm:spPr/>
    </dgm:pt>
    <dgm:pt modelId="{FD61F6FE-ADA5-4F0A-9D81-DC039A14E19B}" type="pres">
      <dgm:prSet presAssocID="{68788451-E20B-4C01-933F-CF69E8B9E71F}" presName="parentText" presStyleLbl="node1" presStyleIdx="2" presStyleCnt="5">
        <dgm:presLayoutVars>
          <dgm:chMax val="0"/>
          <dgm:bulletEnabled val="1"/>
        </dgm:presLayoutVars>
      </dgm:prSet>
      <dgm:spPr/>
    </dgm:pt>
    <dgm:pt modelId="{43B53339-811D-481B-9ACB-508C193A0270}" type="pres">
      <dgm:prSet presAssocID="{89FAC1FB-A53D-4DB9-8C5B-84314462474A}" presName="spacer" presStyleCnt="0"/>
      <dgm:spPr/>
    </dgm:pt>
    <dgm:pt modelId="{8E6B9FAA-F2E5-45B6-BAB1-335A5085CA83}" type="pres">
      <dgm:prSet presAssocID="{62520D90-257B-42CE-A7F3-21677B1B958E}" presName="parentText" presStyleLbl="node1" presStyleIdx="3" presStyleCnt="5">
        <dgm:presLayoutVars>
          <dgm:chMax val="0"/>
          <dgm:bulletEnabled val="1"/>
        </dgm:presLayoutVars>
      </dgm:prSet>
      <dgm:spPr/>
    </dgm:pt>
    <dgm:pt modelId="{3BD54F2D-6C85-406D-83BA-E1F2CE7324CE}" type="pres">
      <dgm:prSet presAssocID="{430A1361-A6E9-4D3F-9E0B-E9D304B8A0A7}" presName="spacer" presStyleCnt="0"/>
      <dgm:spPr/>
    </dgm:pt>
    <dgm:pt modelId="{0AF4CF34-1CD2-4620-9B96-FF19B7A97A17}" type="pres">
      <dgm:prSet presAssocID="{AF6B14D6-AF2D-447A-9F0F-6A03CFEA185C}" presName="parentText" presStyleLbl="node1" presStyleIdx="4" presStyleCnt="5">
        <dgm:presLayoutVars>
          <dgm:chMax val="0"/>
          <dgm:bulletEnabled val="1"/>
        </dgm:presLayoutVars>
      </dgm:prSet>
      <dgm:spPr/>
    </dgm:pt>
  </dgm:ptLst>
  <dgm:cxnLst>
    <dgm:cxn modelId="{AF852D07-4511-42CB-A067-3C5128DB8592}" type="presOf" srcId="{AF6B14D6-AF2D-447A-9F0F-6A03CFEA185C}" destId="{0AF4CF34-1CD2-4620-9B96-FF19B7A97A17}" srcOrd="0" destOrd="0" presId="urn:microsoft.com/office/officeart/2005/8/layout/vList2"/>
    <dgm:cxn modelId="{ACCE0C40-D1CF-46F2-822C-02B6562F4E0E}" type="presOf" srcId="{62520D90-257B-42CE-A7F3-21677B1B958E}" destId="{8E6B9FAA-F2E5-45B6-BAB1-335A5085CA83}" srcOrd="0" destOrd="0" presId="urn:microsoft.com/office/officeart/2005/8/layout/vList2"/>
    <dgm:cxn modelId="{DEE60865-F8C0-42B1-B7F7-DB1F2649516F}" type="presOf" srcId="{26E09BA4-4349-4151-A4C1-308378B79CC1}" destId="{D0E92857-FDFE-440C-BBE8-A014618EEC6A}" srcOrd="0" destOrd="0" presId="urn:microsoft.com/office/officeart/2005/8/layout/vList2"/>
    <dgm:cxn modelId="{B75D424E-CE09-402C-A946-33FF996E78CD}" type="presOf" srcId="{68788451-E20B-4C01-933F-CF69E8B9E71F}" destId="{FD61F6FE-ADA5-4F0A-9D81-DC039A14E19B}" srcOrd="0" destOrd="0" presId="urn:microsoft.com/office/officeart/2005/8/layout/vList2"/>
    <dgm:cxn modelId="{BD6B4171-6BE4-4FB3-85A5-71528497D81C}" type="presOf" srcId="{09B7C7FB-39CE-4D1F-9B6E-2AF7C1135F1B}" destId="{B766A2AA-2C1B-42B0-B0F9-1EEBFA5AD7B0}" srcOrd="0" destOrd="0" presId="urn:microsoft.com/office/officeart/2005/8/layout/vList2"/>
    <dgm:cxn modelId="{BAA8B579-BFAB-43E1-B724-B8A8A552475C}" srcId="{26E09BA4-4349-4151-A4C1-308378B79CC1}" destId="{62520D90-257B-42CE-A7F3-21677B1B958E}" srcOrd="3" destOrd="0" parTransId="{75A4933D-3736-4C9C-BFD7-5CD97240153C}" sibTransId="{430A1361-A6E9-4D3F-9E0B-E9D304B8A0A7}"/>
    <dgm:cxn modelId="{1FED907F-0D09-410A-8CB2-D13F72FFE8A8}" srcId="{26E09BA4-4349-4151-A4C1-308378B79CC1}" destId="{2E5AFB1A-17E0-4B68-A8F9-45751BD501C7}" srcOrd="0" destOrd="0" parTransId="{7E856E76-3381-4EC0-B5FD-3106D07A65ED}" sibTransId="{96403E64-4522-4CCD-B7A8-AC3525609866}"/>
    <dgm:cxn modelId="{384F098C-0F82-47AC-934A-890E9CBEEB91}" srcId="{26E09BA4-4349-4151-A4C1-308378B79CC1}" destId="{09B7C7FB-39CE-4D1F-9B6E-2AF7C1135F1B}" srcOrd="1" destOrd="0" parTransId="{2F63086F-D274-4A46-8C56-410FF8D586BE}" sibTransId="{F08A0D9D-E191-4572-AC4B-5A197E18FABF}"/>
    <dgm:cxn modelId="{D98480B8-ADF4-43F3-99C6-F90724E9BA24}" srcId="{26E09BA4-4349-4151-A4C1-308378B79CC1}" destId="{68788451-E20B-4C01-933F-CF69E8B9E71F}" srcOrd="2" destOrd="0" parTransId="{A5B5AE56-8CFD-4AA4-9DA6-D46BDDAFBA06}" sibTransId="{89FAC1FB-A53D-4DB9-8C5B-84314462474A}"/>
    <dgm:cxn modelId="{72D002F0-CE0C-4C7C-B540-A969BD529B4C}" type="presOf" srcId="{2E5AFB1A-17E0-4B68-A8F9-45751BD501C7}" destId="{3D9F5A2F-54BD-46F0-B4CF-958CDB1964B0}" srcOrd="0" destOrd="0" presId="urn:microsoft.com/office/officeart/2005/8/layout/vList2"/>
    <dgm:cxn modelId="{C4210AF7-19F7-4318-8422-77FD40AC124C}" srcId="{26E09BA4-4349-4151-A4C1-308378B79CC1}" destId="{AF6B14D6-AF2D-447A-9F0F-6A03CFEA185C}" srcOrd="4" destOrd="0" parTransId="{D55A9645-EA6F-49ED-8823-CFB11F31F10B}" sibTransId="{AD5986D2-0B6D-433A-86E7-D498864A91F4}"/>
    <dgm:cxn modelId="{C5C10CBE-0389-4904-B436-E079E26A2E67}" type="presParOf" srcId="{D0E92857-FDFE-440C-BBE8-A014618EEC6A}" destId="{3D9F5A2F-54BD-46F0-B4CF-958CDB1964B0}" srcOrd="0" destOrd="0" presId="urn:microsoft.com/office/officeart/2005/8/layout/vList2"/>
    <dgm:cxn modelId="{93D376A4-3EFB-4EE8-80B1-320DCF90DFEB}" type="presParOf" srcId="{D0E92857-FDFE-440C-BBE8-A014618EEC6A}" destId="{BE651D04-F6D3-43C0-ADBD-2B3957A0735A}" srcOrd="1" destOrd="0" presId="urn:microsoft.com/office/officeart/2005/8/layout/vList2"/>
    <dgm:cxn modelId="{F9CA0F99-26A2-4805-853B-C7877A5C643B}" type="presParOf" srcId="{D0E92857-FDFE-440C-BBE8-A014618EEC6A}" destId="{B766A2AA-2C1B-42B0-B0F9-1EEBFA5AD7B0}" srcOrd="2" destOrd="0" presId="urn:microsoft.com/office/officeart/2005/8/layout/vList2"/>
    <dgm:cxn modelId="{444A8AE2-D96A-462C-9F3A-1A50515453B1}" type="presParOf" srcId="{D0E92857-FDFE-440C-BBE8-A014618EEC6A}" destId="{44A6195A-1928-4087-AE05-AA0FB6C98470}" srcOrd="3" destOrd="0" presId="urn:microsoft.com/office/officeart/2005/8/layout/vList2"/>
    <dgm:cxn modelId="{69131E2E-66CA-4BA3-BDEA-4A5806575040}" type="presParOf" srcId="{D0E92857-FDFE-440C-BBE8-A014618EEC6A}" destId="{FD61F6FE-ADA5-4F0A-9D81-DC039A14E19B}" srcOrd="4" destOrd="0" presId="urn:microsoft.com/office/officeart/2005/8/layout/vList2"/>
    <dgm:cxn modelId="{4E60AD66-8B2E-448C-9E54-6F2D7CA19A0D}" type="presParOf" srcId="{D0E92857-FDFE-440C-BBE8-A014618EEC6A}" destId="{43B53339-811D-481B-9ACB-508C193A0270}" srcOrd="5" destOrd="0" presId="urn:microsoft.com/office/officeart/2005/8/layout/vList2"/>
    <dgm:cxn modelId="{CE0BC22F-306A-4452-9F8B-34C93FC65288}" type="presParOf" srcId="{D0E92857-FDFE-440C-BBE8-A014618EEC6A}" destId="{8E6B9FAA-F2E5-45B6-BAB1-335A5085CA83}" srcOrd="6" destOrd="0" presId="urn:microsoft.com/office/officeart/2005/8/layout/vList2"/>
    <dgm:cxn modelId="{95DF0BE2-4F43-42CE-96DE-B7992C40665D}" type="presParOf" srcId="{D0E92857-FDFE-440C-BBE8-A014618EEC6A}" destId="{3BD54F2D-6C85-406D-83BA-E1F2CE7324CE}" srcOrd="7" destOrd="0" presId="urn:microsoft.com/office/officeart/2005/8/layout/vList2"/>
    <dgm:cxn modelId="{A427F59F-7985-4F71-B482-4FFC738C6051}" type="presParOf" srcId="{D0E92857-FDFE-440C-BBE8-A014618EEC6A}" destId="{0AF4CF34-1CD2-4620-9B96-FF19B7A97A1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941A9E-07C3-43BF-A322-5ACA58A079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F5FBEBB-2D7D-431A-A47B-0A8F2465FD02}">
      <dgm:prSet/>
      <dgm:spPr/>
      <dgm:t>
        <a:bodyPr/>
        <a:lstStyle/>
        <a:p>
          <a:r>
            <a:rPr lang="en-US"/>
            <a:t>Bernoulli shows high accuracy, but Multinomial outperforms based on AUC.</a:t>
          </a:r>
        </a:p>
      </dgm:t>
    </dgm:pt>
    <dgm:pt modelId="{DE9CD039-51BA-4E57-974B-B356190D278A}" type="parTrans" cxnId="{62CC9B3E-CAA3-4E8C-9D82-9095D5FB2572}">
      <dgm:prSet/>
      <dgm:spPr/>
      <dgm:t>
        <a:bodyPr/>
        <a:lstStyle/>
        <a:p>
          <a:endParaRPr lang="en-US"/>
        </a:p>
      </dgm:t>
    </dgm:pt>
    <dgm:pt modelId="{8C89C79A-21C5-4A2F-8A0B-E00E6B3F8A31}" type="sibTrans" cxnId="{62CC9B3E-CAA3-4E8C-9D82-9095D5FB2572}">
      <dgm:prSet/>
      <dgm:spPr/>
      <dgm:t>
        <a:bodyPr/>
        <a:lstStyle/>
        <a:p>
          <a:endParaRPr lang="en-US"/>
        </a:p>
      </dgm:t>
    </dgm:pt>
    <dgm:pt modelId="{770E2552-7D2B-4B16-A9B3-EBD9683B9767}">
      <dgm:prSet/>
      <dgm:spPr/>
      <dgm:t>
        <a:bodyPr/>
        <a:lstStyle/>
        <a:p>
          <a:r>
            <a:rPr lang="en-US"/>
            <a:t>Consideration: Standard AUC may not be the ideal metric for spam filters, as suggested by previous studies.</a:t>
          </a:r>
        </a:p>
      </dgm:t>
    </dgm:pt>
    <dgm:pt modelId="{2E793C1B-2EAB-430C-B1CF-4F767D1463CA}" type="parTrans" cxnId="{49864672-1B3A-4BA6-B976-50AD0AEDFB4C}">
      <dgm:prSet/>
      <dgm:spPr/>
      <dgm:t>
        <a:bodyPr/>
        <a:lstStyle/>
        <a:p>
          <a:endParaRPr lang="en-US"/>
        </a:p>
      </dgm:t>
    </dgm:pt>
    <dgm:pt modelId="{B7DFC253-B235-4472-822D-4F11080C847B}" type="sibTrans" cxnId="{49864672-1B3A-4BA6-B976-50AD0AEDFB4C}">
      <dgm:prSet/>
      <dgm:spPr/>
      <dgm:t>
        <a:bodyPr/>
        <a:lstStyle/>
        <a:p>
          <a:endParaRPr lang="en-US"/>
        </a:p>
      </dgm:t>
    </dgm:pt>
    <dgm:pt modelId="{67359C0C-1811-4195-88B5-90668D9FEF98}">
      <dgm:prSet/>
      <dgm:spPr/>
      <dgm:t>
        <a:bodyPr/>
        <a:lstStyle/>
        <a:p>
          <a:r>
            <a:rPr lang="en-US"/>
            <a:t>Binary word occurrence vectors in Multinomial model show a slight improvement.</a:t>
          </a:r>
        </a:p>
      </dgm:t>
    </dgm:pt>
    <dgm:pt modelId="{BAC1DA1E-D472-4621-A37C-A9E377B2CE94}" type="parTrans" cxnId="{0A7FCADB-1FC4-4D4A-9B3B-E53C9DFE3FCF}">
      <dgm:prSet/>
      <dgm:spPr/>
      <dgm:t>
        <a:bodyPr/>
        <a:lstStyle/>
        <a:p>
          <a:endParaRPr lang="en-US"/>
        </a:p>
      </dgm:t>
    </dgm:pt>
    <dgm:pt modelId="{9222E0A5-6113-4EEB-AABF-EA6D3585F68A}" type="sibTrans" cxnId="{0A7FCADB-1FC4-4D4A-9B3B-E53C9DFE3FCF}">
      <dgm:prSet/>
      <dgm:spPr/>
      <dgm:t>
        <a:bodyPr/>
        <a:lstStyle/>
        <a:p>
          <a:endParaRPr lang="en-US"/>
        </a:p>
      </dgm:t>
    </dgm:pt>
    <dgm:pt modelId="{30C8B8FE-9032-4395-8F2D-512BA6672899}" type="pres">
      <dgm:prSet presAssocID="{C3941A9E-07C3-43BF-A322-5ACA58A07956}" presName="linear" presStyleCnt="0">
        <dgm:presLayoutVars>
          <dgm:animLvl val="lvl"/>
          <dgm:resizeHandles val="exact"/>
        </dgm:presLayoutVars>
      </dgm:prSet>
      <dgm:spPr/>
    </dgm:pt>
    <dgm:pt modelId="{4E21F59B-4FD9-4BF8-8B8B-0B4FDE7BF4BC}" type="pres">
      <dgm:prSet presAssocID="{AF5FBEBB-2D7D-431A-A47B-0A8F2465FD02}" presName="parentText" presStyleLbl="node1" presStyleIdx="0" presStyleCnt="3">
        <dgm:presLayoutVars>
          <dgm:chMax val="0"/>
          <dgm:bulletEnabled val="1"/>
        </dgm:presLayoutVars>
      </dgm:prSet>
      <dgm:spPr/>
    </dgm:pt>
    <dgm:pt modelId="{9DFB7BCC-2DAD-41DC-B64C-7B307A9EE38E}" type="pres">
      <dgm:prSet presAssocID="{8C89C79A-21C5-4A2F-8A0B-E00E6B3F8A31}" presName="spacer" presStyleCnt="0"/>
      <dgm:spPr/>
    </dgm:pt>
    <dgm:pt modelId="{069B7B90-3E1A-42D1-A6D9-03D694291BF8}" type="pres">
      <dgm:prSet presAssocID="{770E2552-7D2B-4B16-A9B3-EBD9683B9767}" presName="parentText" presStyleLbl="node1" presStyleIdx="1" presStyleCnt="3">
        <dgm:presLayoutVars>
          <dgm:chMax val="0"/>
          <dgm:bulletEnabled val="1"/>
        </dgm:presLayoutVars>
      </dgm:prSet>
      <dgm:spPr/>
    </dgm:pt>
    <dgm:pt modelId="{4D81DE63-2635-49DD-B31E-112663C043FB}" type="pres">
      <dgm:prSet presAssocID="{B7DFC253-B235-4472-822D-4F11080C847B}" presName="spacer" presStyleCnt="0"/>
      <dgm:spPr/>
    </dgm:pt>
    <dgm:pt modelId="{BF7F881B-DC9D-4E4E-AA63-4B06533A07AE}" type="pres">
      <dgm:prSet presAssocID="{67359C0C-1811-4195-88B5-90668D9FEF98}" presName="parentText" presStyleLbl="node1" presStyleIdx="2" presStyleCnt="3">
        <dgm:presLayoutVars>
          <dgm:chMax val="0"/>
          <dgm:bulletEnabled val="1"/>
        </dgm:presLayoutVars>
      </dgm:prSet>
      <dgm:spPr/>
    </dgm:pt>
  </dgm:ptLst>
  <dgm:cxnLst>
    <dgm:cxn modelId="{62CC9B3E-CAA3-4E8C-9D82-9095D5FB2572}" srcId="{C3941A9E-07C3-43BF-A322-5ACA58A07956}" destId="{AF5FBEBB-2D7D-431A-A47B-0A8F2465FD02}" srcOrd="0" destOrd="0" parTransId="{DE9CD039-51BA-4E57-974B-B356190D278A}" sibTransId="{8C89C79A-21C5-4A2F-8A0B-E00E6B3F8A31}"/>
    <dgm:cxn modelId="{E2D95346-EF83-43C0-BD48-E3F1CE569F7E}" type="presOf" srcId="{C3941A9E-07C3-43BF-A322-5ACA58A07956}" destId="{30C8B8FE-9032-4395-8F2D-512BA6672899}" srcOrd="0" destOrd="0" presId="urn:microsoft.com/office/officeart/2005/8/layout/vList2"/>
    <dgm:cxn modelId="{49864672-1B3A-4BA6-B976-50AD0AEDFB4C}" srcId="{C3941A9E-07C3-43BF-A322-5ACA58A07956}" destId="{770E2552-7D2B-4B16-A9B3-EBD9683B9767}" srcOrd="1" destOrd="0" parTransId="{2E793C1B-2EAB-430C-B1CF-4F767D1463CA}" sibTransId="{B7DFC253-B235-4472-822D-4F11080C847B}"/>
    <dgm:cxn modelId="{2E8397A8-193F-44FF-B585-448D692B9378}" type="presOf" srcId="{AF5FBEBB-2D7D-431A-A47B-0A8F2465FD02}" destId="{4E21F59B-4FD9-4BF8-8B8B-0B4FDE7BF4BC}" srcOrd="0" destOrd="0" presId="urn:microsoft.com/office/officeart/2005/8/layout/vList2"/>
    <dgm:cxn modelId="{0A7FCADB-1FC4-4D4A-9B3B-E53C9DFE3FCF}" srcId="{C3941A9E-07C3-43BF-A322-5ACA58A07956}" destId="{67359C0C-1811-4195-88B5-90668D9FEF98}" srcOrd="2" destOrd="0" parTransId="{BAC1DA1E-D472-4621-A37C-A9E377B2CE94}" sibTransId="{9222E0A5-6113-4EEB-AABF-EA6D3585F68A}"/>
    <dgm:cxn modelId="{502BD7EB-DE94-4399-9264-BF7287E8A9FD}" type="presOf" srcId="{67359C0C-1811-4195-88B5-90668D9FEF98}" destId="{BF7F881B-DC9D-4E4E-AA63-4B06533A07AE}" srcOrd="0" destOrd="0" presId="urn:microsoft.com/office/officeart/2005/8/layout/vList2"/>
    <dgm:cxn modelId="{F35B2CEC-5248-4BED-911C-E493D295189A}" type="presOf" srcId="{770E2552-7D2B-4B16-A9B3-EBD9683B9767}" destId="{069B7B90-3E1A-42D1-A6D9-03D694291BF8}" srcOrd="0" destOrd="0" presId="urn:microsoft.com/office/officeart/2005/8/layout/vList2"/>
    <dgm:cxn modelId="{B447A47F-47BC-4CD8-88E6-EC9974047E93}" type="presParOf" srcId="{30C8B8FE-9032-4395-8F2D-512BA6672899}" destId="{4E21F59B-4FD9-4BF8-8B8B-0B4FDE7BF4BC}" srcOrd="0" destOrd="0" presId="urn:microsoft.com/office/officeart/2005/8/layout/vList2"/>
    <dgm:cxn modelId="{C6D6BD1A-F3BD-4E42-BCF7-D3972195AF71}" type="presParOf" srcId="{30C8B8FE-9032-4395-8F2D-512BA6672899}" destId="{9DFB7BCC-2DAD-41DC-B64C-7B307A9EE38E}" srcOrd="1" destOrd="0" presId="urn:microsoft.com/office/officeart/2005/8/layout/vList2"/>
    <dgm:cxn modelId="{33EE418C-322B-4203-96EE-A8E30007DD12}" type="presParOf" srcId="{30C8B8FE-9032-4395-8F2D-512BA6672899}" destId="{069B7B90-3E1A-42D1-A6D9-03D694291BF8}" srcOrd="2" destOrd="0" presId="urn:microsoft.com/office/officeart/2005/8/layout/vList2"/>
    <dgm:cxn modelId="{252E237B-B4C1-44D7-B47B-FD96E42B03D4}" type="presParOf" srcId="{30C8B8FE-9032-4395-8F2D-512BA6672899}" destId="{4D81DE63-2635-49DD-B31E-112663C043FB}" srcOrd="3" destOrd="0" presId="urn:microsoft.com/office/officeart/2005/8/layout/vList2"/>
    <dgm:cxn modelId="{5B98600A-2F28-452E-85A2-E122F20034C5}" type="presParOf" srcId="{30C8B8FE-9032-4395-8F2D-512BA6672899}" destId="{BF7F881B-DC9D-4E4E-AA63-4B06533A07A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795E2-D639-46E2-876C-DD0DEF567FB0}">
      <dsp:nvSpPr>
        <dsp:cNvPr id="0" name=""/>
        <dsp:cNvSpPr/>
      </dsp:nvSpPr>
      <dsp:spPr>
        <a:xfrm>
          <a:off x="9604" y="135745"/>
          <a:ext cx="2870689" cy="341791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 the era of open banking, this research investigates novel strategies to fortify security measures by addressing two critical challenges: phishing attacks and anomalous spending patterns. Firstly, the study proposes an innovative approach to mitigate phishing threats by leveraging machine learning algorithms to classify emails as either spam or legitimate (ham). This proactive filtering mechanism aims to enhance email security, reducing the likelihood of users falling victim to phishing attacks.</a:t>
          </a:r>
        </a:p>
      </dsp:txBody>
      <dsp:txXfrm>
        <a:off x="93684" y="219825"/>
        <a:ext cx="2702529" cy="3249754"/>
      </dsp:txXfrm>
    </dsp:sp>
    <dsp:sp modelId="{E483A36B-CAA0-454F-933D-1917D0EE8C46}">
      <dsp:nvSpPr>
        <dsp:cNvPr id="0" name=""/>
        <dsp:cNvSpPr/>
      </dsp:nvSpPr>
      <dsp:spPr>
        <a:xfrm>
          <a:off x="3167362" y="1488737"/>
          <a:ext cx="608586" cy="7119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67362" y="1631123"/>
        <a:ext cx="426010" cy="427158"/>
      </dsp:txXfrm>
    </dsp:sp>
    <dsp:sp modelId="{791D7D38-0900-4849-B358-BB666986372E}">
      <dsp:nvSpPr>
        <dsp:cNvPr id="0" name=""/>
        <dsp:cNvSpPr/>
      </dsp:nvSpPr>
      <dsp:spPr>
        <a:xfrm>
          <a:off x="4028569" y="135745"/>
          <a:ext cx="2870689" cy="3417914"/>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Secondly, the research delves into the realm of transactional data within open banking platforms. By analyzing customer spending patterns, the study aims to identify and flag unusual transactions. This flagged transaction status triggers an additional layer of scrutiny, requiring users to undergo extra authentication steps, thus mitigating the risk of fraudulent activities.</a:t>
          </a:r>
        </a:p>
      </dsp:txBody>
      <dsp:txXfrm>
        <a:off x="4112649" y="219825"/>
        <a:ext cx="2702529" cy="3249754"/>
      </dsp:txXfrm>
    </dsp:sp>
    <dsp:sp modelId="{FF24C780-029A-4D9E-A8AD-FFE45A311FE3}">
      <dsp:nvSpPr>
        <dsp:cNvPr id="0" name=""/>
        <dsp:cNvSpPr/>
      </dsp:nvSpPr>
      <dsp:spPr>
        <a:xfrm>
          <a:off x="7186328" y="1488737"/>
          <a:ext cx="608586" cy="711930"/>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186328" y="1631123"/>
        <a:ext cx="426010" cy="427158"/>
      </dsp:txXfrm>
    </dsp:sp>
    <dsp:sp modelId="{A5285107-DAB3-4ABE-A182-3AB324314F56}">
      <dsp:nvSpPr>
        <dsp:cNvPr id="0" name=""/>
        <dsp:cNvSpPr/>
      </dsp:nvSpPr>
      <dsp:spPr>
        <a:xfrm>
          <a:off x="8047535" y="135745"/>
          <a:ext cx="2870689" cy="341791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Through these dual strategies, this paper advocates for a comprehensive security framework within open banking. By not only addressing email-based threats but also proactively monitoring and responding to unusual spending patterns, the proposed approach aims to bolster the overall security posture of financial ecosystems.</a:t>
          </a:r>
        </a:p>
      </dsp:txBody>
      <dsp:txXfrm>
        <a:off x="8131615" y="219825"/>
        <a:ext cx="2702529" cy="3249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27B02-EEF3-48FA-8292-13CB2CDA3E53}">
      <dsp:nvSpPr>
        <dsp:cNvPr id="0" name=""/>
        <dsp:cNvSpPr/>
      </dsp:nvSpPr>
      <dsp:spPr>
        <a:xfrm>
          <a:off x="1333"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4233E-A4E3-4630-81B6-83F83C7AB5B3}">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Securing open banking platforms is critical due to the escalating threats of phishing attacks and fraudulent transactions. The potential risks include unauthorized access, financial losses, and erosion of user trust. A breach in one platform can have cascading effects, affecting the entire financial ecosystem</a:t>
          </a:r>
        </a:p>
      </dsp:txBody>
      <dsp:txXfrm>
        <a:off x="608661" y="692298"/>
        <a:ext cx="4508047" cy="2799040"/>
      </dsp:txXfrm>
    </dsp:sp>
    <dsp:sp modelId="{97D80C70-01CC-4A2B-810F-5B9FEC56E999}">
      <dsp:nvSpPr>
        <dsp:cNvPr id="0" name=""/>
        <dsp:cNvSpPr/>
      </dsp:nvSpPr>
      <dsp:spPr>
        <a:xfrm>
          <a:off x="5724037"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642054-AE0D-4D9C-96DA-187F47C41ECC}">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This need extends beyond individual platforms, impacting the overall financial ecosystem's integrity and trust. Strengthening security is not just a business imperative but a collective responsibility for the resilience of the entire interconnected financial landscape.</a:t>
          </a:r>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CDC22-56E5-4E52-B8E4-01E510224AD7}">
      <dsp:nvSpPr>
        <dsp:cNvPr id="0" name=""/>
        <dsp:cNvSpPr/>
      </dsp:nvSpPr>
      <dsp:spPr>
        <a:xfrm>
          <a:off x="0" y="195134"/>
          <a:ext cx="7559504" cy="19131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Solve the phishing attacks by making emails as spam or ham.</a:t>
          </a:r>
        </a:p>
      </dsp:txBody>
      <dsp:txXfrm>
        <a:off x="93393" y="288527"/>
        <a:ext cx="7372718" cy="1726383"/>
      </dsp:txXfrm>
    </dsp:sp>
    <dsp:sp modelId="{FB270E54-F3AA-4191-AE30-57BED2F9D83D}">
      <dsp:nvSpPr>
        <dsp:cNvPr id="0" name=""/>
        <dsp:cNvSpPr/>
      </dsp:nvSpPr>
      <dsp:spPr>
        <a:xfrm>
          <a:off x="0" y="2186063"/>
          <a:ext cx="7559504" cy="191316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By analyzing the customer spend patterns and if an unusual pattern is seen in their transaction mark it as flagged transaction which would require some extra authentication.</a:t>
          </a:r>
        </a:p>
      </dsp:txBody>
      <dsp:txXfrm>
        <a:off x="93393" y="2279456"/>
        <a:ext cx="7372718" cy="1726383"/>
      </dsp:txXfrm>
    </dsp:sp>
    <dsp:sp modelId="{55607032-DFB5-4B67-9A63-54423297BAA5}">
      <dsp:nvSpPr>
        <dsp:cNvPr id="0" name=""/>
        <dsp:cNvSpPr/>
      </dsp:nvSpPr>
      <dsp:spPr>
        <a:xfrm>
          <a:off x="0" y="4176993"/>
          <a:ext cx="7559504" cy="191316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 will also try doing something like- Context-Aware Authentication: Considering contextual information, such as user location or device used, to dynamically adjust authentication requirements.</a:t>
          </a:r>
        </a:p>
      </dsp:txBody>
      <dsp:txXfrm>
        <a:off x="93393" y="4270386"/>
        <a:ext cx="7372718" cy="17263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F5A2F-54BD-46F0-B4CF-958CDB1964B0}">
      <dsp:nvSpPr>
        <dsp:cNvPr id="0" name=""/>
        <dsp:cNvSpPr/>
      </dsp:nvSpPr>
      <dsp:spPr>
        <a:xfrm>
          <a:off x="0" y="722818"/>
          <a:ext cx="7559504"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 have done model training using methods like Decision tree classifier, Naïve Bayes classifier and random forest classifier. </a:t>
          </a:r>
        </a:p>
      </dsp:txBody>
      <dsp:txXfrm>
        <a:off x="44664" y="767482"/>
        <a:ext cx="7470176" cy="825612"/>
      </dsp:txXfrm>
    </dsp:sp>
    <dsp:sp modelId="{B766A2AA-2C1B-42B0-B0F9-1EEBFA5AD7B0}">
      <dsp:nvSpPr>
        <dsp:cNvPr id="0" name=""/>
        <dsp:cNvSpPr/>
      </dsp:nvSpPr>
      <dsp:spPr>
        <a:xfrm>
          <a:off x="0" y="1703998"/>
          <a:ext cx="7559504" cy="91494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Naive Bayes Methods: Gaussian, Multinomial, Bernoulli</a:t>
          </a:r>
        </a:p>
      </dsp:txBody>
      <dsp:txXfrm>
        <a:off x="44664" y="1748662"/>
        <a:ext cx="7470176" cy="825612"/>
      </dsp:txXfrm>
    </dsp:sp>
    <dsp:sp modelId="{FD61F6FE-ADA5-4F0A-9D81-DC039A14E19B}">
      <dsp:nvSpPr>
        <dsp:cNvPr id="0" name=""/>
        <dsp:cNvSpPr/>
      </dsp:nvSpPr>
      <dsp:spPr>
        <a:xfrm>
          <a:off x="0" y="2685178"/>
          <a:ext cx="7559504" cy="9149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Metrics: Accuracy (Avg and Std), AUC (Avg and Std)</a:t>
          </a:r>
        </a:p>
      </dsp:txBody>
      <dsp:txXfrm>
        <a:off x="44664" y="2729842"/>
        <a:ext cx="7470176" cy="825612"/>
      </dsp:txXfrm>
    </dsp:sp>
    <dsp:sp modelId="{8E6B9FAA-F2E5-45B6-BAB1-335A5085CA83}">
      <dsp:nvSpPr>
        <dsp:cNvPr id="0" name=""/>
        <dsp:cNvSpPr/>
      </dsp:nvSpPr>
      <dsp:spPr>
        <a:xfrm>
          <a:off x="0" y="3666358"/>
          <a:ext cx="7559504" cy="91494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Decision Trees: DecisionTreeClassifier(criterion="entropy")</a:t>
          </a:r>
        </a:p>
      </dsp:txBody>
      <dsp:txXfrm>
        <a:off x="44664" y="3711022"/>
        <a:ext cx="7470176" cy="825612"/>
      </dsp:txXfrm>
    </dsp:sp>
    <dsp:sp modelId="{0AF4CF34-1CD2-4620-9B96-FF19B7A97A17}">
      <dsp:nvSpPr>
        <dsp:cNvPr id="0" name=""/>
        <dsp:cNvSpPr/>
      </dsp:nvSpPr>
      <dsp:spPr>
        <a:xfrm>
          <a:off x="0" y="4647538"/>
          <a:ext cx="7559504" cy="9149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Random Forest: [// TODO]</a:t>
          </a:r>
        </a:p>
      </dsp:txBody>
      <dsp:txXfrm>
        <a:off x="44664" y="4692202"/>
        <a:ext cx="7470176" cy="825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1F59B-4FD9-4BF8-8B8B-0B4FDE7BF4BC}">
      <dsp:nvSpPr>
        <dsp:cNvPr id="0" name=""/>
        <dsp:cNvSpPr/>
      </dsp:nvSpPr>
      <dsp:spPr>
        <a:xfrm>
          <a:off x="0" y="69508"/>
          <a:ext cx="7559504" cy="1979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Bernoulli shows high accuracy, but Multinomial outperforms based on AUC.</a:t>
          </a:r>
        </a:p>
      </dsp:txBody>
      <dsp:txXfrm>
        <a:off x="96638" y="166146"/>
        <a:ext cx="7366228" cy="1786364"/>
      </dsp:txXfrm>
    </dsp:sp>
    <dsp:sp modelId="{069B7B90-3E1A-42D1-A6D9-03D694291BF8}">
      <dsp:nvSpPr>
        <dsp:cNvPr id="0" name=""/>
        <dsp:cNvSpPr/>
      </dsp:nvSpPr>
      <dsp:spPr>
        <a:xfrm>
          <a:off x="0" y="2152828"/>
          <a:ext cx="7559504" cy="19796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Consideration: Standard AUC may not be the ideal metric for spam filters, as suggested by previous studies.</a:t>
          </a:r>
        </a:p>
      </dsp:txBody>
      <dsp:txXfrm>
        <a:off x="96638" y="2249466"/>
        <a:ext cx="7366228" cy="1786364"/>
      </dsp:txXfrm>
    </dsp:sp>
    <dsp:sp modelId="{BF7F881B-DC9D-4E4E-AA63-4B06533A07AE}">
      <dsp:nvSpPr>
        <dsp:cNvPr id="0" name=""/>
        <dsp:cNvSpPr/>
      </dsp:nvSpPr>
      <dsp:spPr>
        <a:xfrm>
          <a:off x="0" y="4236148"/>
          <a:ext cx="7559504" cy="19796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Binary word occurrence vectors in Multinomial model show a slight improvement.</a:t>
          </a:r>
        </a:p>
      </dsp:txBody>
      <dsp:txXfrm>
        <a:off x="96638" y="4332786"/>
        <a:ext cx="7366228" cy="17863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96E5C-FE22-425A-9067-D1A690CB705D}"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A6722-68E1-4A20-BB9D-303B3288A3ED}" type="slidenum">
              <a:rPr lang="en-US" smtClean="0"/>
              <a:t>‹#›</a:t>
            </a:fld>
            <a:endParaRPr lang="en-US"/>
          </a:p>
        </p:txBody>
      </p:sp>
    </p:spTree>
    <p:extLst>
      <p:ext uri="{BB962C8B-B14F-4D97-AF65-F5344CB8AC3E}">
        <p14:creationId xmlns:p14="http://schemas.microsoft.com/office/powerpoint/2010/main" val="310721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2A6722-68E1-4A20-BB9D-303B3288A3ED}" type="slidenum">
              <a:rPr lang="en-US" smtClean="0"/>
              <a:t>13</a:t>
            </a:fld>
            <a:endParaRPr lang="en-US"/>
          </a:p>
        </p:txBody>
      </p:sp>
    </p:spTree>
    <p:extLst>
      <p:ext uri="{BB962C8B-B14F-4D97-AF65-F5344CB8AC3E}">
        <p14:creationId xmlns:p14="http://schemas.microsoft.com/office/powerpoint/2010/main" val="129300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2434-0E78-56BA-9BEE-1F71ECAAE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6807EB-2A93-73F0-DAE0-203F5E687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7CC0D-2BE6-8A3E-C49E-97353FD80C3D}"/>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5" name="Footer Placeholder 4">
            <a:extLst>
              <a:ext uri="{FF2B5EF4-FFF2-40B4-BE49-F238E27FC236}">
                <a16:creationId xmlns:a16="http://schemas.microsoft.com/office/drawing/2014/main" id="{F7160DFC-4C3F-D4AC-CF4D-78DAC6449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933FA-D56A-B9EC-D4CC-3AD50A3F9DBB}"/>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392665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F154-F070-1C02-F415-1086148123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8E2164-B081-265D-340D-AFEAFCE916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A0806-E75A-F730-8703-09D7DEDC86A9}"/>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5" name="Footer Placeholder 4">
            <a:extLst>
              <a:ext uri="{FF2B5EF4-FFF2-40B4-BE49-F238E27FC236}">
                <a16:creationId xmlns:a16="http://schemas.microsoft.com/office/drawing/2014/main" id="{F1F57552-6D44-F9CA-15F1-18FB84B2B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1B4A4-3383-F582-1742-CB46882883D3}"/>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31218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7627E-B23E-953F-C0B0-2D83ACE59F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E3086F-AE89-0BBA-2F0E-4BED3738D1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60AED-670A-11F0-5689-1AE72E516167}"/>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5" name="Footer Placeholder 4">
            <a:extLst>
              <a:ext uri="{FF2B5EF4-FFF2-40B4-BE49-F238E27FC236}">
                <a16:creationId xmlns:a16="http://schemas.microsoft.com/office/drawing/2014/main" id="{AC1EF2FE-3B7A-F164-B2E0-93F1E761B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B6EF5-75C1-FEEC-5E97-164ED3D64EA2}"/>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292038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D031-7925-8479-CFCA-CAC3D7EB38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590A1-3F2A-D899-66D6-FD5B0B783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3AFAF-1104-AF4A-114B-47CAA786FCCD}"/>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5" name="Footer Placeholder 4">
            <a:extLst>
              <a:ext uri="{FF2B5EF4-FFF2-40B4-BE49-F238E27FC236}">
                <a16:creationId xmlns:a16="http://schemas.microsoft.com/office/drawing/2014/main" id="{48AA2D0A-D138-6EAF-1AD7-2AA96A80A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B4FC-605A-4A7B-554C-A8C753571AB4}"/>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48904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23CC-FEBA-F92F-0AAF-0A953EF3C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83E94-9E05-8EF1-1B68-4A9FD874E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782F3-0872-F25B-C94E-C5FD9E152350}"/>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5" name="Footer Placeholder 4">
            <a:extLst>
              <a:ext uri="{FF2B5EF4-FFF2-40B4-BE49-F238E27FC236}">
                <a16:creationId xmlns:a16="http://schemas.microsoft.com/office/drawing/2014/main" id="{F83BD82E-12A4-46C5-ACAC-3361671CA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4C955-BFDB-41C7-09E1-518B2CBBDA2B}"/>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300894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4DC5-711D-DED0-4AC2-699AB746A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984516-E4F0-B70D-8F8B-8857465BB6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FB913-8867-FA4D-CFDB-0168FD382F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486891-7703-A1FD-DA45-016DA209F08B}"/>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6" name="Footer Placeholder 5">
            <a:extLst>
              <a:ext uri="{FF2B5EF4-FFF2-40B4-BE49-F238E27FC236}">
                <a16:creationId xmlns:a16="http://schemas.microsoft.com/office/drawing/2014/main" id="{4D9F737C-0C5C-FF3B-8FF2-39F52EC85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CF616-8323-CD89-5B25-C7C15B8E08D6}"/>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341463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014F-9116-2BD9-3EB1-C7DB23D646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B18B25-5114-3A79-2520-5B75BD051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31BADF-CD2F-BB2D-370C-85EBA71865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B83CF5-E384-9BCD-A6D4-013C7991D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A804CD-C6D9-A819-1BB9-80B88A421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52AACF-D7BE-662C-7043-1322D09E7546}"/>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8" name="Footer Placeholder 7">
            <a:extLst>
              <a:ext uri="{FF2B5EF4-FFF2-40B4-BE49-F238E27FC236}">
                <a16:creationId xmlns:a16="http://schemas.microsoft.com/office/drawing/2014/main" id="{3901999D-BDFF-D7F4-CF20-90889729F4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D139A3-014A-9F85-25D1-9A6F975E4C06}"/>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87456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8A3-F415-45A2-C584-C2AF8B068B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01275F-CCD2-EAFB-B431-CBACF7DE001D}"/>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4" name="Footer Placeholder 3">
            <a:extLst>
              <a:ext uri="{FF2B5EF4-FFF2-40B4-BE49-F238E27FC236}">
                <a16:creationId xmlns:a16="http://schemas.microsoft.com/office/drawing/2014/main" id="{90D71E70-9ADE-8E6F-60B8-71FC07C3B4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8811FF-DEA6-604A-8CF1-66DE36579108}"/>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106106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495DD4-40CD-4E55-5ADE-747A8B884276}"/>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3" name="Footer Placeholder 2">
            <a:extLst>
              <a:ext uri="{FF2B5EF4-FFF2-40B4-BE49-F238E27FC236}">
                <a16:creationId xmlns:a16="http://schemas.microsoft.com/office/drawing/2014/main" id="{E144A81D-6033-E6CF-09EF-EAFEADC28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B4EC9-78B8-B6A2-30AE-D0A135CA0311}"/>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223514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F2B9-BE48-2AEB-FA55-499905B42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C57C3-1D02-8C7D-A48B-5BA9F8C84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8B3384-830E-F0E6-C583-282D776C6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9EE2D-14C1-A2E7-1DF1-138BF706C218}"/>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6" name="Footer Placeholder 5">
            <a:extLst>
              <a:ext uri="{FF2B5EF4-FFF2-40B4-BE49-F238E27FC236}">
                <a16:creationId xmlns:a16="http://schemas.microsoft.com/office/drawing/2014/main" id="{6C737A28-7471-ACC6-2E82-63E8BEA2B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FB53D-B074-F80D-068D-AFE5B4710518}"/>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40159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7BC2-E3C1-99EE-0552-755870F65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67DFBE-B249-3A69-9F1D-736350FD3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53168-2A8E-FB83-65E9-84F052AFF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B3951-C997-1133-5E04-A53F6F5B1717}"/>
              </a:ext>
            </a:extLst>
          </p:cNvPr>
          <p:cNvSpPr>
            <a:spLocks noGrp="1"/>
          </p:cNvSpPr>
          <p:nvPr>
            <p:ph type="dt" sz="half" idx="10"/>
          </p:nvPr>
        </p:nvSpPr>
        <p:spPr/>
        <p:txBody>
          <a:bodyPr/>
          <a:lstStyle/>
          <a:p>
            <a:fld id="{FEA90A1A-D76E-47CF-9F4B-1F41710840B9}" type="datetimeFigureOut">
              <a:rPr lang="en-US" smtClean="0"/>
              <a:t>1/2/2024</a:t>
            </a:fld>
            <a:endParaRPr lang="en-US"/>
          </a:p>
        </p:txBody>
      </p:sp>
      <p:sp>
        <p:nvSpPr>
          <p:cNvPr id="6" name="Footer Placeholder 5">
            <a:extLst>
              <a:ext uri="{FF2B5EF4-FFF2-40B4-BE49-F238E27FC236}">
                <a16:creationId xmlns:a16="http://schemas.microsoft.com/office/drawing/2014/main" id="{D9FA5BC2-EDDD-D6E5-E5BB-7E23C4CB4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C51DE-E90E-DBEF-316B-24A021221223}"/>
              </a:ext>
            </a:extLst>
          </p:cNvPr>
          <p:cNvSpPr>
            <a:spLocks noGrp="1"/>
          </p:cNvSpPr>
          <p:nvPr>
            <p:ph type="sldNum" sz="quarter" idx="12"/>
          </p:nvPr>
        </p:nvSpPr>
        <p:spPr/>
        <p:txBody>
          <a:bodyPr/>
          <a:lstStyle/>
          <a:p>
            <a:fld id="{E055F923-C31D-46F5-9A45-4DDCD2361C0C}" type="slidenum">
              <a:rPr lang="en-US" smtClean="0"/>
              <a:t>‹#›</a:t>
            </a:fld>
            <a:endParaRPr lang="en-US"/>
          </a:p>
        </p:txBody>
      </p:sp>
    </p:spTree>
    <p:extLst>
      <p:ext uri="{BB962C8B-B14F-4D97-AF65-F5344CB8AC3E}">
        <p14:creationId xmlns:p14="http://schemas.microsoft.com/office/powerpoint/2010/main" val="342505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D0A0E-18EF-A152-EE24-971AB4F66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73EFBD-E1EC-940F-D621-0FBB25E80B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C2323-17E8-6114-487C-6C71DFDAA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0A1A-D76E-47CF-9F4B-1F41710840B9}" type="datetimeFigureOut">
              <a:rPr lang="en-US" smtClean="0"/>
              <a:t>1/2/2024</a:t>
            </a:fld>
            <a:endParaRPr lang="en-US"/>
          </a:p>
        </p:txBody>
      </p:sp>
      <p:sp>
        <p:nvSpPr>
          <p:cNvPr id="5" name="Footer Placeholder 4">
            <a:extLst>
              <a:ext uri="{FF2B5EF4-FFF2-40B4-BE49-F238E27FC236}">
                <a16:creationId xmlns:a16="http://schemas.microsoft.com/office/drawing/2014/main" id="{A157D557-2146-E382-EE96-874C3349B9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B00652-E272-A9EA-B2AF-653A2FABC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5F923-C31D-46F5-9A45-4DDCD2361C0C}" type="slidenum">
              <a:rPr lang="en-US" smtClean="0"/>
              <a:t>‹#›</a:t>
            </a:fld>
            <a:endParaRPr lang="en-US"/>
          </a:p>
        </p:txBody>
      </p:sp>
    </p:spTree>
    <p:extLst>
      <p:ext uri="{BB962C8B-B14F-4D97-AF65-F5344CB8AC3E}">
        <p14:creationId xmlns:p14="http://schemas.microsoft.com/office/powerpoint/2010/main" val="1453874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chive.ics.uci.edu/dataset/94/spambase" TargetMode="External"/><Relationship Id="rId2" Type="http://schemas.openxmlformats.org/officeDocument/2006/relationships/hyperlink" Target="https://plg.uwaterloo.ca/~gvcormac/treccorpus0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FAD1B-8ADF-0669-8303-5D4CCE409480}"/>
              </a:ext>
            </a:extLst>
          </p:cNvPr>
          <p:cNvSpPr>
            <a:spLocks noGrp="1"/>
          </p:cNvSpPr>
          <p:nvPr>
            <p:ph type="ctrTitle"/>
          </p:nvPr>
        </p:nvSpPr>
        <p:spPr>
          <a:xfrm>
            <a:off x="1285241" y="1008993"/>
            <a:ext cx="9231410" cy="3542045"/>
          </a:xfrm>
        </p:spPr>
        <p:txBody>
          <a:bodyPr anchor="b">
            <a:normAutofit/>
          </a:bodyPr>
          <a:lstStyle/>
          <a:p>
            <a:pPr algn="l"/>
            <a:r>
              <a:rPr lang="en-US" sz="8100" dirty="0"/>
              <a:t>Fraud Combatting- Open Banking Safety and Fraud mitigation</a:t>
            </a:r>
          </a:p>
        </p:txBody>
      </p:sp>
      <p:sp>
        <p:nvSpPr>
          <p:cNvPr id="3" name="Subtitle 2">
            <a:extLst>
              <a:ext uri="{FF2B5EF4-FFF2-40B4-BE49-F238E27FC236}">
                <a16:creationId xmlns:a16="http://schemas.microsoft.com/office/drawing/2014/main" id="{9CC7457F-5D99-D72B-8703-9C55AAA85476}"/>
              </a:ext>
            </a:extLst>
          </p:cNvPr>
          <p:cNvSpPr>
            <a:spLocks noGrp="1"/>
          </p:cNvSpPr>
          <p:nvPr>
            <p:ph type="subTitle" idx="1"/>
          </p:nvPr>
        </p:nvSpPr>
        <p:spPr>
          <a:xfrm>
            <a:off x="1285241" y="4582814"/>
            <a:ext cx="7132335" cy="1312657"/>
          </a:xfrm>
        </p:spPr>
        <p:txBody>
          <a:bodyPr anchor="t">
            <a:normAutofit/>
          </a:bodyPr>
          <a:lstStyle/>
          <a:p>
            <a:pPr algn="l"/>
            <a:r>
              <a:rPr lang="en-US" dirty="0"/>
              <a:t>Rajesh </a:t>
            </a:r>
            <a:r>
              <a:rPr lang="en-US" dirty="0" err="1"/>
              <a:t>Kalavala</a:t>
            </a:r>
            <a:endParaRPr lang="en-US"/>
          </a:p>
        </p:txBody>
      </p:sp>
    </p:spTree>
    <p:extLst>
      <p:ext uri="{BB962C8B-B14F-4D97-AF65-F5344CB8AC3E}">
        <p14:creationId xmlns:p14="http://schemas.microsoft.com/office/powerpoint/2010/main" val="97878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5" name="Freeform: Shape 2064">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7" name="Rectangle 2066">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C7BEA-7F2A-53E3-9626-1AD9DB4BC2D1}"/>
              </a:ext>
            </a:extLst>
          </p:cNvPr>
          <p:cNvSpPr>
            <a:spLocks noGrp="1"/>
          </p:cNvSpPr>
          <p:nvPr>
            <p:ph type="title"/>
          </p:nvPr>
        </p:nvSpPr>
        <p:spPr>
          <a:xfrm>
            <a:off x="806825" y="457201"/>
            <a:ext cx="2844800" cy="3588870"/>
          </a:xfrm>
        </p:spPr>
        <p:txBody>
          <a:bodyPr anchor="b">
            <a:normAutofit/>
          </a:bodyPr>
          <a:lstStyle/>
          <a:p>
            <a:pPr algn="r"/>
            <a:r>
              <a:rPr lang="en-US" sz="4000">
                <a:solidFill>
                  <a:srgbClr val="FFFFFF"/>
                </a:solidFill>
              </a:rPr>
              <a:t>Source-1</a:t>
            </a:r>
          </a:p>
        </p:txBody>
      </p:sp>
      <p:sp>
        <p:nvSpPr>
          <p:cNvPr id="16" name="Content Placeholder 2">
            <a:extLst>
              <a:ext uri="{FF2B5EF4-FFF2-40B4-BE49-F238E27FC236}">
                <a16:creationId xmlns:a16="http://schemas.microsoft.com/office/drawing/2014/main" id="{C3C620BE-D841-D832-6F37-8D5D6EE81AC3}"/>
              </a:ext>
            </a:extLst>
          </p:cNvPr>
          <p:cNvSpPr>
            <a:spLocks noGrp="1"/>
          </p:cNvSpPr>
          <p:nvPr>
            <p:ph idx="1"/>
          </p:nvPr>
        </p:nvSpPr>
        <p:spPr>
          <a:xfrm>
            <a:off x="4649245" y="669363"/>
            <a:ext cx="3290579" cy="5534211"/>
          </a:xfrm>
        </p:spPr>
        <p:txBody>
          <a:bodyPr anchor="ctr">
            <a:normAutofit/>
          </a:bodyPr>
          <a:lstStyle/>
          <a:p>
            <a:pPr marL="0" indent="0">
              <a:buNone/>
            </a:pPr>
            <a:r>
              <a:rPr lang="en-US" sz="1100" b="1" dirty="0"/>
              <a:t>Corpus Composition</a:t>
            </a:r>
            <a:r>
              <a:rPr lang="en-US" sz="1100" dirty="0"/>
              <a:t>:</a:t>
            </a:r>
          </a:p>
          <a:p>
            <a:r>
              <a:rPr lang="en-US" sz="1100" dirty="0"/>
              <a:t>spam: 500 spam messages received from non-spam-trap sources.</a:t>
            </a:r>
          </a:p>
          <a:p>
            <a:r>
              <a:rPr lang="en-US" sz="1100" dirty="0" err="1"/>
              <a:t>easy_ham</a:t>
            </a:r>
            <a:r>
              <a:rPr lang="en-US" sz="1100" dirty="0"/>
              <a:t>: 2500 non-spam messages. These are typically easy to differentiate from spam, often lacking </a:t>
            </a:r>
            <a:r>
              <a:rPr lang="en-US" sz="1100" dirty="0" err="1"/>
              <a:t>spammish</a:t>
            </a:r>
            <a:r>
              <a:rPr lang="en-US" sz="1100" dirty="0"/>
              <a:t> signatures like HTML.</a:t>
            </a:r>
          </a:p>
          <a:p>
            <a:r>
              <a:rPr lang="en-US" sz="1100" dirty="0" err="1"/>
              <a:t>hard_ham</a:t>
            </a:r>
            <a:r>
              <a:rPr lang="en-US" sz="1100" dirty="0"/>
              <a:t>: 250 non-spam messages with characteristics closer to typical spam, including the use of HTML, unusual markup, colored text, and </a:t>
            </a:r>
            <a:r>
              <a:rPr lang="en-US" sz="1100" dirty="0" err="1"/>
              <a:t>spammish</a:t>
            </a:r>
            <a:r>
              <a:rPr lang="en-US" sz="1100" dirty="0"/>
              <a:t>-sounding phrases.</a:t>
            </a:r>
          </a:p>
          <a:p>
            <a:r>
              <a:rPr lang="en-US" sz="1100" dirty="0"/>
              <a:t>easy_ham_2: 1400 more recent non-spam messages.</a:t>
            </a:r>
          </a:p>
          <a:p>
            <a:r>
              <a:rPr lang="en-US" sz="1100" dirty="0"/>
              <a:t>spam_2: 1397 more recent spam messages.</a:t>
            </a:r>
          </a:p>
          <a:p>
            <a:pPr marL="0" indent="0">
              <a:buNone/>
            </a:pPr>
            <a:r>
              <a:rPr lang="en-US" sz="1100" b="1" dirty="0"/>
              <a:t>Total Count</a:t>
            </a:r>
            <a:r>
              <a:rPr lang="en-US" sz="1100" dirty="0"/>
              <a:t>:</a:t>
            </a:r>
          </a:p>
          <a:p>
            <a:r>
              <a:rPr lang="en-US" sz="1100" dirty="0"/>
              <a:t>The corpus contains a total of 6047 messages.</a:t>
            </a:r>
          </a:p>
          <a:p>
            <a:pPr marL="0" indent="0">
              <a:buNone/>
            </a:pPr>
            <a:r>
              <a:rPr lang="en-US" sz="1100" b="1" dirty="0"/>
              <a:t>Spam Ratio</a:t>
            </a:r>
            <a:r>
              <a:rPr lang="en-US" sz="1100" dirty="0"/>
              <a:t>:</a:t>
            </a:r>
          </a:p>
          <a:p>
            <a:r>
              <a:rPr lang="en-US" sz="1100" dirty="0"/>
              <a:t>The spam ratio in the corpus is approximately 31%.</a:t>
            </a:r>
          </a:p>
          <a:p>
            <a:pPr marL="0" indent="0">
              <a:buNone/>
            </a:pPr>
            <a:r>
              <a:rPr lang="en-US" sz="1100" b="1" dirty="0"/>
              <a:t>Corpus Structure</a:t>
            </a:r>
            <a:r>
              <a:rPr lang="en-US" sz="1100" dirty="0"/>
              <a:t>:</a:t>
            </a:r>
          </a:p>
          <a:p>
            <a:r>
              <a:rPr lang="en-US" sz="1100" dirty="0"/>
              <a:t>The corpora are prefixed with the date they were assembled.</a:t>
            </a:r>
          </a:p>
          <a:p>
            <a:r>
              <a:rPr lang="en-US" sz="1100" dirty="0"/>
              <a:t>Messages are compressed using "bzip2."</a:t>
            </a:r>
          </a:p>
          <a:p>
            <a:r>
              <a:rPr lang="en-US" sz="1100" dirty="0"/>
              <a:t>Each message is named by a message number and its MD5 checksum.</a:t>
            </a:r>
          </a:p>
        </p:txBody>
      </p:sp>
      <p:pic>
        <p:nvPicPr>
          <p:cNvPr id="2052" name="Picture 4">
            <a:extLst>
              <a:ext uri="{FF2B5EF4-FFF2-40B4-BE49-F238E27FC236}">
                <a16:creationId xmlns:a16="http://schemas.microsoft.com/office/drawing/2014/main" id="{16C7C530-A87B-8709-74AC-9D44A743B5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81295" y="852302"/>
            <a:ext cx="2823586" cy="211063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4B6B69E-231B-E3A1-D4AC-47D1040E64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49721" y="3265406"/>
            <a:ext cx="2823586" cy="218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99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477C4-1DC5-26AE-588B-D40CDD929D26}"/>
              </a:ext>
            </a:extLst>
          </p:cNvPr>
          <p:cNvSpPr>
            <a:spLocks noGrp="1"/>
          </p:cNvSpPr>
          <p:nvPr>
            <p:ph type="title"/>
          </p:nvPr>
        </p:nvSpPr>
        <p:spPr>
          <a:xfrm>
            <a:off x="589560" y="856180"/>
            <a:ext cx="5279408" cy="1128068"/>
          </a:xfrm>
        </p:spPr>
        <p:txBody>
          <a:bodyPr anchor="ctr">
            <a:normAutofit/>
          </a:bodyPr>
          <a:lstStyle/>
          <a:p>
            <a:r>
              <a:rPr lang="en-US" sz="4000"/>
              <a:t>Source-1</a:t>
            </a:r>
          </a:p>
        </p:txBody>
      </p:sp>
      <p:grpSp>
        <p:nvGrpSpPr>
          <p:cNvPr id="37" name="Group 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9F9C24-E68F-7945-5F2D-C9C324C944ED}"/>
              </a:ext>
            </a:extLst>
          </p:cNvPr>
          <p:cNvSpPr>
            <a:spLocks noGrp="1"/>
          </p:cNvSpPr>
          <p:nvPr>
            <p:ph idx="1"/>
          </p:nvPr>
        </p:nvSpPr>
        <p:spPr>
          <a:xfrm>
            <a:off x="590719" y="2330505"/>
            <a:ext cx="5278066" cy="3979585"/>
          </a:xfrm>
        </p:spPr>
        <p:txBody>
          <a:bodyPr anchor="ctr">
            <a:normAutofit/>
          </a:bodyPr>
          <a:lstStyle/>
          <a:p>
            <a:pPr marL="0" indent="0">
              <a:buNone/>
            </a:pPr>
            <a:r>
              <a:rPr lang="en-US" sz="2000"/>
              <a:t>Data Preparation:</a:t>
            </a:r>
          </a:p>
          <a:p>
            <a:r>
              <a:rPr lang="en-US" sz="2000"/>
              <a:t>The code then creates lists (easy_ham_emails, easy_ham_2_emails, etc.) containing loaded email objects for each category (ham and spam).</a:t>
            </a:r>
          </a:p>
          <a:p>
            <a:r>
              <a:rPr lang="en-US" sz="2000"/>
              <a:t>The code creates a Pandas DataFrame (df) from the collected examples. The DataFrame has two columns: 'Text' and 'Spam', where 'Text' contains the processed email text, and 'Spam' indicates whether the email is spam or not.</a:t>
            </a:r>
          </a:p>
          <a:p>
            <a:endParaRPr lang="en-US" sz="2000"/>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DEEF194-A0A0-7FB0-11C5-EED8BFD406DB}"/>
              </a:ext>
            </a:extLst>
          </p:cNvPr>
          <p:cNvPicPr>
            <a:picLocks noChangeAspect="1"/>
          </p:cNvPicPr>
          <p:nvPr/>
        </p:nvPicPr>
        <p:blipFill>
          <a:blip r:embed="rId2"/>
          <a:stretch>
            <a:fillRect/>
          </a:stretch>
        </p:blipFill>
        <p:spPr>
          <a:xfrm>
            <a:off x="7083423" y="1278581"/>
            <a:ext cx="4397433" cy="1125378"/>
          </a:xfrm>
          <a:prstGeom prst="rect">
            <a:avLst/>
          </a:prstGeom>
        </p:spPr>
      </p:pic>
      <p:sp>
        <p:nvSpPr>
          <p:cNvPr id="47" name="Rectangle 4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94E49F2-6026-750B-6E69-16094EA4C81B}"/>
              </a:ext>
            </a:extLst>
          </p:cNvPr>
          <p:cNvPicPr>
            <a:picLocks noChangeAspect="1"/>
          </p:cNvPicPr>
          <p:nvPr/>
        </p:nvPicPr>
        <p:blipFill>
          <a:blip r:embed="rId3"/>
          <a:stretch>
            <a:fillRect/>
          </a:stretch>
        </p:blipFill>
        <p:spPr>
          <a:xfrm>
            <a:off x="7083423" y="4269475"/>
            <a:ext cx="4395569" cy="1395593"/>
          </a:xfrm>
          <a:prstGeom prst="rect">
            <a:avLst/>
          </a:prstGeom>
        </p:spPr>
      </p:pic>
    </p:spTree>
    <p:extLst>
      <p:ext uri="{BB962C8B-B14F-4D97-AF65-F5344CB8AC3E}">
        <p14:creationId xmlns:p14="http://schemas.microsoft.com/office/powerpoint/2010/main" val="275390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B88CF-9475-0045-867D-6AB2CB725EDB}"/>
              </a:ext>
            </a:extLst>
          </p:cNvPr>
          <p:cNvSpPr>
            <a:spLocks noGrp="1"/>
          </p:cNvSpPr>
          <p:nvPr>
            <p:ph type="title"/>
          </p:nvPr>
        </p:nvSpPr>
        <p:spPr>
          <a:xfrm>
            <a:off x="8643193" y="489507"/>
            <a:ext cx="3091607" cy="1655483"/>
          </a:xfrm>
        </p:spPr>
        <p:txBody>
          <a:bodyPr anchor="b">
            <a:normAutofit/>
          </a:bodyPr>
          <a:lstStyle/>
          <a:p>
            <a:r>
              <a:rPr lang="en-US" sz="3700" dirty="0"/>
              <a:t>Next step which I am taking is- </a:t>
            </a:r>
          </a:p>
        </p:txBody>
      </p:sp>
      <p:pic>
        <p:nvPicPr>
          <p:cNvPr id="5" name="Picture 4">
            <a:extLst>
              <a:ext uri="{FF2B5EF4-FFF2-40B4-BE49-F238E27FC236}">
                <a16:creationId xmlns:a16="http://schemas.microsoft.com/office/drawing/2014/main" id="{1C613EDB-CA20-2697-62A8-4C390C82B3B2}"/>
              </a:ext>
            </a:extLst>
          </p:cNvPr>
          <p:cNvPicPr>
            <a:picLocks noChangeAspect="1"/>
          </p:cNvPicPr>
          <p:nvPr/>
        </p:nvPicPr>
        <p:blipFill rotWithShape="1">
          <a:blip r:embed="rId2"/>
          <a:srcRect r="41113" b="-1"/>
          <a:stretch/>
        </p:blipFill>
        <p:spPr>
          <a:xfrm>
            <a:off x="19" y="431"/>
            <a:ext cx="8185973" cy="6408311"/>
          </a:xfrm>
          <a:prstGeom prst="rect">
            <a:avLst/>
          </a:prstGeom>
        </p:spPr>
      </p:pic>
      <p:sp>
        <p:nvSpPr>
          <p:cNvPr id="3" name="Content Placeholder 2">
            <a:extLst>
              <a:ext uri="{FF2B5EF4-FFF2-40B4-BE49-F238E27FC236}">
                <a16:creationId xmlns:a16="http://schemas.microsoft.com/office/drawing/2014/main" id="{7FBFBE4E-5B88-5D1A-86A0-F8AAC2A982EB}"/>
              </a:ext>
            </a:extLst>
          </p:cNvPr>
          <p:cNvSpPr>
            <a:spLocks noGrp="1"/>
          </p:cNvSpPr>
          <p:nvPr>
            <p:ph idx="1"/>
          </p:nvPr>
        </p:nvSpPr>
        <p:spPr>
          <a:xfrm>
            <a:off x="8643193" y="2418408"/>
            <a:ext cx="2942813" cy="3540265"/>
          </a:xfrm>
        </p:spPr>
        <p:txBody>
          <a:bodyPr>
            <a:normAutofit/>
          </a:bodyPr>
          <a:lstStyle/>
          <a:p>
            <a:pPr marL="0" indent="0">
              <a:buNone/>
            </a:pPr>
            <a:r>
              <a:rPr lang="en-US" sz="2000" b="0" i="0" dirty="0">
                <a:effectLst/>
                <a:latin typeface="Helvetica Neue"/>
              </a:rPr>
              <a:t>Lemmatize and detect </a:t>
            </a:r>
            <a:r>
              <a:rPr lang="en-US" sz="2000" b="0" i="0" dirty="0" err="1">
                <a:effectLst/>
                <a:latin typeface="Helvetica Neue"/>
              </a:rPr>
              <a:t>langugage</a:t>
            </a:r>
            <a:r>
              <a:rPr lang="en-US" sz="2000" b="0" i="0" dirty="0">
                <a:effectLst/>
                <a:latin typeface="Helvetica Neue"/>
              </a:rPr>
              <a:t> with confidence score, then remove non-English emails or English emails</a:t>
            </a:r>
          </a:p>
          <a:p>
            <a:endParaRPr lang="en-US" sz="2000" dirty="0">
              <a:latin typeface="Helvetica Neue"/>
            </a:endParaRPr>
          </a:p>
          <a:p>
            <a:r>
              <a:rPr lang="en-US" sz="2000" dirty="0">
                <a:latin typeface="Helvetica Neue"/>
              </a:rPr>
              <a:t>To do this I am using NLP – </a:t>
            </a:r>
            <a:r>
              <a:rPr lang="en-US" sz="2000" dirty="0" err="1">
                <a:latin typeface="Helvetica Neue"/>
              </a:rPr>
              <a:t>en_core_web</a:t>
            </a:r>
            <a:r>
              <a:rPr lang="en-US" sz="2000" dirty="0">
                <a:latin typeface="Helvetica Neue"/>
              </a:rPr>
              <a:t> (Small) module</a:t>
            </a:r>
          </a:p>
          <a:p>
            <a:endParaRPr lang="en-US" sz="20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18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Freeform: Shape 308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Rectangle 308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91A45-1282-9799-738D-78C64CAA731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Source-2</a:t>
            </a:r>
          </a:p>
        </p:txBody>
      </p:sp>
      <p:sp>
        <p:nvSpPr>
          <p:cNvPr id="3" name="Content Placeholder 2">
            <a:extLst>
              <a:ext uri="{FF2B5EF4-FFF2-40B4-BE49-F238E27FC236}">
                <a16:creationId xmlns:a16="http://schemas.microsoft.com/office/drawing/2014/main" id="{FB5A3011-CFE9-3691-0DEB-A516475C13FA}"/>
              </a:ext>
            </a:extLst>
          </p:cNvPr>
          <p:cNvSpPr>
            <a:spLocks noGrp="1"/>
          </p:cNvSpPr>
          <p:nvPr>
            <p:ph idx="1"/>
          </p:nvPr>
        </p:nvSpPr>
        <p:spPr>
          <a:xfrm>
            <a:off x="4134810" y="1536700"/>
            <a:ext cx="4590090" cy="5150931"/>
          </a:xfrm>
        </p:spPr>
        <p:txBody>
          <a:bodyPr anchor="ctr">
            <a:noAutofit/>
          </a:bodyPr>
          <a:lstStyle/>
          <a:p>
            <a:pPr marL="0" indent="0">
              <a:buNone/>
            </a:pPr>
            <a:r>
              <a:rPr lang="en-US" sz="1200" dirty="0"/>
              <a:t>Dataset contains 58 attributes</a:t>
            </a:r>
          </a:p>
          <a:p>
            <a:pPr marL="0" indent="0">
              <a:buNone/>
            </a:pPr>
            <a:r>
              <a:rPr lang="en-US" sz="1200" dirty="0"/>
              <a:t>Class Distribution:</a:t>
            </a:r>
          </a:p>
          <a:p>
            <a:r>
              <a:rPr lang="en-US" sz="1200" dirty="0"/>
              <a:t>Number of Instances: 4601</a:t>
            </a:r>
          </a:p>
          <a:p>
            <a:r>
              <a:rPr lang="en-US" sz="1200" dirty="0"/>
              <a:t>Spam: 1813 (39.4%)</a:t>
            </a:r>
          </a:p>
          <a:p>
            <a:r>
              <a:rPr lang="en-US" sz="1200" dirty="0"/>
              <a:t>Non-Spam: 2788 (60.6%)</a:t>
            </a:r>
          </a:p>
          <a:p>
            <a:pPr marL="0" indent="0">
              <a:buNone/>
            </a:pPr>
            <a:r>
              <a:rPr lang="en-US" sz="1200" dirty="0"/>
              <a:t>Attribute Analysis:</a:t>
            </a:r>
          </a:p>
          <a:p>
            <a:pPr marL="0" indent="0">
              <a:buNone/>
            </a:pPr>
            <a:r>
              <a:rPr lang="en-US" sz="1200" dirty="0"/>
              <a:t>Word Frequency Attributes (48 attributes):</a:t>
            </a:r>
          </a:p>
          <a:p>
            <a:r>
              <a:rPr lang="en-US" sz="1200" dirty="0"/>
              <a:t>Percentage of words in the e-mail that match WORD:</a:t>
            </a:r>
          </a:p>
          <a:p>
            <a:r>
              <a:rPr lang="en-US" sz="1200" dirty="0"/>
              <a:t>Analyze word frequency attributes (</a:t>
            </a:r>
            <a:r>
              <a:rPr lang="en-US" sz="1200" dirty="0" err="1"/>
              <a:t>word_freq_WORD</a:t>
            </a:r>
            <a:r>
              <a:rPr lang="en-US" sz="1200" dirty="0"/>
              <a:t>) to understand the presence of specific words in spam and non-spam emails.</a:t>
            </a:r>
          </a:p>
          <a:p>
            <a:pPr marL="0" indent="0">
              <a:buNone/>
            </a:pPr>
            <a:r>
              <a:rPr lang="en-US" sz="1200" dirty="0"/>
              <a:t>Character Frequency Attributes (6 attributes):</a:t>
            </a:r>
          </a:p>
          <a:p>
            <a:r>
              <a:rPr lang="en-US" sz="1200" dirty="0"/>
              <a:t>Percentage of characters in the e-mail that match CHAR:</a:t>
            </a:r>
          </a:p>
          <a:p>
            <a:r>
              <a:rPr lang="en-US" sz="1200" dirty="0"/>
              <a:t>Explore character frequency attributes (</a:t>
            </a:r>
            <a:r>
              <a:rPr lang="en-US" sz="1200" dirty="0" err="1"/>
              <a:t>char_freq_CHAR</a:t>
            </a:r>
            <a:r>
              <a:rPr lang="en-US" sz="1200" dirty="0"/>
              <a:t>) to understand the distribution of specific characters in spam and non-spam emails.</a:t>
            </a:r>
          </a:p>
          <a:p>
            <a:pPr marL="0" indent="0">
              <a:buNone/>
            </a:pPr>
            <a:r>
              <a:rPr lang="en-US" sz="1200" dirty="0"/>
              <a:t>Capital Run-Length Attributes (3 attributes):</a:t>
            </a:r>
          </a:p>
          <a:p>
            <a:r>
              <a:rPr lang="en-US" sz="1200" dirty="0"/>
              <a:t>Run-Length Attributes (</a:t>
            </a:r>
            <a:r>
              <a:rPr lang="en-US" sz="1200" dirty="0" err="1"/>
              <a:t>capital_run_length_average</a:t>
            </a:r>
            <a:r>
              <a:rPr lang="en-US" sz="1200" dirty="0"/>
              <a:t>, </a:t>
            </a:r>
            <a:r>
              <a:rPr lang="en-US" sz="1200" dirty="0" err="1"/>
              <a:t>capital_run_length_longest</a:t>
            </a:r>
            <a:r>
              <a:rPr lang="en-US" sz="1200" dirty="0"/>
              <a:t>, </a:t>
            </a:r>
            <a:r>
              <a:rPr lang="en-US" sz="1200" dirty="0" err="1"/>
              <a:t>capital_run_length_total</a:t>
            </a:r>
            <a:r>
              <a:rPr lang="en-US" sz="1200" dirty="0"/>
              <a:t>):</a:t>
            </a:r>
          </a:p>
          <a:p>
            <a:r>
              <a:rPr lang="en-US" sz="1200" dirty="0"/>
              <a:t>Analyze the length and total counts of uninterrupted sequences of capital letters in emails.</a:t>
            </a:r>
          </a:p>
          <a:p>
            <a:endParaRPr lang="en-US" sz="1200" dirty="0"/>
          </a:p>
        </p:txBody>
      </p:sp>
      <p:pic>
        <p:nvPicPr>
          <p:cNvPr id="3074" name="Picture 2">
            <a:extLst>
              <a:ext uri="{FF2B5EF4-FFF2-40B4-BE49-F238E27FC236}">
                <a16:creationId xmlns:a16="http://schemas.microsoft.com/office/drawing/2014/main" id="{9A5EC605-650F-5010-525A-DF80C1CA27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17253" y="1085807"/>
            <a:ext cx="3447877" cy="234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89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29"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2" name="Freeform: Shape 3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104A94A1-E2F9-4D9E-28E7-EA065185C389}"/>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Model Preparation</a:t>
            </a:r>
          </a:p>
        </p:txBody>
      </p:sp>
      <p:graphicFrame>
        <p:nvGraphicFramePr>
          <p:cNvPr id="5" name="Content Placeholder 2">
            <a:extLst>
              <a:ext uri="{FF2B5EF4-FFF2-40B4-BE49-F238E27FC236}">
                <a16:creationId xmlns:a16="http://schemas.microsoft.com/office/drawing/2014/main" id="{02140654-9F44-B049-1A12-A622CB477710}"/>
              </a:ext>
            </a:extLst>
          </p:cNvPr>
          <p:cNvGraphicFramePr>
            <a:graphicFrameLocks noGrp="1"/>
          </p:cNvGraphicFramePr>
          <p:nvPr>
            <p:ph idx="1"/>
            <p:extLst>
              <p:ext uri="{D42A27DB-BD31-4B8C-83A1-F6EECF244321}">
                <p14:modId xmlns:p14="http://schemas.microsoft.com/office/powerpoint/2010/main" val="3223839687"/>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489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A7979-BF76-B52F-17FC-364051803516}"/>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Findings</a:t>
            </a:r>
          </a:p>
        </p:txBody>
      </p:sp>
      <p:sp>
        <p:nvSpPr>
          <p:cNvPr id="7" name="Rectangle 2">
            <a:extLst>
              <a:ext uri="{FF2B5EF4-FFF2-40B4-BE49-F238E27FC236}">
                <a16:creationId xmlns:a16="http://schemas.microsoft.com/office/drawing/2014/main" id="{D2BC71BE-2CD9-345C-F41D-0FC8DBB69DA1}"/>
              </a:ext>
            </a:extLst>
          </p:cNvPr>
          <p:cNvSpPr>
            <a:spLocks noChangeArrowheads="1"/>
          </p:cNvSpPr>
          <p:nvPr/>
        </p:nvSpPr>
        <p:spPr bwMode="auto">
          <a:xfrm>
            <a:off x="1008184" y="1459907"/>
            <a:ext cx="10175630" cy="76790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rPr>
              <a:t>Table 1: Accuracy and AUC for Naive Bayes Methods</a:t>
            </a:r>
          </a:p>
          <a:p>
            <a:pPr marL="0" marR="0" lvl="0" indent="-228600" algn="ctr"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a:ln>
                <a:noFill/>
              </a:ln>
              <a:effectLst/>
            </a:endParaRPr>
          </a:p>
        </p:txBody>
      </p:sp>
      <p:graphicFrame>
        <p:nvGraphicFramePr>
          <p:cNvPr id="6" name="Content Placeholder 5">
            <a:extLst>
              <a:ext uri="{FF2B5EF4-FFF2-40B4-BE49-F238E27FC236}">
                <a16:creationId xmlns:a16="http://schemas.microsoft.com/office/drawing/2014/main" id="{9BC658D4-A0E7-6C95-CB33-698BDB97CEA2}"/>
              </a:ext>
            </a:extLst>
          </p:cNvPr>
          <p:cNvGraphicFramePr>
            <a:graphicFrameLocks noGrp="1"/>
          </p:cNvGraphicFramePr>
          <p:nvPr>
            <p:ph idx="1"/>
            <p:extLst>
              <p:ext uri="{D42A27DB-BD31-4B8C-83A1-F6EECF244321}">
                <p14:modId xmlns:p14="http://schemas.microsoft.com/office/powerpoint/2010/main" val="1476722020"/>
              </p:ext>
            </p:extLst>
          </p:nvPr>
        </p:nvGraphicFramePr>
        <p:xfrm>
          <a:off x="1412642" y="2405149"/>
          <a:ext cx="9360621" cy="3899395"/>
        </p:xfrm>
        <a:graphic>
          <a:graphicData uri="http://schemas.openxmlformats.org/drawingml/2006/table">
            <a:tbl>
              <a:tblPr/>
              <a:tblGrid>
                <a:gridCol w="3120207">
                  <a:extLst>
                    <a:ext uri="{9D8B030D-6E8A-4147-A177-3AD203B41FA5}">
                      <a16:colId xmlns:a16="http://schemas.microsoft.com/office/drawing/2014/main" val="2587879708"/>
                    </a:ext>
                  </a:extLst>
                </a:gridCol>
                <a:gridCol w="3120207">
                  <a:extLst>
                    <a:ext uri="{9D8B030D-6E8A-4147-A177-3AD203B41FA5}">
                      <a16:colId xmlns:a16="http://schemas.microsoft.com/office/drawing/2014/main" val="3126310428"/>
                    </a:ext>
                  </a:extLst>
                </a:gridCol>
                <a:gridCol w="3120207">
                  <a:extLst>
                    <a:ext uri="{9D8B030D-6E8A-4147-A177-3AD203B41FA5}">
                      <a16:colId xmlns:a16="http://schemas.microsoft.com/office/drawing/2014/main" val="3425311905"/>
                    </a:ext>
                  </a:extLst>
                </a:gridCol>
              </a:tblGrid>
              <a:tr h="645013">
                <a:tc>
                  <a:txBody>
                    <a:bodyPr/>
                    <a:lstStyle/>
                    <a:p>
                      <a:pPr algn="l" fontAlgn="b">
                        <a:spcBef>
                          <a:spcPts val="0"/>
                        </a:spcBef>
                        <a:spcAft>
                          <a:spcPts val="0"/>
                        </a:spcAft>
                      </a:pPr>
                      <a:r>
                        <a:rPr lang="en-US" sz="2900" b="1" i="0" u="none" strike="noStrike">
                          <a:solidFill>
                            <a:srgbClr val="C6C6C6"/>
                          </a:solidFill>
                          <a:effectLst/>
                          <a:latin typeface="Arial" panose="020B0604020202020204" pitchFamily="34" charset="0"/>
                        </a:rPr>
                        <a:t>Method</a:t>
                      </a:r>
                      <a:endParaRPr lang="en-US" sz="2900" b="0" i="0" u="none" strike="noStrike">
                        <a:solidFill>
                          <a:srgbClr val="C6C6C6"/>
                        </a:solidFill>
                        <a:effectLst/>
                        <a:latin typeface="Arial" panose="020B0604020202020204" pitchFamily="34" charset="0"/>
                      </a:endParaRPr>
                    </a:p>
                  </a:txBody>
                  <a:tcPr marL="146594" marR="146594" marT="73297" marB="73297"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l" fontAlgn="b">
                        <a:spcBef>
                          <a:spcPts val="0"/>
                        </a:spcBef>
                        <a:spcAft>
                          <a:spcPts val="0"/>
                        </a:spcAft>
                      </a:pPr>
                      <a:r>
                        <a:rPr lang="en-US" sz="2900" b="1" i="0" u="none" strike="noStrike">
                          <a:solidFill>
                            <a:srgbClr val="C6C6C6"/>
                          </a:solidFill>
                          <a:effectLst/>
                          <a:latin typeface="Arial" panose="020B0604020202020204" pitchFamily="34" charset="0"/>
                        </a:rPr>
                        <a:t>Accuracy</a:t>
                      </a:r>
                      <a:endParaRPr lang="en-US" sz="2900" b="0" i="0" u="none" strike="noStrike">
                        <a:solidFill>
                          <a:srgbClr val="C6C6C6"/>
                        </a:solidFill>
                        <a:effectLst/>
                        <a:latin typeface="Arial" panose="020B0604020202020204" pitchFamily="34" charset="0"/>
                      </a:endParaRPr>
                    </a:p>
                  </a:txBody>
                  <a:tcPr marL="146594" marR="146594" marT="73297" marB="73297"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l" fontAlgn="b">
                        <a:spcBef>
                          <a:spcPts val="0"/>
                        </a:spcBef>
                        <a:spcAft>
                          <a:spcPts val="0"/>
                        </a:spcAft>
                      </a:pPr>
                      <a:r>
                        <a:rPr lang="en-US" sz="2900" b="1" i="0" u="none" strike="noStrike">
                          <a:solidFill>
                            <a:srgbClr val="C6C6C6"/>
                          </a:solidFill>
                          <a:effectLst/>
                          <a:latin typeface="Arial" panose="020B0604020202020204" pitchFamily="34" charset="0"/>
                        </a:rPr>
                        <a:t>AUC</a:t>
                      </a:r>
                      <a:endParaRPr lang="en-US" sz="2900" b="0" i="0" u="none" strike="noStrike">
                        <a:solidFill>
                          <a:srgbClr val="C6C6C6"/>
                        </a:solidFill>
                        <a:effectLst/>
                        <a:latin typeface="Arial" panose="020B0604020202020204" pitchFamily="34" charset="0"/>
                      </a:endParaRPr>
                    </a:p>
                  </a:txBody>
                  <a:tcPr marL="146594" marR="146594" marT="73297" marB="73297"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2984353588"/>
                  </a:ext>
                </a:extLst>
              </a:tr>
              <a:tr h="1084794">
                <a:tc>
                  <a:txBody>
                    <a:bodyPr/>
                    <a:lstStyle/>
                    <a:p>
                      <a:pPr algn="l" fontAlgn="base">
                        <a:spcBef>
                          <a:spcPts val="0"/>
                        </a:spcBef>
                        <a:spcAft>
                          <a:spcPts val="0"/>
                        </a:spcAft>
                      </a:pPr>
                      <a:r>
                        <a:rPr lang="en-US" sz="2900" b="0" i="0" u="none" strike="noStrike">
                          <a:solidFill>
                            <a:srgbClr val="C6C6C6"/>
                          </a:solidFill>
                          <a:effectLst/>
                          <a:latin typeface="Arial" panose="020B0604020202020204" pitchFamily="34" charset="0"/>
                        </a:rPr>
                        <a:t>Gaussian</a:t>
                      </a:r>
                    </a:p>
                  </a:txBody>
                  <a:tcPr marL="146594" marR="146594" marT="73297" marB="73297"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l" fontAlgn="base">
                        <a:spcBef>
                          <a:spcPts val="0"/>
                        </a:spcBef>
                        <a:spcAft>
                          <a:spcPts val="0"/>
                        </a:spcAft>
                      </a:pPr>
                      <a:r>
                        <a:rPr lang="en-US" sz="2900" b="0" i="0" u="none" strike="noStrike">
                          <a:solidFill>
                            <a:srgbClr val="C6C6C6"/>
                          </a:solidFill>
                          <a:effectLst/>
                          <a:latin typeface="Arial" panose="020B0604020202020204" pitchFamily="34" charset="0"/>
                        </a:rPr>
                        <a:t>80.800% +/- 0.216%</a:t>
                      </a:r>
                    </a:p>
                  </a:txBody>
                  <a:tcPr marL="146594" marR="146594" marT="73297" marB="73297"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l" fontAlgn="base">
                        <a:spcBef>
                          <a:spcPts val="0"/>
                        </a:spcBef>
                        <a:spcAft>
                          <a:spcPts val="0"/>
                        </a:spcAft>
                      </a:pPr>
                      <a:r>
                        <a:rPr lang="en-US" sz="2900" b="0" i="0" u="none" strike="noStrike">
                          <a:solidFill>
                            <a:srgbClr val="C6C6C6"/>
                          </a:solidFill>
                          <a:effectLst/>
                          <a:latin typeface="Arial" panose="020B0604020202020204" pitchFamily="34" charset="0"/>
                        </a:rPr>
                        <a:t>84.982% +/- 0.198%</a:t>
                      </a:r>
                    </a:p>
                  </a:txBody>
                  <a:tcPr marL="146594" marR="146594" marT="73297" marB="73297"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2263187136"/>
                  </a:ext>
                </a:extLst>
              </a:tr>
              <a:tr h="1084794">
                <a:tc>
                  <a:txBody>
                    <a:bodyPr/>
                    <a:lstStyle/>
                    <a:p>
                      <a:pPr algn="l" fontAlgn="base">
                        <a:spcBef>
                          <a:spcPts val="0"/>
                        </a:spcBef>
                        <a:spcAft>
                          <a:spcPts val="0"/>
                        </a:spcAft>
                      </a:pPr>
                      <a:r>
                        <a:rPr lang="en-US" sz="2900" b="0" i="0" u="none" strike="noStrike">
                          <a:solidFill>
                            <a:srgbClr val="C6C6C6"/>
                          </a:solidFill>
                          <a:effectLst/>
                          <a:latin typeface="Arial" panose="020B0604020202020204" pitchFamily="34" charset="0"/>
                        </a:rPr>
                        <a:t>Multinomial</a:t>
                      </a:r>
                    </a:p>
                  </a:txBody>
                  <a:tcPr marL="146594" marR="146594" marT="73297" marB="73297"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l" fontAlgn="base">
                        <a:spcBef>
                          <a:spcPts val="0"/>
                        </a:spcBef>
                        <a:spcAft>
                          <a:spcPts val="0"/>
                        </a:spcAft>
                      </a:pPr>
                      <a:r>
                        <a:rPr lang="en-US" sz="2900" b="0" i="0" u="none" strike="noStrike">
                          <a:solidFill>
                            <a:srgbClr val="C6C6C6"/>
                          </a:solidFill>
                          <a:effectLst/>
                          <a:latin typeface="Arial" panose="020B0604020202020204" pitchFamily="34" charset="0"/>
                        </a:rPr>
                        <a:t>87.230% +/- 0.198%</a:t>
                      </a:r>
                    </a:p>
                  </a:txBody>
                  <a:tcPr marL="146594" marR="146594" marT="73297" marB="73297"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l" fontAlgn="base">
                        <a:spcBef>
                          <a:spcPts val="0"/>
                        </a:spcBef>
                        <a:spcAft>
                          <a:spcPts val="0"/>
                        </a:spcAft>
                      </a:pPr>
                      <a:r>
                        <a:rPr lang="en-US" sz="2900" b="0" i="0" u="none" strike="noStrike">
                          <a:solidFill>
                            <a:srgbClr val="C6C6C6"/>
                          </a:solidFill>
                          <a:effectLst/>
                          <a:latin typeface="Arial" panose="020B0604020202020204" pitchFamily="34" charset="0"/>
                        </a:rPr>
                        <a:t>95.302% +/- 0.108%</a:t>
                      </a:r>
                    </a:p>
                  </a:txBody>
                  <a:tcPr marL="146594" marR="146594" marT="73297" marB="73297"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114580954"/>
                  </a:ext>
                </a:extLst>
              </a:tr>
              <a:tr h="1084794">
                <a:tc>
                  <a:txBody>
                    <a:bodyPr/>
                    <a:lstStyle/>
                    <a:p>
                      <a:pPr algn="l" fontAlgn="base">
                        <a:spcBef>
                          <a:spcPts val="0"/>
                        </a:spcBef>
                        <a:spcAft>
                          <a:spcPts val="0"/>
                        </a:spcAft>
                      </a:pPr>
                      <a:r>
                        <a:rPr lang="en-US" sz="2900" b="0" i="0" u="none" strike="noStrike">
                          <a:solidFill>
                            <a:srgbClr val="C6C6C6"/>
                          </a:solidFill>
                          <a:effectLst/>
                          <a:latin typeface="Arial" panose="020B0604020202020204" pitchFamily="34" charset="0"/>
                        </a:rPr>
                        <a:t>Bernoulli</a:t>
                      </a:r>
                    </a:p>
                  </a:txBody>
                  <a:tcPr marL="146594" marR="146594" marT="73297" marB="73297"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l" fontAlgn="base">
                        <a:spcBef>
                          <a:spcPts val="0"/>
                        </a:spcBef>
                        <a:spcAft>
                          <a:spcPts val="0"/>
                        </a:spcAft>
                      </a:pPr>
                      <a:r>
                        <a:rPr lang="en-US" sz="2900" b="0" i="0" u="none" strike="noStrike">
                          <a:solidFill>
                            <a:srgbClr val="C6C6C6"/>
                          </a:solidFill>
                          <a:effectLst/>
                          <a:latin typeface="Arial" panose="020B0604020202020204" pitchFamily="34" charset="0"/>
                        </a:rPr>
                        <a:t>89.164% +/- 0.146%</a:t>
                      </a:r>
                    </a:p>
                  </a:txBody>
                  <a:tcPr marL="146594" marR="146594" marT="73297" marB="73297"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l" fontAlgn="base">
                        <a:spcBef>
                          <a:spcPts val="0"/>
                        </a:spcBef>
                        <a:spcAft>
                          <a:spcPts val="0"/>
                        </a:spcAft>
                      </a:pPr>
                      <a:r>
                        <a:rPr lang="en-US" sz="2900" b="0" i="0" u="none" strike="noStrike">
                          <a:solidFill>
                            <a:srgbClr val="C6C6C6"/>
                          </a:solidFill>
                          <a:effectLst/>
                          <a:latin typeface="Arial" panose="020B0604020202020204" pitchFamily="34" charset="0"/>
                        </a:rPr>
                        <a:t>95.017% +/- 0.112%</a:t>
                      </a:r>
                    </a:p>
                  </a:txBody>
                  <a:tcPr marL="146594" marR="146594" marT="73297" marB="73297"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621218173"/>
                  </a:ext>
                </a:extLst>
              </a:tr>
            </a:tbl>
          </a:graphicData>
        </a:graphic>
      </p:graphicFrame>
    </p:spTree>
    <p:extLst>
      <p:ext uri="{BB962C8B-B14F-4D97-AF65-F5344CB8AC3E}">
        <p14:creationId xmlns:p14="http://schemas.microsoft.com/office/powerpoint/2010/main" val="52899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94B1F0BD-70D4-BDFC-1EA2-467F34E5F87E}"/>
              </a:ext>
            </a:extLst>
          </p:cNvPr>
          <p:cNvSpPr>
            <a:spLocks noChangeArrowheads="1"/>
          </p:cNvSpPr>
          <p:nvPr/>
        </p:nvSpPr>
        <p:spPr bwMode="auto">
          <a:xfrm>
            <a:off x="1008184" y="1459907"/>
            <a:ext cx="10175630" cy="76790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rPr>
              <a:t>Table 2: Multinomial Model Training Comparison</a:t>
            </a:r>
          </a:p>
          <a:p>
            <a:pPr marL="0" marR="0" lvl="0" indent="-228600" algn="ctr"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a:ln>
                <a:noFill/>
              </a:ln>
              <a:effectLst/>
            </a:endParaRPr>
          </a:p>
        </p:txBody>
      </p:sp>
      <p:graphicFrame>
        <p:nvGraphicFramePr>
          <p:cNvPr id="4" name="Content Placeholder 3">
            <a:extLst>
              <a:ext uri="{FF2B5EF4-FFF2-40B4-BE49-F238E27FC236}">
                <a16:creationId xmlns:a16="http://schemas.microsoft.com/office/drawing/2014/main" id="{CC3CE5A2-0349-9386-0283-0A4044030326}"/>
              </a:ext>
            </a:extLst>
          </p:cNvPr>
          <p:cNvGraphicFramePr>
            <a:graphicFrameLocks noGrp="1"/>
          </p:cNvGraphicFramePr>
          <p:nvPr>
            <p:ph idx="1"/>
            <p:extLst>
              <p:ext uri="{D42A27DB-BD31-4B8C-83A1-F6EECF244321}">
                <p14:modId xmlns:p14="http://schemas.microsoft.com/office/powerpoint/2010/main" val="3619527241"/>
              </p:ext>
            </p:extLst>
          </p:nvPr>
        </p:nvGraphicFramePr>
        <p:xfrm>
          <a:off x="835154" y="2773904"/>
          <a:ext cx="10515597" cy="3161885"/>
        </p:xfrm>
        <a:graphic>
          <a:graphicData uri="http://schemas.openxmlformats.org/drawingml/2006/table">
            <a:tbl>
              <a:tblPr firstRow="1" bandRow="1"/>
              <a:tblGrid>
                <a:gridCol w="3505199">
                  <a:extLst>
                    <a:ext uri="{9D8B030D-6E8A-4147-A177-3AD203B41FA5}">
                      <a16:colId xmlns:a16="http://schemas.microsoft.com/office/drawing/2014/main" val="1722514853"/>
                    </a:ext>
                  </a:extLst>
                </a:gridCol>
                <a:gridCol w="3505199">
                  <a:extLst>
                    <a:ext uri="{9D8B030D-6E8A-4147-A177-3AD203B41FA5}">
                      <a16:colId xmlns:a16="http://schemas.microsoft.com/office/drawing/2014/main" val="2005407705"/>
                    </a:ext>
                  </a:extLst>
                </a:gridCol>
                <a:gridCol w="3505199">
                  <a:extLst>
                    <a:ext uri="{9D8B030D-6E8A-4147-A177-3AD203B41FA5}">
                      <a16:colId xmlns:a16="http://schemas.microsoft.com/office/drawing/2014/main" val="3592690660"/>
                    </a:ext>
                  </a:extLst>
                </a:gridCol>
              </a:tblGrid>
              <a:tr h="724599">
                <a:tc>
                  <a:txBody>
                    <a:bodyPr/>
                    <a:lstStyle/>
                    <a:p>
                      <a:pPr fontAlgn="b"/>
                      <a:r>
                        <a:rPr lang="en-US" sz="3200" b="1">
                          <a:solidFill>
                            <a:srgbClr val="C6C6C6"/>
                          </a:solidFill>
                          <a:effectLst/>
                        </a:rPr>
                        <a:t>Method</a:t>
                      </a:r>
                    </a:p>
                  </a:txBody>
                  <a:tcPr marL="164681" marR="164681" marT="82341" marB="823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
                      <a:r>
                        <a:rPr lang="en-US" sz="3200" b="1">
                          <a:solidFill>
                            <a:srgbClr val="C6C6C6"/>
                          </a:solidFill>
                          <a:effectLst/>
                        </a:rPr>
                        <a:t>Accuracy</a:t>
                      </a:r>
                    </a:p>
                  </a:txBody>
                  <a:tcPr marL="164681" marR="164681" marT="82341" marB="823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
                      <a:r>
                        <a:rPr lang="en-US" sz="3200" b="1">
                          <a:solidFill>
                            <a:srgbClr val="C6C6C6"/>
                          </a:solidFill>
                          <a:effectLst/>
                        </a:rPr>
                        <a:t>AUC</a:t>
                      </a:r>
                    </a:p>
                  </a:txBody>
                  <a:tcPr marL="164681" marR="164681" marT="82341" marB="823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228099936"/>
                  </a:ext>
                </a:extLst>
              </a:tr>
              <a:tr h="1218643">
                <a:tc>
                  <a:txBody>
                    <a:bodyPr/>
                    <a:lstStyle/>
                    <a:p>
                      <a:pPr fontAlgn="base"/>
                      <a:r>
                        <a:rPr lang="en-US" sz="3200">
                          <a:solidFill>
                            <a:srgbClr val="C6C6C6"/>
                          </a:solidFill>
                          <a:effectLst/>
                        </a:rPr>
                        <a:t>Frequency</a:t>
                      </a:r>
                    </a:p>
                  </a:txBody>
                  <a:tcPr marL="164681" marR="164681" marT="82341" marB="823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ase"/>
                      <a:r>
                        <a:rPr lang="en-US" sz="3200">
                          <a:solidFill>
                            <a:srgbClr val="C6C6C6"/>
                          </a:solidFill>
                          <a:effectLst/>
                        </a:rPr>
                        <a:t>87.230% +/- 0.198%</a:t>
                      </a:r>
                    </a:p>
                  </a:txBody>
                  <a:tcPr marL="164681" marR="164681" marT="82341" marB="823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fontAlgn="base"/>
                      <a:r>
                        <a:rPr lang="en-US" sz="3200">
                          <a:solidFill>
                            <a:srgbClr val="C6C6C6"/>
                          </a:solidFill>
                          <a:effectLst/>
                        </a:rPr>
                        <a:t>95.302% +/- 0.108%</a:t>
                      </a:r>
                    </a:p>
                  </a:txBody>
                  <a:tcPr marL="164681" marR="164681" marT="82341" marB="823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2400455623"/>
                  </a:ext>
                </a:extLst>
              </a:tr>
              <a:tr h="1218643">
                <a:tc>
                  <a:txBody>
                    <a:bodyPr/>
                    <a:lstStyle/>
                    <a:p>
                      <a:pPr fontAlgn="base"/>
                      <a:r>
                        <a:rPr lang="en-US" sz="3200">
                          <a:solidFill>
                            <a:srgbClr val="C6C6C6"/>
                          </a:solidFill>
                          <a:effectLst/>
                        </a:rPr>
                        <a:t>Binary</a:t>
                      </a:r>
                    </a:p>
                  </a:txBody>
                  <a:tcPr marL="164681" marR="164681" marT="82341" marB="823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fontAlgn="base"/>
                      <a:r>
                        <a:rPr lang="en-US" sz="3200">
                          <a:solidFill>
                            <a:srgbClr val="C6C6C6"/>
                          </a:solidFill>
                          <a:effectLst/>
                        </a:rPr>
                        <a:t>87.954% +/- 0.230%</a:t>
                      </a:r>
                    </a:p>
                  </a:txBody>
                  <a:tcPr marL="164681" marR="164681" marT="82341" marB="823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fontAlgn="base"/>
                      <a:r>
                        <a:rPr lang="en-US" sz="3200">
                          <a:solidFill>
                            <a:srgbClr val="C6C6C6"/>
                          </a:solidFill>
                          <a:effectLst/>
                        </a:rPr>
                        <a:t>95.756% +/- 0.136%</a:t>
                      </a:r>
                    </a:p>
                  </a:txBody>
                  <a:tcPr marL="164681" marR="164681" marT="82341" marB="823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3717344294"/>
                  </a:ext>
                </a:extLst>
              </a:tr>
            </a:tbl>
          </a:graphicData>
        </a:graphic>
      </p:graphicFrame>
    </p:spTree>
    <p:extLst>
      <p:ext uri="{BB962C8B-B14F-4D97-AF65-F5344CB8AC3E}">
        <p14:creationId xmlns:p14="http://schemas.microsoft.com/office/powerpoint/2010/main" val="197725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FA3BB62-B032-9A26-3B61-CE50CA087E0D}"/>
              </a:ext>
            </a:extLst>
          </p:cNvPr>
          <p:cNvSpPr>
            <a:spLocks noGrp="1"/>
          </p:cNvSpPr>
          <p:nvPr>
            <p:ph type="title"/>
          </p:nvPr>
        </p:nvSpPr>
        <p:spPr>
          <a:xfrm rot="16200000">
            <a:off x="-1325880" y="1947672"/>
            <a:ext cx="5961888" cy="2788920"/>
          </a:xfrm>
        </p:spPr>
        <p:txBody>
          <a:bodyPr anchor="ctr">
            <a:normAutofit/>
          </a:bodyPr>
          <a:lstStyle/>
          <a:p>
            <a:r>
              <a:rPr lang="en-US" sz="4800" dirty="0">
                <a:solidFill>
                  <a:schemeClr val="bg1"/>
                </a:solidFill>
              </a:rPr>
              <a:t>Findings:</a:t>
            </a:r>
            <a:br>
              <a:rPr lang="en-US" sz="4800" dirty="0">
                <a:solidFill>
                  <a:schemeClr val="bg1"/>
                </a:solidFill>
              </a:rPr>
            </a:br>
            <a:endParaRPr lang="en-US" sz="4800" dirty="0">
              <a:solidFill>
                <a:schemeClr val="bg1"/>
              </a:solidFill>
            </a:endParaRPr>
          </a:p>
        </p:txBody>
      </p:sp>
      <p:graphicFrame>
        <p:nvGraphicFramePr>
          <p:cNvPr id="26" name="Content Placeholder 2">
            <a:extLst>
              <a:ext uri="{FF2B5EF4-FFF2-40B4-BE49-F238E27FC236}">
                <a16:creationId xmlns:a16="http://schemas.microsoft.com/office/drawing/2014/main" id="{963110AA-9E3A-905E-EE0F-9965A00357DC}"/>
              </a:ext>
            </a:extLst>
          </p:cNvPr>
          <p:cNvGraphicFramePr>
            <a:graphicFrameLocks noGrp="1"/>
          </p:cNvGraphicFramePr>
          <p:nvPr>
            <p:ph idx="1"/>
            <p:extLst>
              <p:ext uri="{D42A27DB-BD31-4B8C-83A1-F6EECF244321}">
                <p14:modId xmlns:p14="http://schemas.microsoft.com/office/powerpoint/2010/main" val="2597101614"/>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0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97FE5-0F9F-D05A-3019-3D85B3E6EA52}"/>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Defining the subject</a:t>
            </a:r>
          </a:p>
        </p:txBody>
      </p:sp>
      <p:graphicFrame>
        <p:nvGraphicFramePr>
          <p:cNvPr id="5" name="Content Placeholder 2">
            <a:extLst>
              <a:ext uri="{FF2B5EF4-FFF2-40B4-BE49-F238E27FC236}">
                <a16:creationId xmlns:a16="http://schemas.microsoft.com/office/drawing/2014/main" id="{E0DDC5A9-4E22-91DD-ED38-13AD6A4A5CE7}"/>
              </a:ext>
            </a:extLst>
          </p:cNvPr>
          <p:cNvGraphicFramePr>
            <a:graphicFrameLocks noGrp="1"/>
          </p:cNvGraphicFramePr>
          <p:nvPr>
            <p:ph idx="1"/>
            <p:extLst>
              <p:ext uri="{D42A27DB-BD31-4B8C-83A1-F6EECF244321}">
                <p14:modId xmlns:p14="http://schemas.microsoft.com/office/powerpoint/2010/main" val="166140576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99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2AF2E8-6623-C845-7607-3ECB55AAD8D8}"/>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Business/Societal need for this</a:t>
            </a:r>
          </a:p>
        </p:txBody>
      </p:sp>
      <p:graphicFrame>
        <p:nvGraphicFramePr>
          <p:cNvPr id="5" name="Content Placeholder 2">
            <a:extLst>
              <a:ext uri="{FF2B5EF4-FFF2-40B4-BE49-F238E27FC236}">
                <a16:creationId xmlns:a16="http://schemas.microsoft.com/office/drawing/2014/main" id="{61623C31-A634-318F-DF4C-A50DE90750F0}"/>
              </a:ext>
            </a:extLst>
          </p:cNvPr>
          <p:cNvGraphicFramePr>
            <a:graphicFrameLocks noGrp="1"/>
          </p:cNvGraphicFramePr>
          <p:nvPr>
            <p:ph idx="1"/>
            <p:extLst>
              <p:ext uri="{D42A27DB-BD31-4B8C-83A1-F6EECF244321}">
                <p14:modId xmlns:p14="http://schemas.microsoft.com/office/powerpoint/2010/main" val="327322569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406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29"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2" name="Freeform: Shape 3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FF02614-FB13-C92D-9F94-09F21284F9C9}"/>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Problem Statement I am trying to solve</a:t>
            </a:r>
          </a:p>
        </p:txBody>
      </p:sp>
      <p:graphicFrame>
        <p:nvGraphicFramePr>
          <p:cNvPr id="39" name="Content Placeholder 2">
            <a:extLst>
              <a:ext uri="{FF2B5EF4-FFF2-40B4-BE49-F238E27FC236}">
                <a16:creationId xmlns:a16="http://schemas.microsoft.com/office/drawing/2014/main" id="{89E29B8C-44CF-0A50-0455-3B4085A63DBC}"/>
              </a:ext>
            </a:extLst>
          </p:cNvPr>
          <p:cNvGraphicFramePr>
            <a:graphicFrameLocks noGrp="1"/>
          </p:cNvGraphicFramePr>
          <p:nvPr>
            <p:ph idx="1"/>
            <p:extLst>
              <p:ext uri="{D42A27DB-BD31-4B8C-83A1-F6EECF244321}">
                <p14:modId xmlns:p14="http://schemas.microsoft.com/office/powerpoint/2010/main" val="1865412730"/>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11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BE95C-C8C0-0647-A362-26C84EE6778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High level Architecture</a:t>
            </a:r>
          </a:p>
        </p:txBody>
      </p:sp>
      <p:pic>
        <p:nvPicPr>
          <p:cNvPr id="5" name="Content Placeholder 4" descr="A diagram of a diagram&#10;&#10;Description automatically generated">
            <a:extLst>
              <a:ext uri="{FF2B5EF4-FFF2-40B4-BE49-F238E27FC236}">
                <a16:creationId xmlns:a16="http://schemas.microsoft.com/office/drawing/2014/main" id="{A3226357-4A69-CF79-CB40-192BB8C146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946" y="1675227"/>
            <a:ext cx="10180108" cy="4394199"/>
          </a:xfrm>
          <a:prstGeom prst="rect">
            <a:avLst/>
          </a:prstGeom>
        </p:spPr>
      </p:pic>
    </p:spTree>
    <p:extLst>
      <p:ext uri="{BB962C8B-B14F-4D97-AF65-F5344CB8AC3E}">
        <p14:creationId xmlns:p14="http://schemas.microsoft.com/office/powerpoint/2010/main" val="171508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4F4D0-37AF-AFAA-2BBA-93ED6190A15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MVP – Minimum Viable Product</a:t>
            </a:r>
          </a:p>
        </p:txBody>
      </p:sp>
      <p:sp>
        <p:nvSpPr>
          <p:cNvPr id="3" name="Content Placeholder 2">
            <a:extLst>
              <a:ext uri="{FF2B5EF4-FFF2-40B4-BE49-F238E27FC236}">
                <a16:creationId xmlns:a16="http://schemas.microsoft.com/office/drawing/2014/main" id="{B975F0C6-747D-C4B5-7B51-4E039E1F1238}"/>
              </a:ext>
            </a:extLst>
          </p:cNvPr>
          <p:cNvSpPr>
            <a:spLocks noGrp="1"/>
          </p:cNvSpPr>
          <p:nvPr>
            <p:ph idx="1"/>
          </p:nvPr>
        </p:nvSpPr>
        <p:spPr>
          <a:xfrm>
            <a:off x="4810259" y="649480"/>
            <a:ext cx="6555347" cy="5546047"/>
          </a:xfrm>
        </p:spPr>
        <p:txBody>
          <a:bodyPr anchor="ctr">
            <a:normAutofit/>
          </a:bodyPr>
          <a:lstStyle/>
          <a:p>
            <a:r>
              <a:rPr lang="en-US" sz="2000" dirty="0"/>
              <a:t> To provide foundational solutions to phishing attacks and fraudulent transactions within open banking platforms</a:t>
            </a:r>
          </a:p>
          <a:p>
            <a:endParaRPr lang="en-US" sz="2000" dirty="0"/>
          </a:p>
          <a:p>
            <a:r>
              <a:rPr lang="en-US" sz="2000" b="1" i="0" dirty="0">
                <a:effectLst/>
                <a:latin typeface="Söhne"/>
              </a:rPr>
              <a:t>Relevance of Machine Learning:</a:t>
            </a:r>
          </a:p>
          <a:p>
            <a:pPr marL="0" indent="0">
              <a:buNone/>
            </a:pPr>
            <a:r>
              <a:rPr lang="en-US" sz="2000" b="1" i="0" dirty="0">
                <a:effectLst/>
                <a:latin typeface="Söhne"/>
              </a:rPr>
              <a:t>Email Classification:</a:t>
            </a:r>
          </a:p>
          <a:p>
            <a:r>
              <a:rPr lang="en-US" sz="2000" i="0" dirty="0">
                <a:effectLst/>
                <a:latin typeface="Söhne"/>
              </a:rPr>
              <a:t>Utilizes machine learning algorithms to enhance email security.</a:t>
            </a:r>
          </a:p>
          <a:p>
            <a:r>
              <a:rPr lang="en-US" sz="2000" i="0" dirty="0">
                <a:effectLst/>
                <a:latin typeface="Söhne"/>
              </a:rPr>
              <a:t>Learns and adapts to evolving phishing techniques.</a:t>
            </a:r>
          </a:p>
          <a:p>
            <a:pPr marL="0" indent="0">
              <a:buNone/>
            </a:pPr>
            <a:r>
              <a:rPr lang="en-US" sz="2000" b="1" i="0" dirty="0">
                <a:effectLst/>
                <a:latin typeface="Söhne"/>
              </a:rPr>
              <a:t>Transactional Data Analysis:</a:t>
            </a:r>
          </a:p>
          <a:p>
            <a:r>
              <a:rPr lang="en-US" sz="2000" i="0" dirty="0">
                <a:effectLst/>
                <a:latin typeface="Söhne"/>
              </a:rPr>
              <a:t>Leverages machine learning for robust pattern recognition.</a:t>
            </a:r>
          </a:p>
          <a:p>
            <a:r>
              <a:rPr lang="en-US" sz="2000" i="0" dirty="0">
                <a:effectLst/>
                <a:latin typeface="Söhne"/>
              </a:rPr>
              <a:t>Provides adaptive analysis to identify emerging fraud patterns.</a:t>
            </a:r>
          </a:p>
          <a:p>
            <a:endParaRPr lang="en-US" sz="2000" dirty="0"/>
          </a:p>
        </p:txBody>
      </p:sp>
    </p:spTree>
    <p:extLst>
      <p:ext uri="{BB962C8B-B14F-4D97-AF65-F5344CB8AC3E}">
        <p14:creationId xmlns:p14="http://schemas.microsoft.com/office/powerpoint/2010/main" val="225541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F5E82-EC1F-F27A-305D-5C8C5554CA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Peer reviewed papers</a:t>
            </a:r>
          </a:p>
        </p:txBody>
      </p:sp>
      <p:pic>
        <p:nvPicPr>
          <p:cNvPr id="5" name="Content Placeholder 4">
            <a:extLst>
              <a:ext uri="{FF2B5EF4-FFF2-40B4-BE49-F238E27FC236}">
                <a16:creationId xmlns:a16="http://schemas.microsoft.com/office/drawing/2014/main" id="{C11400C8-E2C2-3A89-63C5-919BF600C3A5}"/>
              </a:ext>
            </a:extLst>
          </p:cNvPr>
          <p:cNvPicPr>
            <a:picLocks noGrp="1" noChangeAspect="1"/>
          </p:cNvPicPr>
          <p:nvPr>
            <p:ph idx="1"/>
          </p:nvPr>
        </p:nvPicPr>
        <p:blipFill>
          <a:blip r:embed="rId2"/>
          <a:stretch>
            <a:fillRect/>
          </a:stretch>
        </p:blipFill>
        <p:spPr>
          <a:xfrm>
            <a:off x="2449361" y="1675227"/>
            <a:ext cx="7293278" cy="4394199"/>
          </a:xfrm>
          <a:prstGeom prst="rect">
            <a:avLst/>
          </a:prstGeom>
        </p:spPr>
      </p:pic>
    </p:spTree>
    <p:extLst>
      <p:ext uri="{BB962C8B-B14F-4D97-AF65-F5344CB8AC3E}">
        <p14:creationId xmlns:p14="http://schemas.microsoft.com/office/powerpoint/2010/main" val="358871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F4663-8166-DD2B-20EA-B426836D6E7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Gantt Chart</a:t>
            </a:r>
          </a:p>
        </p:txBody>
      </p:sp>
      <p:graphicFrame>
        <p:nvGraphicFramePr>
          <p:cNvPr id="4" name="Content Placeholder 3">
            <a:extLst>
              <a:ext uri="{FF2B5EF4-FFF2-40B4-BE49-F238E27FC236}">
                <a16:creationId xmlns:a16="http://schemas.microsoft.com/office/drawing/2014/main" id="{0EE8711D-081A-89DA-0CFF-10CB91BCB6B1}"/>
              </a:ext>
            </a:extLst>
          </p:cNvPr>
          <p:cNvGraphicFramePr>
            <a:graphicFrameLocks noGrp="1"/>
          </p:cNvGraphicFramePr>
          <p:nvPr>
            <p:ph idx="1"/>
            <p:extLst>
              <p:ext uri="{D42A27DB-BD31-4B8C-83A1-F6EECF244321}">
                <p14:modId xmlns:p14="http://schemas.microsoft.com/office/powerpoint/2010/main" val="1001757455"/>
              </p:ext>
            </p:extLst>
          </p:nvPr>
        </p:nvGraphicFramePr>
        <p:xfrm>
          <a:off x="556533" y="1723869"/>
          <a:ext cx="11297860" cy="4646952"/>
        </p:xfrm>
        <a:graphic>
          <a:graphicData uri="http://schemas.openxmlformats.org/drawingml/2006/table">
            <a:tbl>
              <a:tblPr firstRow="1" bandRow="1">
                <a:tableStyleId>{5C22544A-7EE6-4342-B048-85BDC9FD1C3A}</a:tableStyleId>
              </a:tblPr>
              <a:tblGrid>
                <a:gridCol w="1975128">
                  <a:extLst>
                    <a:ext uri="{9D8B030D-6E8A-4147-A177-3AD203B41FA5}">
                      <a16:colId xmlns:a16="http://schemas.microsoft.com/office/drawing/2014/main" val="2428263563"/>
                    </a:ext>
                  </a:extLst>
                </a:gridCol>
                <a:gridCol w="4416090">
                  <a:extLst>
                    <a:ext uri="{9D8B030D-6E8A-4147-A177-3AD203B41FA5}">
                      <a16:colId xmlns:a16="http://schemas.microsoft.com/office/drawing/2014/main" val="2180294265"/>
                    </a:ext>
                  </a:extLst>
                </a:gridCol>
                <a:gridCol w="4906642">
                  <a:extLst>
                    <a:ext uri="{9D8B030D-6E8A-4147-A177-3AD203B41FA5}">
                      <a16:colId xmlns:a16="http://schemas.microsoft.com/office/drawing/2014/main" val="748306531"/>
                    </a:ext>
                  </a:extLst>
                </a:gridCol>
              </a:tblGrid>
              <a:tr h="396252">
                <a:tc>
                  <a:txBody>
                    <a:bodyPr/>
                    <a:lstStyle/>
                    <a:p>
                      <a:r>
                        <a:rPr lang="en-US" sz="1300"/>
                        <a:t>Week</a:t>
                      </a:r>
                    </a:p>
                  </a:txBody>
                  <a:tcPr marL="66070" marR="66070" marT="33035" marB="33035"/>
                </a:tc>
                <a:tc>
                  <a:txBody>
                    <a:bodyPr/>
                    <a:lstStyle/>
                    <a:p>
                      <a:r>
                        <a:rPr lang="en-US" sz="1300"/>
                        <a:t>Description of task</a:t>
                      </a:r>
                    </a:p>
                  </a:txBody>
                  <a:tcPr marL="66070" marR="66070" marT="33035" marB="33035"/>
                </a:tc>
                <a:tc>
                  <a:txBody>
                    <a:bodyPr/>
                    <a:lstStyle/>
                    <a:p>
                      <a:r>
                        <a:rPr lang="en-US" sz="1300"/>
                        <a:t>Additional comments</a:t>
                      </a:r>
                    </a:p>
                  </a:txBody>
                  <a:tcPr marL="66070" marR="66070" marT="33035" marB="33035"/>
                </a:tc>
                <a:extLst>
                  <a:ext uri="{0D108BD9-81ED-4DB2-BD59-A6C34878D82A}">
                    <a16:rowId xmlns:a16="http://schemas.microsoft.com/office/drawing/2014/main" val="2260364203"/>
                  </a:ext>
                </a:extLst>
              </a:tr>
              <a:tr h="396252">
                <a:tc>
                  <a:txBody>
                    <a:bodyPr/>
                    <a:lstStyle/>
                    <a:p>
                      <a:r>
                        <a:rPr lang="en-US" sz="1300"/>
                        <a:t>Week 1-2</a:t>
                      </a:r>
                    </a:p>
                  </a:txBody>
                  <a:tcPr marL="66070" marR="66070" marT="33035" marB="33035"/>
                </a:tc>
                <a:tc>
                  <a:txBody>
                    <a:bodyPr/>
                    <a:lstStyle/>
                    <a:p>
                      <a:r>
                        <a:rPr lang="en-US" sz="1300"/>
                        <a:t>Research and select the business problem</a:t>
                      </a:r>
                    </a:p>
                  </a:txBody>
                  <a:tcPr marL="66070" marR="66070" marT="33035" marB="33035"/>
                </a:tc>
                <a:tc>
                  <a:txBody>
                    <a:bodyPr/>
                    <a:lstStyle/>
                    <a:p>
                      <a:r>
                        <a:rPr lang="en-US" sz="1300"/>
                        <a:t>Includes study of research papers</a:t>
                      </a:r>
                    </a:p>
                  </a:txBody>
                  <a:tcPr marL="66070" marR="66070" marT="33035" marB="33035"/>
                </a:tc>
                <a:extLst>
                  <a:ext uri="{0D108BD9-81ED-4DB2-BD59-A6C34878D82A}">
                    <a16:rowId xmlns:a16="http://schemas.microsoft.com/office/drawing/2014/main" val="1316410726"/>
                  </a:ext>
                </a:extLst>
              </a:tr>
              <a:tr h="396252">
                <a:tc>
                  <a:txBody>
                    <a:bodyPr/>
                    <a:lstStyle/>
                    <a:p>
                      <a:r>
                        <a:rPr lang="en-US" sz="1300"/>
                        <a:t>Week 3</a:t>
                      </a:r>
                    </a:p>
                  </a:txBody>
                  <a:tcPr marL="66070" marR="66070" marT="33035" marB="33035"/>
                </a:tc>
                <a:tc>
                  <a:txBody>
                    <a:bodyPr/>
                    <a:lstStyle/>
                    <a:p>
                      <a:r>
                        <a:rPr lang="en-US" sz="1300"/>
                        <a:t>Email Classification </a:t>
                      </a:r>
                    </a:p>
                  </a:txBody>
                  <a:tcPr marL="66070" marR="66070" marT="33035" marB="33035"/>
                </a:tc>
                <a:tc>
                  <a:txBody>
                    <a:bodyPr/>
                    <a:lstStyle/>
                    <a:p>
                      <a:r>
                        <a:rPr lang="en-US" sz="1300" dirty="0"/>
                        <a:t>Collecting dataset for email classification</a:t>
                      </a:r>
                    </a:p>
                  </a:txBody>
                  <a:tcPr marL="66070" marR="66070" marT="33035" marB="33035"/>
                </a:tc>
                <a:extLst>
                  <a:ext uri="{0D108BD9-81ED-4DB2-BD59-A6C34878D82A}">
                    <a16:rowId xmlns:a16="http://schemas.microsoft.com/office/drawing/2014/main" val="955577530"/>
                  </a:ext>
                </a:extLst>
              </a:tr>
              <a:tr h="666423">
                <a:tc>
                  <a:txBody>
                    <a:bodyPr/>
                    <a:lstStyle/>
                    <a:p>
                      <a:r>
                        <a:rPr lang="en-US" sz="1300"/>
                        <a:t>Week 4</a:t>
                      </a:r>
                    </a:p>
                  </a:txBody>
                  <a:tcPr marL="66070" marR="66070" marT="33035" marB="33035"/>
                </a:tc>
                <a:tc>
                  <a:txBody>
                    <a:bodyPr/>
                    <a:lstStyle/>
                    <a:p>
                      <a:r>
                        <a:rPr lang="en-US" sz="1300"/>
                        <a:t>Train and Validate Email classification</a:t>
                      </a:r>
                    </a:p>
                  </a:txBody>
                  <a:tcPr marL="66070" marR="66070" marT="33035" marB="33035"/>
                </a:tc>
                <a:tc>
                  <a:txBody>
                    <a:bodyPr/>
                    <a:lstStyle/>
                    <a:p>
                      <a:r>
                        <a:rPr lang="en-US" sz="1300"/>
                        <a:t>Apply methods like- Using NLP , SVM , CNN and trying Bootstrap aggregating for improving accuracy if needed</a:t>
                      </a:r>
                    </a:p>
                  </a:txBody>
                  <a:tcPr marL="66070" marR="66070" marT="33035" marB="33035"/>
                </a:tc>
                <a:extLst>
                  <a:ext uri="{0D108BD9-81ED-4DB2-BD59-A6C34878D82A}">
                    <a16:rowId xmlns:a16="http://schemas.microsoft.com/office/drawing/2014/main" val="4009947451"/>
                  </a:ext>
                </a:extLst>
              </a:tr>
              <a:tr h="396252">
                <a:tc>
                  <a:txBody>
                    <a:bodyPr/>
                    <a:lstStyle/>
                    <a:p>
                      <a:r>
                        <a:rPr lang="en-US" sz="1300"/>
                        <a:t>Week 5</a:t>
                      </a:r>
                    </a:p>
                  </a:txBody>
                  <a:tcPr marL="66070" marR="66070" marT="33035" marB="33035"/>
                </a:tc>
                <a:tc>
                  <a:txBody>
                    <a:bodyPr/>
                    <a:lstStyle/>
                    <a:p>
                      <a:r>
                        <a:rPr lang="en-US" sz="1300"/>
                        <a:t>Transactional Data Analysis</a:t>
                      </a:r>
                    </a:p>
                  </a:txBody>
                  <a:tcPr marL="66070" marR="66070" marT="33035" marB="33035"/>
                </a:tc>
                <a:tc>
                  <a:txBody>
                    <a:bodyPr/>
                    <a:lstStyle/>
                    <a:p>
                      <a:r>
                        <a:rPr lang="en-US" sz="1300"/>
                        <a:t>Collecting dataset for transactional data analysis</a:t>
                      </a:r>
                    </a:p>
                  </a:txBody>
                  <a:tcPr marL="66070" marR="66070" marT="33035" marB="33035"/>
                </a:tc>
                <a:extLst>
                  <a:ext uri="{0D108BD9-81ED-4DB2-BD59-A6C34878D82A}">
                    <a16:rowId xmlns:a16="http://schemas.microsoft.com/office/drawing/2014/main" val="57188464"/>
                  </a:ext>
                </a:extLst>
              </a:tr>
              <a:tr h="666423">
                <a:tc>
                  <a:txBody>
                    <a:bodyPr/>
                    <a:lstStyle/>
                    <a:p>
                      <a:r>
                        <a:rPr lang="en-US" sz="1300"/>
                        <a:t>Week 6</a:t>
                      </a:r>
                    </a:p>
                  </a:txBody>
                  <a:tcPr marL="66070" marR="66070" marT="33035" marB="33035"/>
                </a:tc>
                <a:tc>
                  <a:txBody>
                    <a:bodyPr/>
                    <a:lstStyle/>
                    <a:p>
                      <a:r>
                        <a:rPr lang="en-US" sz="1300"/>
                        <a:t>Train and Validate transactional data analysis</a:t>
                      </a:r>
                    </a:p>
                  </a:txBody>
                  <a:tcPr marL="66070" marR="66070" marT="33035" marB="33035"/>
                </a:tc>
                <a:tc>
                  <a:txBody>
                    <a:bodyPr/>
                    <a:lstStyle/>
                    <a:p>
                      <a:r>
                        <a:rPr lang="en-US" sz="1300"/>
                        <a:t>Apply methods like- Isolation forest, More ML models for anomaly detection</a:t>
                      </a:r>
                    </a:p>
                  </a:txBody>
                  <a:tcPr marL="66070" marR="66070" marT="33035" marB="33035"/>
                </a:tc>
                <a:extLst>
                  <a:ext uri="{0D108BD9-81ED-4DB2-BD59-A6C34878D82A}">
                    <a16:rowId xmlns:a16="http://schemas.microsoft.com/office/drawing/2014/main" val="449441922"/>
                  </a:ext>
                </a:extLst>
              </a:tr>
              <a:tr h="666423">
                <a:tc>
                  <a:txBody>
                    <a:bodyPr/>
                    <a:lstStyle/>
                    <a:p>
                      <a:r>
                        <a:rPr lang="en-US" sz="1300"/>
                        <a:t>Week 7</a:t>
                      </a:r>
                    </a:p>
                  </a:txBody>
                  <a:tcPr marL="66070" marR="66070" marT="33035" marB="33035"/>
                </a:tc>
                <a:tc>
                  <a:txBody>
                    <a:bodyPr/>
                    <a:lstStyle/>
                    <a:p>
                      <a:r>
                        <a:rPr lang="en-US" sz="1300"/>
                        <a:t>Integrate both models to make a full stack implementation </a:t>
                      </a:r>
                    </a:p>
                  </a:txBody>
                  <a:tcPr marL="66070" marR="66070" marT="33035" marB="33035"/>
                </a:tc>
                <a:tc>
                  <a:txBody>
                    <a:bodyPr/>
                    <a:lstStyle/>
                    <a:p>
                      <a:r>
                        <a:rPr lang="en-US" sz="1300"/>
                        <a:t>Use a real time process when data is feed it checks in both the system and flow as per the HLD</a:t>
                      </a:r>
                    </a:p>
                  </a:txBody>
                  <a:tcPr marL="66070" marR="66070" marT="33035" marB="33035"/>
                </a:tc>
                <a:extLst>
                  <a:ext uri="{0D108BD9-81ED-4DB2-BD59-A6C34878D82A}">
                    <a16:rowId xmlns:a16="http://schemas.microsoft.com/office/drawing/2014/main" val="369303222"/>
                  </a:ext>
                </a:extLst>
              </a:tr>
              <a:tr h="666423">
                <a:tc>
                  <a:txBody>
                    <a:bodyPr/>
                    <a:lstStyle/>
                    <a:p>
                      <a:r>
                        <a:rPr lang="en-US" sz="1300"/>
                        <a:t>Week 8-9</a:t>
                      </a:r>
                    </a:p>
                  </a:txBody>
                  <a:tcPr marL="66070" marR="66070" marT="33035" marB="33035"/>
                </a:tc>
                <a:tc>
                  <a:txBody>
                    <a:bodyPr/>
                    <a:lstStyle/>
                    <a:p>
                      <a:r>
                        <a:rPr lang="en-US" sz="1300"/>
                        <a:t>Integrate both models to make a full stack implementation </a:t>
                      </a:r>
                    </a:p>
                  </a:txBody>
                  <a:tcPr marL="66070" marR="66070" marT="33035" marB="33035"/>
                </a:tc>
                <a:tc>
                  <a:txBody>
                    <a:bodyPr/>
                    <a:lstStyle/>
                    <a:p>
                      <a:r>
                        <a:rPr lang="en-US" sz="1300"/>
                        <a:t>Use a real time process when data is feed it checks in both the system and flow as per the HLD</a:t>
                      </a:r>
                    </a:p>
                  </a:txBody>
                  <a:tcPr marL="66070" marR="66070" marT="33035" marB="33035"/>
                </a:tc>
                <a:extLst>
                  <a:ext uri="{0D108BD9-81ED-4DB2-BD59-A6C34878D82A}">
                    <a16:rowId xmlns:a16="http://schemas.microsoft.com/office/drawing/2014/main" val="1634916062"/>
                  </a:ext>
                </a:extLst>
              </a:tr>
              <a:tr h="396252">
                <a:tc>
                  <a:txBody>
                    <a:bodyPr/>
                    <a:lstStyle/>
                    <a:p>
                      <a:r>
                        <a:rPr lang="en-US" sz="1300"/>
                        <a:t>Week 10</a:t>
                      </a:r>
                    </a:p>
                  </a:txBody>
                  <a:tcPr marL="66070" marR="66070" marT="33035" marB="33035"/>
                </a:tc>
                <a:tc>
                  <a:txBody>
                    <a:bodyPr/>
                    <a:lstStyle/>
                    <a:p>
                      <a:r>
                        <a:rPr lang="en-US" sz="1300"/>
                        <a:t>Integrate further MFA ( if possible )</a:t>
                      </a:r>
                    </a:p>
                  </a:txBody>
                  <a:tcPr marL="66070" marR="66070" marT="33035" marB="33035"/>
                </a:tc>
                <a:tc>
                  <a:txBody>
                    <a:bodyPr/>
                    <a:lstStyle/>
                    <a:p>
                      <a:r>
                        <a:rPr lang="en-US" sz="1300" dirty="0"/>
                        <a:t>Test and validate the robustness of system developed</a:t>
                      </a:r>
                    </a:p>
                  </a:txBody>
                  <a:tcPr marL="66070" marR="66070" marT="33035" marB="33035"/>
                </a:tc>
                <a:extLst>
                  <a:ext uri="{0D108BD9-81ED-4DB2-BD59-A6C34878D82A}">
                    <a16:rowId xmlns:a16="http://schemas.microsoft.com/office/drawing/2014/main" val="510231828"/>
                  </a:ext>
                </a:extLst>
              </a:tr>
            </a:tbl>
          </a:graphicData>
        </a:graphic>
      </p:graphicFrame>
    </p:spTree>
    <p:extLst>
      <p:ext uri="{BB962C8B-B14F-4D97-AF65-F5344CB8AC3E}">
        <p14:creationId xmlns:p14="http://schemas.microsoft.com/office/powerpoint/2010/main" val="370559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EC987-E8A0-793B-E95A-818035CD2A38}"/>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Email Classification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8C63619-0903-E112-04E9-207CCBCD489C}"/>
              </a:ext>
            </a:extLst>
          </p:cNvPr>
          <p:cNvSpPr>
            <a:spLocks noGrp="1"/>
          </p:cNvSpPr>
          <p:nvPr>
            <p:ph idx="1"/>
          </p:nvPr>
        </p:nvSpPr>
        <p:spPr>
          <a:xfrm>
            <a:off x="4447308" y="591344"/>
            <a:ext cx="6906491" cy="5585619"/>
          </a:xfrm>
        </p:spPr>
        <p:txBody>
          <a:bodyPr anchor="ctr">
            <a:normAutofit/>
          </a:bodyPr>
          <a:lstStyle/>
          <a:p>
            <a:r>
              <a:rPr lang="en-US" sz="2400" b="0" i="0" dirty="0">
                <a:effectLst/>
                <a:latin typeface="-apple-system"/>
              </a:rPr>
              <a:t>Source: </a:t>
            </a:r>
            <a:r>
              <a:rPr lang="en-US" sz="2400" dirty="0">
                <a:latin typeface="-apple-system"/>
                <a:hlinkClick r:id="rId2"/>
              </a:rPr>
              <a:t> https://plg.uwaterloo.ca/~gvcormac/treccorpus07/</a:t>
            </a:r>
            <a:r>
              <a:rPr lang="en-US" sz="2400" dirty="0">
                <a:latin typeface="-apple-system"/>
              </a:rPr>
              <a:t> </a:t>
            </a:r>
            <a:br>
              <a:rPr lang="en-US" sz="2400" b="0" i="0" u="none" strike="noStrike" dirty="0">
                <a:effectLst/>
                <a:latin typeface="-apple-system"/>
              </a:rPr>
            </a:br>
            <a:r>
              <a:rPr lang="en-US" sz="2400" b="0" i="0" u="none" strike="noStrike" dirty="0">
                <a:effectLst/>
                <a:latin typeface="-apple-system"/>
              </a:rPr>
              <a:t>The 2010 TREC Public Spam Corpus specifically addresses the issue of spam detection in emails.</a:t>
            </a:r>
          </a:p>
          <a:p>
            <a:r>
              <a:rPr lang="en-US" sz="2400" dirty="0">
                <a:latin typeface="-apple-system"/>
              </a:rPr>
              <a:t>Source2: </a:t>
            </a:r>
            <a:r>
              <a:rPr lang="en-US" sz="2400" dirty="0">
                <a:latin typeface="-apple-system"/>
                <a:hlinkClick r:id="rId3"/>
              </a:rPr>
              <a:t>https://archive.ics.uci.edu/dataset/94/spambase</a:t>
            </a:r>
            <a:r>
              <a:rPr lang="en-US" sz="2400" dirty="0">
                <a:latin typeface="-apple-system"/>
              </a:rPr>
              <a:t> </a:t>
            </a:r>
          </a:p>
          <a:p>
            <a:pPr marL="0" indent="0">
              <a:buNone/>
            </a:pPr>
            <a:r>
              <a:rPr lang="en-US" sz="2400" dirty="0">
                <a:latin typeface="-apple-system"/>
              </a:rPr>
              <a:t>This is dataset from UC Irvine Repository</a:t>
            </a:r>
          </a:p>
          <a:p>
            <a:r>
              <a:rPr lang="en-US" sz="2400" dirty="0">
                <a:latin typeface="-apple-system"/>
              </a:rPr>
              <a:t>I have taken data from 2 sources to see the working of spam/ham filtering. Since the first dataset is from 2010 and many changes have happened till date so I will combine these datasets keywords to make the best version possible.</a:t>
            </a:r>
          </a:p>
          <a:p>
            <a:r>
              <a:rPr lang="en-US" sz="2400" dirty="0">
                <a:latin typeface="-apple-system"/>
              </a:rPr>
              <a:t>Below is the data preprocessing and EDA part for the data.</a:t>
            </a:r>
            <a:endParaRPr lang="en-US" sz="2400" dirty="0"/>
          </a:p>
        </p:txBody>
      </p:sp>
    </p:spTree>
    <p:extLst>
      <p:ext uri="{BB962C8B-B14F-4D97-AF65-F5344CB8AC3E}">
        <p14:creationId xmlns:p14="http://schemas.microsoft.com/office/powerpoint/2010/main" val="301494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1337</Words>
  <Application>Microsoft Office PowerPoint</Application>
  <PresentationFormat>Widescreen</PresentationFormat>
  <Paragraphs>133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Helvetica Neue</vt:lpstr>
      <vt:lpstr>Söhne</vt:lpstr>
      <vt:lpstr>Office Theme</vt:lpstr>
      <vt:lpstr>Fraud Combatting- Open Banking Safety and Fraud mitigation</vt:lpstr>
      <vt:lpstr>Defining the subject</vt:lpstr>
      <vt:lpstr>Business/Societal need for this</vt:lpstr>
      <vt:lpstr>Problem Statement I am trying to solve</vt:lpstr>
      <vt:lpstr>High level Architecture</vt:lpstr>
      <vt:lpstr>MVP – Minimum Viable Product</vt:lpstr>
      <vt:lpstr>Peer reviewed papers</vt:lpstr>
      <vt:lpstr>Gantt Chart</vt:lpstr>
      <vt:lpstr>Email Classification</vt:lpstr>
      <vt:lpstr>Source-1</vt:lpstr>
      <vt:lpstr>Source-1</vt:lpstr>
      <vt:lpstr>Next step which I am taking is- </vt:lpstr>
      <vt:lpstr>Source-2</vt:lpstr>
      <vt:lpstr>Model Preparation</vt:lpstr>
      <vt:lpstr>Findings</vt:lpstr>
      <vt:lpstr>PowerPoint Presentation</vt:lpstr>
      <vt:lpstr>Findings: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Combatting- Open Banking Safety and Fraud mitigation</dc:title>
  <dc:creator>Sajeev Singh</dc:creator>
  <cp:lastModifiedBy>Sajeev Singh</cp:lastModifiedBy>
  <cp:revision>11</cp:revision>
  <dcterms:created xsi:type="dcterms:W3CDTF">2023-12-19T13:44:27Z</dcterms:created>
  <dcterms:modified xsi:type="dcterms:W3CDTF">2024-01-02T15:59:04Z</dcterms:modified>
</cp:coreProperties>
</file>