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>
        <p:scale>
          <a:sx n="107" d="100"/>
          <a:sy n="107" d="100"/>
        </p:scale>
        <p:origin x="128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E2C9E-3855-1347-2951-348C89C9D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85AD6-5223-F433-38E6-BE19C8F68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BB85A-3326-4339-197C-87E07B84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FB75-3F0F-0A4B-88EE-EF32111C6110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EDA4D-6F73-2506-8D67-496CD228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605A3-D411-1D6F-5163-23E9DE56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EECE-8277-C345-A85E-E94CCF0B5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7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44CA-0496-7402-4062-5E9CA0D6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69055-92B9-6E29-17B5-CAC4D277D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062BB-25AA-BF7B-FE9D-35E768F4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FB75-3F0F-0A4B-88EE-EF32111C6110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4251E-1296-1539-5F44-86061144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55D76-DC24-08BC-EE7C-81D17965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EECE-8277-C345-A85E-E94CCF0B5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1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A0E98-05A6-2E5C-F7D2-4D5D7BB8E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2BA53-92C9-CEA9-B4CF-A795299EE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DFE04-96E3-0BA7-1F47-B57ED17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FB75-3F0F-0A4B-88EE-EF32111C6110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5963F-497F-8076-39A0-43B12163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FD3AC-9683-FEB4-4A84-5E31D8A4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EECE-8277-C345-A85E-E94CCF0B5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2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974D-2459-F435-F84A-069FA356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F108-4FFE-A5AF-1D3C-2BFF8F2C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861B6-8645-A910-536C-0FCCF62F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FB75-3F0F-0A4B-88EE-EF32111C6110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B2C9F-D645-2E04-DF80-6A1201C6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3E840-E975-7AA6-B696-55A41A91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EECE-8277-C345-A85E-E94CCF0B5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3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F8CB-A58E-139B-D2C2-E8385A2E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B7661-6B1B-7500-B78B-A9A9D4994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8402F-79B1-E360-A2F0-3D0CCDBD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FB75-3F0F-0A4B-88EE-EF32111C6110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0C40C-953A-1AC3-11FE-74419D46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C6779-D08B-C6FE-DCB6-623D43DE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EECE-8277-C345-A85E-E94CCF0B5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3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ED33-0B8D-60CB-936F-52EA6C7B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3AD9D-367E-5639-CCF2-07398391F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2C56E-7D6E-CC83-4BD8-DC7826BD8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AC017-DE44-513B-D8EA-CC9DE7EC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FB75-3F0F-0A4B-88EE-EF32111C6110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37C13-DAA1-FF24-5F35-BAF182F6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29ECB-21DE-E3BE-9D2C-BA430E44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EECE-8277-C345-A85E-E94CCF0B5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1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711D-23BB-DD73-CAFD-A8B2CF99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DC1F0-354A-A239-F54A-8F327E617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32728-F8A6-4453-56F3-599C978A2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B6917-3DF6-2931-2AE0-B43DBD9B2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44590-592D-414B-6E4A-79523A73A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4A15F5-A212-0BDF-757B-8E35C365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FB75-3F0F-0A4B-88EE-EF32111C6110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775DA-7E85-19BD-E3D3-88E2E704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F2DEC-7143-CD53-2FD3-DF46B315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EECE-8277-C345-A85E-E94CCF0B5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9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A3EA-8A56-D1C5-9335-82541EC7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084BE4-3753-7163-3397-0D8A22E6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FB75-3F0F-0A4B-88EE-EF32111C6110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4E5CB-124F-256F-1A0A-4B4E3DE6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A287D-72C3-D52D-FD7C-32C74AB4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EECE-8277-C345-A85E-E94CCF0B5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6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71E84-5D69-82B9-2334-4E4CF071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FB75-3F0F-0A4B-88EE-EF32111C6110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045A2-F8F7-5FD0-167C-EDEA6FA3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59DC7-AAB5-6C86-89D3-5C2867C5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EECE-8277-C345-A85E-E94CCF0B5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9BE6-50F5-44FB-F1AE-2DE5EBEBA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C034-A5FE-0AF5-DBC4-4172455B2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8A70B-C160-84EA-2BCE-E9B3D306F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579BA-79D8-80AF-01B6-3C429D57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FB75-3F0F-0A4B-88EE-EF32111C6110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A463F-E173-9822-BEC9-28E7ACD3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E6562-C821-F2F6-A5A2-BA715633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EECE-8277-C345-A85E-E94CCF0B5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8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CA9B-6C58-FB7E-3957-51BF8CB5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5924C-90CF-3117-1061-1F72F95E0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E0C18-ABB2-109B-1032-91202C585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2D656-3076-AF31-CA7D-F659321A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FB75-3F0F-0A4B-88EE-EF32111C6110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4F330-CE60-80CB-789B-4E983736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C2709-F801-A3B7-05ED-3CE8B095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EECE-8277-C345-A85E-E94CCF0B5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0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42778F-C4A0-9A12-ED40-5BC6D0EE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6E255-2783-0298-3915-DF1AB400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C4D7E-C93C-B99E-FE9B-E3A128CB2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1FB75-3F0F-0A4B-88EE-EF32111C6110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C247-0D7A-D062-CF06-DC5F34CA3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BA199-1034-E9D9-0533-BFF0233AA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1EECE-8277-C345-A85E-E94CCF0B5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0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2924-94BB-CBA7-BBDF-893AAB8B2F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Preprocessing and Filtering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20AF3-8F33-8AD1-3D34-D2382CB05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Alison </a:t>
            </a:r>
            <a:r>
              <a:rPr lang="en-US" dirty="0" err="1"/>
              <a:t>Greenlaw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129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A1FE-6B9F-2B40-59E8-3A839C95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multi-hit mode, important coverage is excluded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EB69B-ED5B-4960-54DF-8A646478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3" y="1835564"/>
            <a:ext cx="6089374" cy="485085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BFDFB0-9F4C-7017-CA71-C45DD27C4DC9}"/>
              </a:ext>
            </a:extLst>
          </p:cNvPr>
          <p:cNvCxnSpPr/>
          <p:nvPr/>
        </p:nvCxnSpPr>
        <p:spPr>
          <a:xfrm>
            <a:off x="6626090" y="1908313"/>
            <a:ext cx="0" cy="7354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1D687C-B1A8-A07B-3B94-B8B57CFD0256}"/>
              </a:ext>
            </a:extLst>
          </p:cNvPr>
          <p:cNvCxnSpPr/>
          <p:nvPr/>
        </p:nvCxnSpPr>
        <p:spPr>
          <a:xfrm>
            <a:off x="6626090" y="2703443"/>
            <a:ext cx="0" cy="73549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417678E-BCDD-68FA-F746-952B5382537A}"/>
              </a:ext>
            </a:extLst>
          </p:cNvPr>
          <p:cNvSpPr txBox="1"/>
          <p:nvPr/>
        </p:nvSpPr>
        <p:spPr>
          <a:xfrm>
            <a:off x="6844750" y="1952895"/>
            <a:ext cx="534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hit mode 10, No </a:t>
            </a:r>
            <a:r>
              <a:rPr lang="en-US" dirty="0" err="1"/>
              <a:t>MapQ</a:t>
            </a:r>
            <a:r>
              <a:rPr lang="en-US" dirty="0"/>
              <a:t> filtering (no visually apparent differences with other preprocessing to me)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B4A147-9BFB-70C5-0844-723ED7885B4F}"/>
              </a:ext>
            </a:extLst>
          </p:cNvPr>
          <p:cNvSpPr txBox="1"/>
          <p:nvPr/>
        </p:nvSpPr>
        <p:spPr>
          <a:xfrm>
            <a:off x="6844749" y="2682052"/>
            <a:ext cx="409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hit mode 1, No </a:t>
            </a:r>
            <a:r>
              <a:rPr lang="en-US" dirty="0" err="1"/>
              <a:t>MapQ</a:t>
            </a:r>
            <a:r>
              <a:rPr lang="en-US" dirty="0"/>
              <a:t> filtering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2F07C0-0E5D-1812-AC78-2AF6A57B7B13}"/>
              </a:ext>
            </a:extLst>
          </p:cNvPr>
          <p:cNvCxnSpPr/>
          <p:nvPr/>
        </p:nvCxnSpPr>
        <p:spPr>
          <a:xfrm>
            <a:off x="6626090" y="5102087"/>
            <a:ext cx="0" cy="7354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B2D00E-D9A2-4486-EB6F-C3094D406723}"/>
              </a:ext>
            </a:extLst>
          </p:cNvPr>
          <p:cNvSpPr txBox="1"/>
          <p:nvPr/>
        </p:nvSpPr>
        <p:spPr>
          <a:xfrm>
            <a:off x="6844750" y="5146669"/>
            <a:ext cx="500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hit mode 10, + </a:t>
            </a:r>
            <a:r>
              <a:rPr lang="en-US" dirty="0" err="1"/>
              <a:t>MapQ</a:t>
            </a:r>
            <a:r>
              <a:rPr lang="en-US" dirty="0"/>
              <a:t> &gt; 30 filtering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E0CF34-3F63-15FC-A140-A2480B6FACDE}"/>
              </a:ext>
            </a:extLst>
          </p:cNvPr>
          <p:cNvCxnSpPr/>
          <p:nvPr/>
        </p:nvCxnSpPr>
        <p:spPr>
          <a:xfrm>
            <a:off x="367748" y="1908313"/>
            <a:ext cx="0" cy="138153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337577-DAE2-6E25-5816-4B1A3B102F34}"/>
              </a:ext>
            </a:extLst>
          </p:cNvPr>
          <p:cNvSpPr txBox="1"/>
          <p:nvPr/>
        </p:nvSpPr>
        <p:spPr>
          <a:xfrm rot="16200000">
            <a:off x="-387624" y="2314880"/>
            <a:ext cx="10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Reverse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0672FB-44FE-6CFC-3CDD-50EA6A5DBAEB}"/>
              </a:ext>
            </a:extLst>
          </p:cNvPr>
          <p:cNvCxnSpPr/>
          <p:nvPr/>
        </p:nvCxnSpPr>
        <p:spPr>
          <a:xfrm>
            <a:off x="367748" y="3384418"/>
            <a:ext cx="0" cy="1381539"/>
          </a:xfrm>
          <a:prstGeom prst="line">
            <a:avLst/>
          </a:prstGeom>
          <a:ln w="190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3E3162-2883-DBD3-894F-996A4AB8C576}"/>
              </a:ext>
            </a:extLst>
          </p:cNvPr>
          <p:cNvSpPr txBox="1"/>
          <p:nvPr/>
        </p:nvSpPr>
        <p:spPr>
          <a:xfrm rot="16200000">
            <a:off x="-387624" y="3790985"/>
            <a:ext cx="10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151BE6-5B73-8164-B783-FFF9B716F8C4}"/>
              </a:ext>
            </a:extLst>
          </p:cNvPr>
          <p:cNvCxnSpPr/>
          <p:nvPr/>
        </p:nvCxnSpPr>
        <p:spPr>
          <a:xfrm flipH="1">
            <a:off x="3985591" y="1351722"/>
            <a:ext cx="596348" cy="60117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2B1BAD-7FEC-C7EA-FC19-F5649B081230}"/>
              </a:ext>
            </a:extLst>
          </p:cNvPr>
          <p:cNvSpPr txBox="1"/>
          <p:nvPr/>
        </p:nvSpPr>
        <p:spPr>
          <a:xfrm>
            <a:off x="4581939" y="1155216"/>
            <a:ext cx="500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think this is coverage we want!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407DEA-850C-FC98-7683-ABBE2F6706D9}"/>
              </a:ext>
            </a:extLst>
          </p:cNvPr>
          <p:cNvCxnSpPr>
            <a:cxnSpLocks/>
          </p:cNvCxnSpPr>
          <p:nvPr/>
        </p:nvCxnSpPr>
        <p:spPr>
          <a:xfrm>
            <a:off x="377690" y="4880401"/>
            <a:ext cx="0" cy="105326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2823F-6612-1682-6277-EBA583E05907}"/>
              </a:ext>
            </a:extLst>
          </p:cNvPr>
          <p:cNvSpPr txBox="1"/>
          <p:nvPr/>
        </p:nvSpPr>
        <p:spPr>
          <a:xfrm rot="16200000">
            <a:off x="-377682" y="5286968"/>
            <a:ext cx="10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Reverse </a:t>
            </a:r>
          </a:p>
        </p:txBody>
      </p:sp>
    </p:spTree>
    <p:extLst>
      <p:ext uri="{BB962C8B-B14F-4D97-AF65-F5344CB8AC3E}">
        <p14:creationId xmlns:p14="http://schemas.microsoft.com/office/powerpoint/2010/main" val="24615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ADC0-28D4-E421-63AA-5C4CB113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Paralogs lost when lots of filtering performed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2074E-C019-72E1-2262-D946CA483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D0B47C-4D31-1B27-F7C7-E2E8C3D559B9}"/>
              </a:ext>
            </a:extLst>
          </p:cNvPr>
          <p:cNvCxnSpPr/>
          <p:nvPr/>
        </p:nvCxnSpPr>
        <p:spPr>
          <a:xfrm>
            <a:off x="8398913" y="1894888"/>
            <a:ext cx="0" cy="7354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940635-008D-1428-2D5C-3A5238C9A304}"/>
              </a:ext>
            </a:extLst>
          </p:cNvPr>
          <p:cNvCxnSpPr/>
          <p:nvPr/>
        </p:nvCxnSpPr>
        <p:spPr>
          <a:xfrm>
            <a:off x="8398913" y="2690018"/>
            <a:ext cx="0" cy="73549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80AE31-BD81-027A-5BDE-7533F153CAD8}"/>
              </a:ext>
            </a:extLst>
          </p:cNvPr>
          <p:cNvSpPr txBox="1"/>
          <p:nvPr/>
        </p:nvSpPr>
        <p:spPr>
          <a:xfrm>
            <a:off x="8617574" y="1939470"/>
            <a:ext cx="2581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hit mode 10, No </a:t>
            </a:r>
            <a:r>
              <a:rPr lang="en-US" dirty="0" err="1"/>
              <a:t>MapQ</a:t>
            </a:r>
            <a:r>
              <a:rPr lang="en-US" dirty="0"/>
              <a:t> filtering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B2DB76-AEA1-6F09-AF2B-BB0570A6F0A0}"/>
              </a:ext>
            </a:extLst>
          </p:cNvPr>
          <p:cNvSpPr txBox="1"/>
          <p:nvPr/>
        </p:nvSpPr>
        <p:spPr>
          <a:xfrm>
            <a:off x="8617573" y="2668627"/>
            <a:ext cx="222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hit mode 1, No </a:t>
            </a:r>
            <a:r>
              <a:rPr lang="en-US" dirty="0" err="1"/>
              <a:t>MapQ</a:t>
            </a:r>
            <a:r>
              <a:rPr lang="en-US" dirty="0"/>
              <a:t> filtering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354A1C-062D-DF31-CBF8-859BD2342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94" y="1690688"/>
            <a:ext cx="7772400" cy="499298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37AA9C-80AF-6E82-7CDC-B11A4E3156F6}"/>
              </a:ext>
            </a:extLst>
          </p:cNvPr>
          <p:cNvCxnSpPr>
            <a:cxnSpLocks/>
          </p:cNvCxnSpPr>
          <p:nvPr/>
        </p:nvCxnSpPr>
        <p:spPr>
          <a:xfrm flipH="1">
            <a:off x="7429435" y="1587125"/>
            <a:ext cx="596348" cy="60117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4C769A-64BC-6578-75D3-CBA2C1D22F78}"/>
              </a:ext>
            </a:extLst>
          </p:cNvPr>
          <p:cNvSpPr txBox="1"/>
          <p:nvPr/>
        </p:nvSpPr>
        <p:spPr>
          <a:xfrm>
            <a:off x="8025783" y="1390619"/>
            <a:ext cx="332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think this is coverage we want!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FB1818-FC79-7F24-A49B-896F06547D2F}"/>
              </a:ext>
            </a:extLst>
          </p:cNvPr>
          <p:cNvCxnSpPr/>
          <p:nvPr/>
        </p:nvCxnSpPr>
        <p:spPr>
          <a:xfrm>
            <a:off x="8426613" y="4846071"/>
            <a:ext cx="0" cy="7354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D71572-2812-6350-1039-737EFE51E4A1}"/>
              </a:ext>
            </a:extLst>
          </p:cNvPr>
          <p:cNvCxnSpPr/>
          <p:nvPr/>
        </p:nvCxnSpPr>
        <p:spPr>
          <a:xfrm>
            <a:off x="8426613" y="5641201"/>
            <a:ext cx="0" cy="73549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A43AFA-B0ED-64C6-ECE2-26D6D52EC608}"/>
              </a:ext>
            </a:extLst>
          </p:cNvPr>
          <p:cNvSpPr txBox="1"/>
          <p:nvPr/>
        </p:nvSpPr>
        <p:spPr>
          <a:xfrm>
            <a:off x="8645274" y="4890653"/>
            <a:ext cx="2581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hit mode 10, + </a:t>
            </a:r>
            <a:r>
              <a:rPr lang="en-US" dirty="0" err="1"/>
              <a:t>MapQ</a:t>
            </a:r>
            <a:r>
              <a:rPr lang="en-US" dirty="0"/>
              <a:t> filtering 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C4DF09-68B2-7102-2534-C2C256F8E430}"/>
              </a:ext>
            </a:extLst>
          </p:cNvPr>
          <p:cNvSpPr txBox="1"/>
          <p:nvPr/>
        </p:nvSpPr>
        <p:spPr>
          <a:xfrm>
            <a:off x="8645273" y="5619810"/>
            <a:ext cx="222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hit mode 1, + </a:t>
            </a:r>
            <a:r>
              <a:rPr lang="en-US" dirty="0" err="1"/>
              <a:t>MapQ</a:t>
            </a:r>
            <a:r>
              <a:rPr lang="en-US" dirty="0"/>
              <a:t> filtering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B37605-CC44-3C64-7A83-21079F05B4A9}"/>
              </a:ext>
            </a:extLst>
          </p:cNvPr>
          <p:cNvCxnSpPr/>
          <p:nvPr/>
        </p:nvCxnSpPr>
        <p:spPr>
          <a:xfrm>
            <a:off x="534106" y="1850306"/>
            <a:ext cx="0" cy="1381539"/>
          </a:xfrm>
          <a:prstGeom prst="line">
            <a:avLst/>
          </a:prstGeom>
          <a:ln w="190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3DE39B-3E54-6951-78C0-7EB036A14208}"/>
              </a:ext>
            </a:extLst>
          </p:cNvPr>
          <p:cNvSpPr txBox="1"/>
          <p:nvPr/>
        </p:nvSpPr>
        <p:spPr>
          <a:xfrm rot="16200000">
            <a:off x="-221266" y="2256873"/>
            <a:ext cx="10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75FB7-1C81-AC6C-0430-8E7986AADEB4}"/>
              </a:ext>
            </a:extLst>
          </p:cNvPr>
          <p:cNvCxnSpPr>
            <a:cxnSpLocks/>
          </p:cNvCxnSpPr>
          <p:nvPr/>
        </p:nvCxnSpPr>
        <p:spPr>
          <a:xfrm>
            <a:off x="544048" y="3390871"/>
            <a:ext cx="0" cy="131175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2F7539-92A8-9733-8943-F91F7179F18A}"/>
              </a:ext>
            </a:extLst>
          </p:cNvPr>
          <p:cNvSpPr txBox="1"/>
          <p:nvPr/>
        </p:nvSpPr>
        <p:spPr>
          <a:xfrm rot="16200000">
            <a:off x="-211324" y="3752856"/>
            <a:ext cx="10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Reverse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33A7D4-DF18-039E-1041-AE18120F96CD}"/>
              </a:ext>
            </a:extLst>
          </p:cNvPr>
          <p:cNvCxnSpPr/>
          <p:nvPr/>
        </p:nvCxnSpPr>
        <p:spPr>
          <a:xfrm>
            <a:off x="568103" y="4842272"/>
            <a:ext cx="0" cy="1381539"/>
          </a:xfrm>
          <a:prstGeom prst="line">
            <a:avLst/>
          </a:prstGeom>
          <a:ln w="190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CEB580-E92D-B83F-464C-45A0070AF68A}"/>
              </a:ext>
            </a:extLst>
          </p:cNvPr>
          <p:cNvSpPr txBox="1"/>
          <p:nvPr/>
        </p:nvSpPr>
        <p:spPr>
          <a:xfrm rot="16200000">
            <a:off x="-187269" y="5248839"/>
            <a:ext cx="10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45138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9E9A-1210-FFBA-6B83-835AFD84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443"/>
            <a:ext cx="10515600" cy="1325563"/>
          </a:xfrm>
        </p:spPr>
        <p:txBody>
          <a:bodyPr/>
          <a:lstStyle/>
          <a:p>
            <a:r>
              <a:rPr lang="en-US" dirty="0"/>
              <a:t>A lot of filtering is achieving the same things having a blacklist would achieve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9145D-3B1C-C423-3CC5-9E7208BB2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73" y="1437157"/>
            <a:ext cx="9216439" cy="5055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04DE9C-3F21-C37E-1ABA-10D73227DFD3}"/>
              </a:ext>
            </a:extLst>
          </p:cNvPr>
          <p:cNvSpPr txBox="1"/>
          <p:nvPr/>
        </p:nvSpPr>
        <p:spPr>
          <a:xfrm>
            <a:off x="526773" y="6396335"/>
            <a:ext cx="353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/>
              <a:t>chrIX</a:t>
            </a:r>
            <a:r>
              <a:rPr lang="en-US" sz="2400" b="1" u="sng" dirty="0"/>
              <a:t>, Left telomere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2A8741-D513-38BB-B438-9B305C5C54DA}"/>
              </a:ext>
            </a:extLst>
          </p:cNvPr>
          <p:cNvCxnSpPr/>
          <p:nvPr/>
        </p:nvCxnSpPr>
        <p:spPr>
          <a:xfrm>
            <a:off x="9823621" y="1514474"/>
            <a:ext cx="0" cy="7354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4E1E55-4A45-F362-1214-DB95DC8D446A}"/>
              </a:ext>
            </a:extLst>
          </p:cNvPr>
          <p:cNvCxnSpPr/>
          <p:nvPr/>
        </p:nvCxnSpPr>
        <p:spPr>
          <a:xfrm>
            <a:off x="9823621" y="2309604"/>
            <a:ext cx="0" cy="73549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051740-9BDD-9494-C3BA-45EE2948D81C}"/>
              </a:ext>
            </a:extLst>
          </p:cNvPr>
          <p:cNvSpPr txBox="1"/>
          <p:nvPr/>
        </p:nvSpPr>
        <p:spPr>
          <a:xfrm>
            <a:off x="10042282" y="1559056"/>
            <a:ext cx="2581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hit mode 10, No </a:t>
            </a:r>
            <a:r>
              <a:rPr lang="en-US" dirty="0" err="1"/>
              <a:t>MapQ</a:t>
            </a:r>
            <a:r>
              <a:rPr lang="en-US" dirty="0"/>
              <a:t> filtering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D010F-CB66-8FFB-0788-18927C3DCC3D}"/>
              </a:ext>
            </a:extLst>
          </p:cNvPr>
          <p:cNvSpPr txBox="1"/>
          <p:nvPr/>
        </p:nvSpPr>
        <p:spPr>
          <a:xfrm>
            <a:off x="10042281" y="2288213"/>
            <a:ext cx="222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hit mode 1, No </a:t>
            </a:r>
            <a:r>
              <a:rPr lang="en-US" dirty="0" err="1"/>
              <a:t>MapQ</a:t>
            </a:r>
            <a:r>
              <a:rPr lang="en-US" dirty="0"/>
              <a:t> filtering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54040C-8530-9CE7-0743-1DFA2C2A3FF7}"/>
              </a:ext>
            </a:extLst>
          </p:cNvPr>
          <p:cNvCxnSpPr/>
          <p:nvPr/>
        </p:nvCxnSpPr>
        <p:spPr>
          <a:xfrm>
            <a:off x="9823621" y="4708248"/>
            <a:ext cx="0" cy="7354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8AEB10-D4BF-8EAE-92B9-7C588A9021B7}"/>
              </a:ext>
            </a:extLst>
          </p:cNvPr>
          <p:cNvSpPr txBox="1"/>
          <p:nvPr/>
        </p:nvSpPr>
        <p:spPr>
          <a:xfrm>
            <a:off x="10042282" y="4752830"/>
            <a:ext cx="2050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hit mode 10, + </a:t>
            </a:r>
            <a:r>
              <a:rPr lang="en-US" dirty="0" err="1"/>
              <a:t>MapQ</a:t>
            </a:r>
            <a:r>
              <a:rPr lang="en-US" dirty="0"/>
              <a:t> filtering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5E5C38-0C00-84B8-25CD-18BF7D69BD6C}"/>
              </a:ext>
            </a:extLst>
          </p:cNvPr>
          <p:cNvCxnSpPr/>
          <p:nvPr/>
        </p:nvCxnSpPr>
        <p:spPr>
          <a:xfrm>
            <a:off x="9823621" y="3149718"/>
            <a:ext cx="0" cy="7354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A464DC-0AB8-0BE6-9AED-4A5FFAB881AE}"/>
              </a:ext>
            </a:extLst>
          </p:cNvPr>
          <p:cNvCxnSpPr/>
          <p:nvPr/>
        </p:nvCxnSpPr>
        <p:spPr>
          <a:xfrm>
            <a:off x="9823621" y="3944848"/>
            <a:ext cx="0" cy="73549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328A530-8CE4-3A58-C0A4-F281CD9D5DB2}"/>
              </a:ext>
            </a:extLst>
          </p:cNvPr>
          <p:cNvSpPr txBox="1"/>
          <p:nvPr/>
        </p:nvSpPr>
        <p:spPr>
          <a:xfrm>
            <a:off x="10042282" y="3194300"/>
            <a:ext cx="2581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hit mode 10, No </a:t>
            </a:r>
            <a:r>
              <a:rPr lang="en-US" dirty="0" err="1"/>
              <a:t>MapQ</a:t>
            </a:r>
            <a:r>
              <a:rPr lang="en-US" dirty="0"/>
              <a:t> filtering 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F2F00C-DA3C-9182-7E18-5739D0FBAC00}"/>
              </a:ext>
            </a:extLst>
          </p:cNvPr>
          <p:cNvSpPr txBox="1"/>
          <p:nvPr/>
        </p:nvSpPr>
        <p:spPr>
          <a:xfrm>
            <a:off x="10042281" y="3923457"/>
            <a:ext cx="222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hit mode 1, No </a:t>
            </a:r>
            <a:r>
              <a:rPr lang="en-US" dirty="0" err="1"/>
              <a:t>MapQ</a:t>
            </a:r>
            <a:r>
              <a:rPr lang="en-US" dirty="0"/>
              <a:t> filtering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E81546-C27C-110C-625A-3063CC335E62}"/>
              </a:ext>
            </a:extLst>
          </p:cNvPr>
          <p:cNvCxnSpPr>
            <a:cxnSpLocks/>
          </p:cNvCxnSpPr>
          <p:nvPr/>
        </p:nvCxnSpPr>
        <p:spPr>
          <a:xfrm>
            <a:off x="474306" y="1437157"/>
            <a:ext cx="0" cy="160794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FC5E0F-B651-C9A9-501A-D89D6325E6ED}"/>
              </a:ext>
            </a:extLst>
          </p:cNvPr>
          <p:cNvSpPr txBox="1"/>
          <p:nvPr/>
        </p:nvSpPr>
        <p:spPr>
          <a:xfrm rot="16200000">
            <a:off x="-262683" y="1842991"/>
            <a:ext cx="10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Reverse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2597E9-5075-1881-8862-0FE65C423F61}"/>
              </a:ext>
            </a:extLst>
          </p:cNvPr>
          <p:cNvCxnSpPr>
            <a:cxnSpLocks/>
          </p:cNvCxnSpPr>
          <p:nvPr/>
        </p:nvCxnSpPr>
        <p:spPr>
          <a:xfrm>
            <a:off x="492689" y="3149718"/>
            <a:ext cx="0" cy="1506067"/>
          </a:xfrm>
          <a:prstGeom prst="line">
            <a:avLst/>
          </a:prstGeom>
          <a:ln w="190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D3FD9-BB29-5F04-666B-F98DB46AA98E}"/>
              </a:ext>
            </a:extLst>
          </p:cNvPr>
          <p:cNvSpPr txBox="1"/>
          <p:nvPr/>
        </p:nvSpPr>
        <p:spPr>
          <a:xfrm rot="16200000">
            <a:off x="-389210" y="3700548"/>
            <a:ext cx="10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C78106-8F6F-2698-CC47-C937E9ED9414}"/>
              </a:ext>
            </a:extLst>
          </p:cNvPr>
          <p:cNvCxnSpPr>
            <a:cxnSpLocks/>
          </p:cNvCxnSpPr>
          <p:nvPr/>
        </p:nvCxnSpPr>
        <p:spPr>
          <a:xfrm>
            <a:off x="492689" y="4752830"/>
            <a:ext cx="0" cy="137642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DB96096-0633-4DE5-9D60-198CFBC05763}"/>
              </a:ext>
            </a:extLst>
          </p:cNvPr>
          <p:cNvSpPr txBox="1"/>
          <p:nvPr/>
        </p:nvSpPr>
        <p:spPr>
          <a:xfrm rot="16200000">
            <a:off x="-352999" y="5297127"/>
            <a:ext cx="10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Reverse </a:t>
            </a:r>
          </a:p>
        </p:txBody>
      </p:sp>
    </p:spTree>
    <p:extLst>
      <p:ext uri="{BB962C8B-B14F-4D97-AF65-F5344CB8AC3E}">
        <p14:creationId xmlns:p14="http://schemas.microsoft.com/office/powerpoint/2010/main" val="84543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3D3C-BF49-E8DE-F1AA-15BF089F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67" y="-1904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rDNA region similar to telomere – only gets coverage in multi hit mode, no filtering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9C975-0B09-F945-E15B-A88420BEE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95BF77-C245-D22C-D4DE-ABA06E3C3B10}"/>
              </a:ext>
            </a:extLst>
          </p:cNvPr>
          <p:cNvCxnSpPr>
            <a:cxnSpLocks/>
          </p:cNvCxnSpPr>
          <p:nvPr/>
        </p:nvCxnSpPr>
        <p:spPr>
          <a:xfrm>
            <a:off x="518316" y="1309042"/>
            <a:ext cx="0" cy="1506067"/>
          </a:xfrm>
          <a:prstGeom prst="line">
            <a:avLst/>
          </a:prstGeom>
          <a:ln w="190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8C0F5D-7A65-C773-F235-C6CC8A0A074F}"/>
              </a:ext>
            </a:extLst>
          </p:cNvPr>
          <p:cNvSpPr txBox="1"/>
          <p:nvPr/>
        </p:nvSpPr>
        <p:spPr>
          <a:xfrm rot="16200000">
            <a:off x="-363583" y="1859872"/>
            <a:ext cx="10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ECC574-A1FE-4B0E-DEA2-BFC8A5E2E511}"/>
              </a:ext>
            </a:extLst>
          </p:cNvPr>
          <p:cNvCxnSpPr>
            <a:cxnSpLocks/>
          </p:cNvCxnSpPr>
          <p:nvPr/>
        </p:nvCxnSpPr>
        <p:spPr>
          <a:xfrm>
            <a:off x="518316" y="2912154"/>
            <a:ext cx="0" cy="137642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D08EEE-C60A-72AA-6F36-6EE6E94F79E2}"/>
              </a:ext>
            </a:extLst>
          </p:cNvPr>
          <p:cNvSpPr txBox="1"/>
          <p:nvPr/>
        </p:nvSpPr>
        <p:spPr>
          <a:xfrm rot="16200000">
            <a:off x="-327372" y="3456451"/>
            <a:ext cx="10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Reverse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9ED31-6583-9B18-21ED-89F815331407}"/>
              </a:ext>
            </a:extLst>
          </p:cNvPr>
          <p:cNvCxnSpPr/>
          <p:nvPr/>
        </p:nvCxnSpPr>
        <p:spPr>
          <a:xfrm>
            <a:off x="9288371" y="1306520"/>
            <a:ext cx="0" cy="7354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DC4CBB-D753-F476-B1B9-D9A2EE85A1B0}"/>
              </a:ext>
            </a:extLst>
          </p:cNvPr>
          <p:cNvCxnSpPr/>
          <p:nvPr/>
        </p:nvCxnSpPr>
        <p:spPr>
          <a:xfrm>
            <a:off x="9308974" y="2042016"/>
            <a:ext cx="0" cy="73549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6085EF-1A54-0865-17A7-9100FCFDAD7E}"/>
              </a:ext>
            </a:extLst>
          </p:cNvPr>
          <p:cNvSpPr txBox="1"/>
          <p:nvPr/>
        </p:nvSpPr>
        <p:spPr>
          <a:xfrm>
            <a:off x="9345553" y="1261776"/>
            <a:ext cx="2581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hit mode 10, No </a:t>
            </a:r>
            <a:r>
              <a:rPr lang="en-US" dirty="0" err="1"/>
              <a:t>MapQ</a:t>
            </a:r>
            <a:r>
              <a:rPr lang="en-US" dirty="0"/>
              <a:t> filtering 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DF013-D38C-236C-92C1-3A850FEE2969}"/>
              </a:ext>
            </a:extLst>
          </p:cNvPr>
          <p:cNvSpPr txBox="1"/>
          <p:nvPr/>
        </p:nvSpPr>
        <p:spPr>
          <a:xfrm>
            <a:off x="9391638" y="2027657"/>
            <a:ext cx="222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hit mode 1, No </a:t>
            </a:r>
            <a:r>
              <a:rPr lang="en-US" dirty="0" err="1"/>
              <a:t>MapQ</a:t>
            </a:r>
            <a:r>
              <a:rPr lang="en-US" dirty="0"/>
              <a:t> filtering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C5A04F-4C52-3D19-10F5-B4084110F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67" y="1306520"/>
            <a:ext cx="8683250" cy="544390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51F2B4-BEA8-43C4-D69F-CFA426324569}"/>
              </a:ext>
            </a:extLst>
          </p:cNvPr>
          <p:cNvCxnSpPr>
            <a:cxnSpLocks/>
          </p:cNvCxnSpPr>
          <p:nvPr/>
        </p:nvCxnSpPr>
        <p:spPr>
          <a:xfrm>
            <a:off x="519914" y="4382772"/>
            <a:ext cx="0" cy="1506067"/>
          </a:xfrm>
          <a:prstGeom prst="line">
            <a:avLst/>
          </a:prstGeom>
          <a:ln w="190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555A23-630B-75F6-4BB9-70E1FAB9D44E}"/>
              </a:ext>
            </a:extLst>
          </p:cNvPr>
          <p:cNvSpPr txBox="1"/>
          <p:nvPr/>
        </p:nvSpPr>
        <p:spPr>
          <a:xfrm rot="16200000">
            <a:off x="-361985" y="4933602"/>
            <a:ext cx="10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EDBFF2-CFB8-D915-7DDC-D2E38E9C6EC6}"/>
              </a:ext>
            </a:extLst>
          </p:cNvPr>
          <p:cNvCxnSpPr/>
          <p:nvPr/>
        </p:nvCxnSpPr>
        <p:spPr>
          <a:xfrm>
            <a:off x="9345553" y="5124770"/>
            <a:ext cx="0" cy="7354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262851-34D9-DEE6-055E-80EEA84EA2B2}"/>
              </a:ext>
            </a:extLst>
          </p:cNvPr>
          <p:cNvSpPr txBox="1"/>
          <p:nvPr/>
        </p:nvSpPr>
        <p:spPr>
          <a:xfrm>
            <a:off x="9564214" y="5169352"/>
            <a:ext cx="2050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hit mode 10, + </a:t>
            </a:r>
            <a:r>
              <a:rPr lang="en-US" dirty="0" err="1"/>
              <a:t>MapQ</a:t>
            </a:r>
            <a:r>
              <a:rPr lang="en-US" dirty="0"/>
              <a:t> filtering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EBA7A4-21EC-D01C-34F3-F6859383F670}"/>
              </a:ext>
            </a:extLst>
          </p:cNvPr>
          <p:cNvCxnSpPr/>
          <p:nvPr/>
        </p:nvCxnSpPr>
        <p:spPr>
          <a:xfrm>
            <a:off x="9345553" y="4361370"/>
            <a:ext cx="0" cy="73549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D394F3-F6E1-3E39-EE10-806FACD2D245}"/>
              </a:ext>
            </a:extLst>
          </p:cNvPr>
          <p:cNvSpPr txBox="1"/>
          <p:nvPr/>
        </p:nvSpPr>
        <p:spPr>
          <a:xfrm>
            <a:off x="9564213" y="4339979"/>
            <a:ext cx="222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hit mode 1 + </a:t>
            </a:r>
            <a:r>
              <a:rPr lang="en-US" dirty="0" err="1"/>
              <a:t>MapQ</a:t>
            </a:r>
            <a:r>
              <a:rPr lang="en-US" dirty="0"/>
              <a:t> filtering</a:t>
            </a:r>
          </a:p>
        </p:txBody>
      </p:sp>
    </p:spTree>
    <p:extLst>
      <p:ext uri="{BB962C8B-B14F-4D97-AF65-F5344CB8AC3E}">
        <p14:creationId xmlns:p14="http://schemas.microsoft.com/office/powerpoint/2010/main" val="331857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E4CE-FEF1-0D4D-4076-202418BD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601D-9294-55B8-BCA3-EB9285C71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865"/>
            <a:ext cx="10515600" cy="4976009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At first glance there doesn’t seem to be much difference between </a:t>
            </a:r>
            <a:r>
              <a:rPr lang="en-US" b="0" i="0" dirty="0">
                <a:solidFill>
                  <a:srgbClr val="242424"/>
                </a:solidFill>
                <a:effectLst/>
              </a:rPr>
              <a:t>unprocessed/</a:t>
            </a:r>
            <a:r>
              <a:rPr lang="en-US" dirty="0">
                <a:solidFill>
                  <a:srgbClr val="242424"/>
                </a:solidFill>
              </a:rPr>
              <a:t>, </a:t>
            </a:r>
            <a:r>
              <a:rPr lang="en-US" b="0" i="0" dirty="0">
                <a:solidFill>
                  <a:srgbClr val="242424"/>
                </a:solidFill>
                <a:effectLst/>
              </a:rPr>
              <a:t>preprocessed/, and preprocessed-full/</a:t>
            </a:r>
          </a:p>
          <a:p>
            <a:pPr lvl="1"/>
            <a:r>
              <a:rPr lang="en-US" dirty="0"/>
              <a:t>This might not be the case when trinity interacts with this data! Something to look at! </a:t>
            </a:r>
          </a:p>
          <a:p>
            <a:r>
              <a:rPr lang="en-US" dirty="0"/>
              <a:t>Many types of filtering seem to have redundant functionality in certain regions </a:t>
            </a:r>
          </a:p>
          <a:p>
            <a:pPr lvl="1"/>
            <a:r>
              <a:rPr lang="en-US" dirty="0"/>
              <a:t>Repetitive regions can be excluded either through MAPQ filtering or by retaining only one alignment per read</a:t>
            </a:r>
          </a:p>
          <a:p>
            <a:pPr lvl="2"/>
            <a:r>
              <a:rPr lang="en-US" dirty="0"/>
              <a:t>However – in both cases this will also affect other regions of the genome while a blacklist will not</a:t>
            </a:r>
          </a:p>
          <a:p>
            <a:pPr lvl="1"/>
            <a:r>
              <a:rPr lang="en-US" dirty="0" err="1"/>
              <a:t>MapQ</a:t>
            </a:r>
            <a:r>
              <a:rPr lang="en-US" dirty="0"/>
              <a:t> filtering might be more appropriate if we use W303 genome build, however as is I believe we will throw out correct reads that have SNPs with MAPQ filtering </a:t>
            </a:r>
          </a:p>
          <a:p>
            <a:r>
              <a:rPr lang="en-US" dirty="0"/>
              <a:t>I suspect a blacklist will fix our repetitive region problem without affecting other areas of the genome like other kinds of filtering will. However…. How trinity will deal with this is another matter! </a:t>
            </a:r>
          </a:p>
          <a:p>
            <a:pPr lvl="1"/>
            <a:r>
              <a:rPr lang="en-US" dirty="0"/>
              <a:t>I will check out the </a:t>
            </a:r>
            <a:r>
              <a:rPr lang="en-US" dirty="0" err="1"/>
              <a:t>gffs</a:t>
            </a:r>
            <a:r>
              <a:rPr lang="en-US" dirty="0"/>
              <a:t> next!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5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381</Words>
  <Application>Microsoft Macintosh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Preprocessing and Filtering </vt:lpstr>
      <vt:lpstr>Without multi-hit mode, important coverage is excluded </vt:lpstr>
      <vt:lpstr>Paralogs lost when lots of filtering performed  </vt:lpstr>
      <vt:lpstr>A lot of filtering is achieving the same things having a blacklist would achieve </vt:lpstr>
      <vt:lpstr>rDNA region similar to telomere – only gets coverage in multi hit mode, no filtering </vt:lpstr>
      <vt:lpstr>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Preprocessing and Filtering </dc:title>
  <dc:creator>acg24</dc:creator>
  <cp:lastModifiedBy>acg24</cp:lastModifiedBy>
  <cp:revision>1</cp:revision>
  <dcterms:created xsi:type="dcterms:W3CDTF">2022-12-16T02:14:46Z</dcterms:created>
  <dcterms:modified xsi:type="dcterms:W3CDTF">2022-12-16T03:01:12Z</dcterms:modified>
</cp:coreProperties>
</file>