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4" r:id="rId8"/>
    <p:sldId id="263" r:id="rId9"/>
    <p:sldId id="265" r:id="rId10"/>
    <p:sldId id="266" r:id="rId11"/>
    <p:sldId id="267" r:id="rId12"/>
    <p:sldId id="270" r:id="rId13"/>
    <p:sldId id="269"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4"/>
    <p:restoredTop sz="94719"/>
  </p:normalViewPr>
  <p:slideViewPr>
    <p:cSldViewPr snapToGrid="0">
      <p:cViewPr>
        <p:scale>
          <a:sx n="160" d="100"/>
          <a:sy n="160" d="100"/>
        </p:scale>
        <p:origin x="-1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3B62E-8D97-884C-BF59-865494669E03}" type="datetimeFigureOut">
              <a:rPr lang="en-US" smtClean="0"/>
              <a:t>6/28/23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74B94-190D-7147-8417-ED821B822B41}" type="slidenum">
              <a:rPr lang="en-US" smtClean="0"/>
              <a:t>‹#›</a:t>
            </a:fld>
            <a:endParaRPr lang="en-US"/>
          </a:p>
        </p:txBody>
      </p:sp>
    </p:spTree>
    <p:extLst>
      <p:ext uri="{BB962C8B-B14F-4D97-AF65-F5344CB8AC3E}">
        <p14:creationId xmlns:p14="http://schemas.microsoft.com/office/powerpoint/2010/main" val="20258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latin typeface="Arial" panose="020B0604020202020204" pitchFamily="34" charset="0"/>
                <a:cs typeface="Arial" panose="020B0604020202020204" pitchFamily="34" charset="0"/>
              </a:rPr>
              <a:t>**We retain putative transcripts with numbers of mapped reads greater than or equal to the 25th percentile in a distribution of numbers of mapped reads for all putative transcripts</a:t>
            </a:r>
          </a:p>
          <a:p>
            <a:pPr lvl="1"/>
            <a:r>
              <a:rPr lang="en-US" dirty="0">
                <a:latin typeface="Arial" panose="020B0604020202020204" pitchFamily="34" charset="0"/>
                <a:cs typeface="Arial" panose="020B0604020202020204" pitchFamily="34" charset="0"/>
              </a:rPr>
              <a:t>This approach comes with </a:t>
            </a:r>
            <a:r>
              <a:rPr lang="en-US" u="sng" dirty="0">
                <a:latin typeface="Arial" panose="020B0604020202020204" pitchFamily="34" charset="0"/>
                <a:cs typeface="Arial" panose="020B0604020202020204" pitchFamily="34" charset="0"/>
              </a:rPr>
              <a:t>tradeoffs</a:t>
            </a:r>
            <a:r>
              <a:rPr lang="en-US" dirty="0">
                <a:latin typeface="Arial" panose="020B0604020202020204" pitchFamily="34" charset="0"/>
                <a:cs typeface="Arial" panose="020B0604020202020204" pitchFamily="34" charset="0"/>
              </a:rPr>
              <a:t>: The stringency suggests greater transcript completeness and “realness” (a large amount of its information is in the read milieu), but it </a:t>
            </a:r>
            <a:r>
              <a:rPr lang="en-US" i="1" dirty="0">
                <a:latin typeface="Arial" panose="020B0604020202020204" pitchFamily="34" charset="0"/>
                <a:cs typeface="Arial" panose="020B0604020202020204" pitchFamily="34" charset="0"/>
              </a:rPr>
              <a:t>biases against</a:t>
            </a:r>
            <a:r>
              <a:rPr lang="en-US" dirty="0">
                <a:latin typeface="Arial" panose="020B0604020202020204" pitchFamily="34" charset="0"/>
                <a:cs typeface="Arial" panose="020B0604020202020204" pitchFamily="34" charset="0"/>
              </a:rPr>
              <a:t> shorter putative transcripts and lowly expressed putative transcripts that may nonetheless be real</a:t>
            </a:r>
            <a:endParaRPr lang="en-US" dirty="0"/>
          </a:p>
        </p:txBody>
      </p:sp>
      <p:sp>
        <p:nvSpPr>
          <p:cNvPr id="4" name="Slide Number Placeholder 3"/>
          <p:cNvSpPr>
            <a:spLocks noGrp="1"/>
          </p:cNvSpPr>
          <p:nvPr>
            <p:ph type="sldNum" sz="quarter" idx="5"/>
          </p:nvPr>
        </p:nvSpPr>
        <p:spPr/>
        <p:txBody>
          <a:bodyPr/>
          <a:lstStyle/>
          <a:p>
            <a:fld id="{22574B94-190D-7147-8417-ED821B822B41}" type="slidenum">
              <a:rPr lang="en-US" smtClean="0"/>
              <a:t>11</a:t>
            </a:fld>
            <a:endParaRPr lang="en-US"/>
          </a:p>
        </p:txBody>
      </p:sp>
    </p:spTree>
    <p:extLst>
      <p:ext uri="{BB962C8B-B14F-4D97-AF65-F5344CB8AC3E}">
        <p14:creationId xmlns:p14="http://schemas.microsoft.com/office/powerpoint/2010/main" val="220383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22574B94-190D-7147-8417-ED821B822B41}" type="slidenum">
              <a:rPr lang="en-US" smtClean="0"/>
              <a:t>12</a:t>
            </a:fld>
            <a:endParaRPr lang="en-US"/>
          </a:p>
        </p:txBody>
      </p:sp>
    </p:spTree>
    <p:extLst>
      <p:ext uri="{BB962C8B-B14F-4D97-AF65-F5344CB8AC3E}">
        <p14:creationId xmlns:p14="http://schemas.microsoft.com/office/powerpoint/2010/main" val="273955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22574B94-190D-7147-8417-ED821B822B41}" type="slidenum">
              <a:rPr lang="en-US" smtClean="0"/>
              <a:t>13</a:t>
            </a:fld>
            <a:endParaRPr lang="en-US"/>
          </a:p>
        </p:txBody>
      </p:sp>
    </p:spTree>
    <p:extLst>
      <p:ext uri="{BB962C8B-B14F-4D97-AF65-F5344CB8AC3E}">
        <p14:creationId xmlns:p14="http://schemas.microsoft.com/office/powerpoint/2010/main" val="242971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22574B94-190D-7147-8417-ED821B822B41}" type="slidenum">
              <a:rPr lang="en-US" smtClean="0"/>
              <a:t>14</a:t>
            </a:fld>
            <a:endParaRPr lang="en-US"/>
          </a:p>
        </p:txBody>
      </p:sp>
    </p:spTree>
    <p:extLst>
      <p:ext uri="{BB962C8B-B14F-4D97-AF65-F5344CB8AC3E}">
        <p14:creationId xmlns:p14="http://schemas.microsoft.com/office/powerpoint/2010/main" val="266140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22574B94-190D-7147-8417-ED821B822B41}" type="slidenum">
              <a:rPr lang="en-US" smtClean="0"/>
              <a:t>15</a:t>
            </a:fld>
            <a:endParaRPr lang="en-US"/>
          </a:p>
        </p:txBody>
      </p:sp>
    </p:spTree>
    <p:extLst>
      <p:ext uri="{BB962C8B-B14F-4D97-AF65-F5344CB8AC3E}">
        <p14:creationId xmlns:p14="http://schemas.microsoft.com/office/powerpoint/2010/main" val="6943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7F03-7920-4E50-8703-91A18B78C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2B6A4C-13AA-D34A-6027-A3F8854D30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8A83B-D88F-11C6-4378-8C07A211FDF6}"/>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3323DA5A-F0DB-9A76-68A5-AA4ADB139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EC218-8982-5F0B-0226-F306778B5816}"/>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27386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3509-D2EF-40E1-91FE-C07545337E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B5659-ADF8-7138-54DD-E76C4D2B6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5408A-A5BE-558F-1DBE-6D161D1ABE7C}"/>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CBFEAA1D-D218-01A1-1021-309300C15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AEE91-8333-027B-8295-D3F6D5176ED4}"/>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317984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4342-6769-3731-8CA1-23A6F7D3AE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312A47-67A8-7058-BB92-A38008A91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620E2-71EF-095B-924C-AA1B5DCF4A6F}"/>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97C29DB1-9F67-D554-0575-6F96EE134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37512-D14C-AD76-3DB5-9170E58DB71F}"/>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17856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FF1D-7D04-207C-3B58-C6AD1AF9D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1E990-02F0-6463-7C0D-A73A91B7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5311F-3CDE-CFC1-641C-D1D448C2A375}"/>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6AB6C362-1D1F-C383-C203-9D8F9DC1A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916E6-A472-54AD-ED69-98D9A1FB8506}"/>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158644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41CA-FEEC-D675-EA53-8B8D67B72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7AB88-95E7-B78D-3A14-E108D8192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787EF-5ACC-7AC4-DCDF-2036F36310AE}"/>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06D78A59-0FB7-1A72-9E1E-5553C525E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232FE-5B1E-4082-26DF-0F566A13DA59}"/>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136799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A6F-8BAC-5BD3-8D2D-FCABFE4A9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55FC3-4291-DB2F-FE99-7F568D0A3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5196C-E206-A285-EE40-8C4E9382E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59F64C-95FD-8132-33B6-23849B1D4C5A}"/>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6" name="Footer Placeholder 5">
            <a:extLst>
              <a:ext uri="{FF2B5EF4-FFF2-40B4-BE49-F238E27FC236}">
                <a16:creationId xmlns:a16="http://schemas.microsoft.com/office/drawing/2014/main" id="{1FCD3805-160D-FB37-1777-53EFB0DCA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9054A-D5AA-850E-B76C-C52D58C745EC}"/>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175397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A2B3-1683-BC54-0C97-CA8D9BFED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66FD9-ED8E-1DA1-C546-25ACF27D4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6CBFC-1F07-E094-E36B-299BCBC58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2FB49-EEB2-3EDD-256A-BF6B6197E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46785-2915-5409-6F38-EC7B2489D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C5D7F1-09D0-77B3-1F55-B36EE122859B}"/>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8" name="Footer Placeholder 7">
            <a:extLst>
              <a:ext uri="{FF2B5EF4-FFF2-40B4-BE49-F238E27FC236}">
                <a16:creationId xmlns:a16="http://schemas.microsoft.com/office/drawing/2014/main" id="{0DBFB930-BB07-96CA-4356-66D8AA6133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3C60B-CC48-8F70-7C25-CDF964EA027F}"/>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290012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8D48-E9A1-A07A-4A3E-8E3180296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EEAB51-04BF-561F-A935-A847C1DC7313}"/>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4" name="Footer Placeholder 3">
            <a:extLst>
              <a:ext uri="{FF2B5EF4-FFF2-40B4-BE49-F238E27FC236}">
                <a16:creationId xmlns:a16="http://schemas.microsoft.com/office/drawing/2014/main" id="{C03EB542-D0EF-19BA-0056-8F98242FC8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5CF8EB-2F1E-D25C-E597-8909FAB4BC8A}"/>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2070187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3E5C3-C861-01C1-0432-7657E6270A89}"/>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3" name="Footer Placeholder 2">
            <a:extLst>
              <a:ext uri="{FF2B5EF4-FFF2-40B4-BE49-F238E27FC236}">
                <a16:creationId xmlns:a16="http://schemas.microsoft.com/office/drawing/2014/main" id="{36FB0FD0-CC1C-1D73-5534-DBC8718AE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19CA1-93DA-7CDC-0B22-FDBB103E1D28}"/>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147214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CE46-AEEC-CB13-049F-EBC39622F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C4DEA-F420-5D45-7C96-52FEC0550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88B61-6C3B-8323-0DC5-655FA358F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097F1-DA9D-D3EC-1473-22E585C683DE}"/>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6" name="Footer Placeholder 5">
            <a:extLst>
              <a:ext uri="{FF2B5EF4-FFF2-40B4-BE49-F238E27FC236}">
                <a16:creationId xmlns:a16="http://schemas.microsoft.com/office/drawing/2014/main" id="{A70DB922-1526-7F44-5E5D-DEAFA0BF1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979D-7240-B218-E94C-0F5CB9A1C303}"/>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319842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FD43-2B76-14ED-D165-FC3008D65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943E6-8F36-F127-6D33-CE78263B6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F2AC7C-A35D-3431-4E81-B32DB5A44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82B44-EB11-A69E-8EF7-52C6ED0D80FC}"/>
              </a:ext>
            </a:extLst>
          </p:cNvPr>
          <p:cNvSpPr>
            <a:spLocks noGrp="1"/>
          </p:cNvSpPr>
          <p:nvPr>
            <p:ph type="dt" sz="half" idx="10"/>
          </p:nvPr>
        </p:nvSpPr>
        <p:spPr/>
        <p:txBody>
          <a:bodyPr/>
          <a:lstStyle/>
          <a:p>
            <a:fld id="{4FF3B72B-F61F-5447-B8F7-F30F0480F20E}" type="datetimeFigureOut">
              <a:rPr lang="en-US" smtClean="0"/>
              <a:t>6/28/23</a:t>
            </a:fld>
            <a:endParaRPr lang="en-US"/>
          </a:p>
        </p:txBody>
      </p:sp>
      <p:sp>
        <p:nvSpPr>
          <p:cNvPr id="6" name="Footer Placeholder 5">
            <a:extLst>
              <a:ext uri="{FF2B5EF4-FFF2-40B4-BE49-F238E27FC236}">
                <a16:creationId xmlns:a16="http://schemas.microsoft.com/office/drawing/2014/main" id="{1044898F-19AF-0DF5-919D-050FEDAEC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80006-17E8-407E-4AC3-3F91CDE17A1F}"/>
              </a:ext>
            </a:extLst>
          </p:cNvPr>
          <p:cNvSpPr>
            <a:spLocks noGrp="1"/>
          </p:cNvSpPr>
          <p:nvPr>
            <p:ph type="sldNum" sz="quarter" idx="12"/>
          </p:nvPr>
        </p:nvSpPr>
        <p:spPr/>
        <p:txBody>
          <a:bodyPr/>
          <a:lstStyle/>
          <a:p>
            <a:fld id="{8657AB5C-6743-9E43-AD42-69DB34E3205C}" type="slidenum">
              <a:rPr lang="en-US" smtClean="0"/>
              <a:t>‹#›</a:t>
            </a:fld>
            <a:endParaRPr lang="en-US"/>
          </a:p>
        </p:txBody>
      </p:sp>
    </p:spTree>
    <p:extLst>
      <p:ext uri="{BB962C8B-B14F-4D97-AF65-F5344CB8AC3E}">
        <p14:creationId xmlns:p14="http://schemas.microsoft.com/office/powerpoint/2010/main" val="204764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D36A8-B239-632A-B273-22D9EE7ED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6C124B-C313-95DA-7025-6CD54B08A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C0A6-1CE9-451A-C050-AF4284F0F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3B72B-F61F-5447-B8F7-F30F0480F20E}" type="datetimeFigureOut">
              <a:rPr lang="en-US" smtClean="0"/>
              <a:t>6/28/23</a:t>
            </a:fld>
            <a:endParaRPr lang="en-US"/>
          </a:p>
        </p:txBody>
      </p:sp>
      <p:sp>
        <p:nvSpPr>
          <p:cNvPr id="5" name="Footer Placeholder 4">
            <a:extLst>
              <a:ext uri="{FF2B5EF4-FFF2-40B4-BE49-F238E27FC236}">
                <a16:creationId xmlns:a16="http://schemas.microsoft.com/office/drawing/2014/main" id="{25B2922E-4405-1104-F10E-995313F3E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80A61-313D-0CA2-7611-52E142C14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7AB5C-6743-9E43-AD42-69DB34E3205C}" type="slidenum">
              <a:rPr lang="en-US" smtClean="0"/>
              <a:t>‹#›</a:t>
            </a:fld>
            <a:endParaRPr lang="en-US"/>
          </a:p>
        </p:txBody>
      </p:sp>
    </p:spTree>
    <p:extLst>
      <p:ext uri="{BB962C8B-B14F-4D97-AF65-F5344CB8AC3E}">
        <p14:creationId xmlns:p14="http://schemas.microsoft.com/office/powerpoint/2010/main" val="289834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320094-A658-BCDA-992A-5F75A562F071}"/>
              </a:ext>
            </a:extLst>
          </p:cNvPr>
          <p:cNvSpPr>
            <a:spLocks noGrp="1"/>
          </p:cNvSpPr>
          <p:nvPr>
            <p:ph type="ctrTitle"/>
          </p:nvPr>
        </p:nvSpPr>
        <p:spPr>
          <a:xfrm>
            <a:off x="568171" y="1122363"/>
            <a:ext cx="11043821" cy="2387600"/>
          </a:xfrm>
        </p:spPr>
        <p:txBody>
          <a:bodyPr>
            <a:normAutofit fontScale="90000"/>
          </a:bodyPr>
          <a:lstStyle/>
          <a:p>
            <a:r>
              <a:rPr lang="en-US" i="1" dirty="0">
                <a:latin typeface="Helvetica" pitchFamily="2" charset="0"/>
              </a:rPr>
              <a:t>RRP6</a:t>
            </a:r>
            <a:r>
              <a:rPr lang="en-US" dirty="0">
                <a:latin typeface="Helvetica" pitchFamily="2" charset="0"/>
              </a:rPr>
              <a:t>-</a:t>
            </a:r>
            <a:r>
              <a:rPr lang="en-US" i="1" dirty="0">
                <a:latin typeface="Helvetica" pitchFamily="2" charset="0"/>
              </a:rPr>
              <a:t>NAB3</a:t>
            </a:r>
            <a:r>
              <a:rPr lang="en-US" dirty="0">
                <a:latin typeface="Helvetica" pitchFamily="2" charset="0"/>
              </a:rPr>
              <a:t> project:</a:t>
            </a:r>
            <a:br>
              <a:rPr lang="en-US" dirty="0">
                <a:latin typeface="Helvetica" pitchFamily="2" charset="0"/>
              </a:rPr>
            </a:br>
            <a:r>
              <a:rPr lang="en-US" dirty="0">
                <a:latin typeface="Helvetica" pitchFamily="2" charset="0"/>
              </a:rPr>
              <a:t>Update and technical discussion</a:t>
            </a:r>
          </a:p>
        </p:txBody>
      </p:sp>
      <p:sp>
        <p:nvSpPr>
          <p:cNvPr id="5" name="Subtitle 2">
            <a:extLst>
              <a:ext uri="{FF2B5EF4-FFF2-40B4-BE49-F238E27FC236}">
                <a16:creationId xmlns:a16="http://schemas.microsoft.com/office/drawing/2014/main" id="{F8E22885-CE63-453E-4DA2-79C070E91A3E}"/>
              </a:ext>
            </a:extLst>
          </p:cNvPr>
          <p:cNvSpPr>
            <a:spLocks noGrp="1"/>
          </p:cNvSpPr>
          <p:nvPr>
            <p:ph type="subTitle" idx="1"/>
          </p:nvPr>
        </p:nvSpPr>
        <p:spPr>
          <a:xfrm>
            <a:off x="1524000" y="3602038"/>
            <a:ext cx="9144000" cy="1655762"/>
          </a:xfrm>
        </p:spPr>
        <p:txBody>
          <a:bodyPr/>
          <a:lstStyle/>
          <a:p>
            <a:r>
              <a:rPr lang="en-US" dirty="0">
                <a:latin typeface="Arial" panose="020B0604020202020204" pitchFamily="34" charset="0"/>
                <a:cs typeface="Arial" panose="020B0604020202020204" pitchFamily="34" charset="0"/>
              </a:rPr>
              <a:t>Kris </a:t>
            </a:r>
            <a:r>
              <a:rPr lang="en-US" dirty="0" err="1">
                <a:latin typeface="Arial" panose="020B0604020202020204" pitchFamily="34" charset="0"/>
                <a:cs typeface="Arial" panose="020B0604020202020204" pitchFamily="34" charset="0"/>
              </a:rPr>
              <a:t>Alavattam</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Tsukiyama</a:t>
            </a:r>
            <a:r>
              <a:rPr lang="en-US" dirty="0">
                <a:latin typeface="Arial" panose="020B0604020202020204" pitchFamily="34" charset="0"/>
                <a:cs typeface="Arial" panose="020B0604020202020204" pitchFamily="34" charset="0"/>
              </a:rPr>
              <a:t> Lab</a:t>
            </a:r>
          </a:p>
          <a:p>
            <a:r>
              <a:rPr lang="en-US" dirty="0">
                <a:latin typeface="Arial" panose="020B0604020202020204" pitchFamily="34" charset="0"/>
                <a:cs typeface="Arial" panose="020B0604020202020204" pitchFamily="34" charset="0"/>
              </a:rPr>
              <a:t>6/28/2023</a:t>
            </a:r>
          </a:p>
        </p:txBody>
      </p:sp>
    </p:spTree>
    <p:extLst>
      <p:ext uri="{BB962C8B-B14F-4D97-AF65-F5344CB8AC3E}">
        <p14:creationId xmlns:p14="http://schemas.microsoft.com/office/powerpoint/2010/main" val="375315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Understanding Q ncRNA expression requires a custom, </a:t>
            </a:r>
            <a:r>
              <a:rPr lang="en-US" i="1" dirty="0">
                <a:latin typeface="Helvetica" pitchFamily="2" charset="0"/>
              </a:rPr>
              <a:t>de novo</a:t>
            </a:r>
            <a:r>
              <a:rPr lang="en-US" dirty="0">
                <a:latin typeface="Helvetica" pitchFamily="2" charset="0"/>
              </a:rPr>
              <a:t> transcriptome annotation</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lnSpcReduction="10000"/>
          </a:bodyPr>
          <a:lstStyle/>
          <a:p>
            <a:r>
              <a:rPr lang="en-US" dirty="0">
                <a:latin typeface="Arial" panose="020B0604020202020204" pitchFamily="34" charset="0"/>
                <a:cs typeface="Arial" panose="020B0604020202020204" pitchFamily="34" charset="0"/>
              </a:rPr>
              <a:t>We used a program called Trinity to assemble Q and—as a control—G1 nascent transcriptomes</a:t>
            </a:r>
          </a:p>
          <a:p>
            <a:r>
              <a:rPr lang="en-US" dirty="0">
                <a:latin typeface="Arial" panose="020B0604020202020204" pitchFamily="34" charset="0"/>
                <a:cs typeface="Arial" panose="020B0604020202020204" pitchFamily="34" charset="0"/>
              </a:rPr>
              <a:t>Ultimately, we chose to take a conservative approach to parameterization*, in which putative transcripts must have a large amount of “support” in terms of absolute** and relative*** read coverage**** in order to be maintained in the final </a:t>
            </a:r>
            <a:r>
              <a:rPr lang="en-US" i="1" dirty="0">
                <a:latin typeface="Arial" panose="020B0604020202020204" pitchFamily="34" charset="0"/>
                <a:cs typeface="Arial" panose="020B0604020202020204" pitchFamily="34" charset="0"/>
              </a:rPr>
              <a:t>de novo</a:t>
            </a:r>
            <a:r>
              <a:rPr lang="en-US" dirty="0">
                <a:latin typeface="Arial" panose="020B0604020202020204" pitchFamily="34" charset="0"/>
                <a:cs typeface="Arial" panose="020B0604020202020204" pitchFamily="34" charset="0"/>
              </a:rPr>
              <a:t> assemblies</a:t>
            </a:r>
          </a:p>
          <a:p>
            <a:r>
              <a:rPr lang="en-US" u="sng" dirty="0">
                <a:solidFill>
                  <a:srgbClr val="FF0000"/>
                </a:solidFill>
                <a:latin typeface="Arial" panose="020B0604020202020204" pitchFamily="34" charset="0"/>
                <a:cs typeface="Arial" panose="020B0604020202020204" pitchFamily="34" charset="0"/>
              </a:rPr>
              <a:t>Jargon Alert #8</a:t>
            </a:r>
            <a:endParaRPr lang="en-US" u="sng"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 our context, “parameterization” is an iterative process of (a) testing different “parameters” (or “options”) for algorithms, (b) running the parameterized algorithm, (c) evaluating the results, (d) adjusting the parameters, then repeating the process until converging on an optimal—or at least </a:t>
            </a:r>
            <a:r>
              <a:rPr lang="en-US" i="1" dirty="0">
                <a:latin typeface="Arial" panose="020B0604020202020204" pitchFamily="34" charset="0"/>
                <a:cs typeface="Arial" panose="020B0604020202020204" pitchFamily="34" charset="0"/>
              </a:rPr>
              <a:t>good enough</a:t>
            </a:r>
            <a:r>
              <a:rPr lang="en-US" dirty="0">
                <a:latin typeface="Arial" panose="020B0604020202020204" pitchFamily="34" charset="0"/>
                <a:cs typeface="Arial" panose="020B0604020202020204" pitchFamily="34" charset="0"/>
              </a:rPr>
              <a:t>—result</a:t>
            </a:r>
          </a:p>
          <a:p>
            <a:pPr lvl="1"/>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good enough</a:t>
            </a:r>
            <a:r>
              <a:rPr lang="en-US" dirty="0">
                <a:latin typeface="Arial" panose="020B0604020202020204" pitchFamily="34" charset="0"/>
                <a:cs typeface="Arial" panose="020B0604020202020204" pitchFamily="34" charset="0"/>
              </a:rPr>
              <a:t> result is assessed by comparing the results of different parameter sets, considering factors like (a) the completeness of the reconstructed transcripts, (b) the accuracy of the assembly, and (c) other relevant considerations</a:t>
            </a:r>
            <a:endParaRPr lang="en-US" u="sng"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90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Understanding Q ncRNA expression requires a custom, </a:t>
            </a:r>
            <a:r>
              <a:rPr lang="en-US" i="1" dirty="0">
                <a:latin typeface="Helvetica" pitchFamily="2" charset="0"/>
              </a:rPr>
              <a:t>de novo</a:t>
            </a:r>
            <a:r>
              <a:rPr lang="en-US" dirty="0">
                <a:latin typeface="Helvetica" pitchFamily="2" charset="0"/>
              </a:rPr>
              <a:t> transcriptome annotation</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a:bodyPr>
          <a:lstStyle/>
          <a:p>
            <a:r>
              <a:rPr lang="en-US" u="sng" dirty="0">
                <a:solidFill>
                  <a:srgbClr val="FF0000"/>
                </a:solidFill>
                <a:latin typeface="Arial" panose="020B0604020202020204" pitchFamily="34" charset="0"/>
                <a:cs typeface="Arial" panose="020B0604020202020204" pitchFamily="34" charset="0"/>
              </a:rPr>
              <a:t>Jargon Alert #9</a:t>
            </a:r>
            <a:r>
              <a:rPr lang="en-US" dirty="0">
                <a:solidFill>
                  <a:srgbClr val="FF0000"/>
                </a:solidFill>
                <a:latin typeface="Arial" panose="020B0604020202020204" pitchFamily="34" charset="0"/>
                <a:cs typeface="Arial" panose="020B0604020202020204" pitchFamily="34" charset="0"/>
              </a:rPr>
              <a:t> (and background)</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 genomics, “read coverage” refers to the number of times a specific position in a DNA or RNA sequence is “covered” by sequencing reads</a:t>
            </a:r>
          </a:p>
          <a:p>
            <a:pPr lvl="1"/>
            <a:r>
              <a:rPr lang="en-US" dirty="0">
                <a:latin typeface="Arial" panose="020B0604020202020204" pitchFamily="34" charset="0"/>
                <a:cs typeface="Arial" panose="020B0604020202020204" pitchFamily="34" charset="0"/>
              </a:rPr>
              <a:t>It measures how many times a particular position in the genome or transcriptome has been sequenced—a crucial metric that provides insights into the </a:t>
            </a:r>
            <a:r>
              <a:rPr lang="en-US" u="sng" dirty="0">
                <a:latin typeface="Arial" panose="020B0604020202020204" pitchFamily="34" charset="0"/>
                <a:cs typeface="Arial" panose="020B0604020202020204" pitchFamily="34" charset="0"/>
              </a:rPr>
              <a:t>reliability and accuracy</a:t>
            </a:r>
            <a:r>
              <a:rPr lang="en-US" dirty="0">
                <a:latin typeface="Arial" panose="020B0604020202020204" pitchFamily="34" charset="0"/>
                <a:cs typeface="Arial" panose="020B0604020202020204" pitchFamily="34" charset="0"/>
              </a:rPr>
              <a:t> of the sequencing data</a:t>
            </a:r>
          </a:p>
          <a:p>
            <a:pPr lvl="1"/>
            <a:r>
              <a:rPr lang="en-US" dirty="0">
                <a:latin typeface="Arial" panose="020B0604020202020204" pitchFamily="34" charset="0"/>
                <a:cs typeface="Arial" panose="020B0604020202020204" pitchFamily="34" charset="0"/>
              </a:rPr>
              <a:t>Higher coverage generally leads to more confident and accurate analysis results</a:t>
            </a:r>
          </a:p>
          <a:p>
            <a:pPr lvl="1"/>
            <a:r>
              <a:rPr lang="en-US" dirty="0">
                <a:latin typeface="Arial" panose="020B0604020202020204" pitchFamily="34" charset="0"/>
                <a:cs typeface="Arial" panose="020B0604020202020204" pitchFamily="34" charset="0"/>
              </a:rPr>
              <a:t>Thus, we went with a strategy in which putative transcripts must meet minimum absolute* and relative** coverage thresholds in order to be retained in our </a:t>
            </a:r>
            <a:r>
              <a:rPr lang="en-US" i="1" dirty="0">
                <a:latin typeface="Arial" panose="020B0604020202020204" pitchFamily="34" charset="0"/>
                <a:cs typeface="Arial" panose="020B0604020202020204" pitchFamily="34" charset="0"/>
              </a:rPr>
              <a:t>de novo</a:t>
            </a:r>
            <a:r>
              <a:rPr lang="en-US" dirty="0">
                <a:latin typeface="Arial" panose="020B0604020202020204" pitchFamily="34" charset="0"/>
                <a:cs typeface="Arial" panose="020B0604020202020204" pitchFamily="34" charset="0"/>
              </a:rPr>
              <a:t> assemblies </a:t>
            </a:r>
          </a:p>
        </p:txBody>
      </p:sp>
    </p:spTree>
    <p:extLst>
      <p:ext uri="{BB962C8B-B14F-4D97-AF65-F5344CB8AC3E}">
        <p14:creationId xmlns:p14="http://schemas.microsoft.com/office/powerpoint/2010/main" val="225577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i="1" dirty="0">
                <a:latin typeface="Helvetica" pitchFamily="2" charset="0"/>
              </a:rPr>
              <a:t>De novo</a:t>
            </a:r>
            <a:r>
              <a:rPr lang="en-US" dirty="0">
                <a:latin typeface="Helvetica" pitchFamily="2" charset="0"/>
              </a:rPr>
              <a:t> assembly and annotation reveals increased transcriptome complexity in Q</a:t>
            </a:r>
          </a:p>
        </p:txBody>
      </p:sp>
      <p:pic>
        <p:nvPicPr>
          <p:cNvPr id="4" name="Picture 3">
            <a:extLst>
              <a:ext uri="{FF2B5EF4-FFF2-40B4-BE49-F238E27FC236}">
                <a16:creationId xmlns:a16="http://schemas.microsoft.com/office/drawing/2014/main" id="{7BD3547D-C678-EFE5-F1C2-2AC2D4D77130}"/>
              </a:ext>
            </a:extLst>
          </p:cNvPr>
          <p:cNvPicPr>
            <a:picLocks noChangeAspect="1"/>
          </p:cNvPicPr>
          <p:nvPr/>
        </p:nvPicPr>
        <p:blipFill>
          <a:blip r:embed="rId3"/>
          <a:stretch>
            <a:fillRect/>
          </a:stretch>
        </p:blipFill>
        <p:spPr>
          <a:xfrm>
            <a:off x="337350" y="1451497"/>
            <a:ext cx="5313288" cy="5313288"/>
          </a:xfrm>
          <a:prstGeom prst="rect">
            <a:avLst/>
          </a:prstGeom>
        </p:spPr>
      </p:pic>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5388747" y="1358281"/>
            <a:ext cx="6465904" cy="5956919"/>
          </a:xfrm>
        </p:spPr>
        <p:txBody>
          <a:bodyPr>
            <a:normAutofit/>
          </a:bodyPr>
          <a:lstStyle/>
          <a:p>
            <a:r>
              <a:rPr lang="en-US" sz="2400" u="sng" dirty="0">
                <a:solidFill>
                  <a:srgbClr val="FF0000"/>
                </a:solidFill>
                <a:latin typeface="Arial" panose="020B0604020202020204" pitchFamily="34" charset="0"/>
                <a:cs typeface="Arial" panose="020B0604020202020204" pitchFamily="34" charset="0"/>
              </a:rPr>
              <a:t>Jargon Alert #10</a:t>
            </a:r>
          </a:p>
          <a:p>
            <a:pPr lvl="1"/>
            <a:r>
              <a:rPr lang="en-US" sz="2000" dirty="0">
                <a:latin typeface="Arial" panose="020B0604020202020204" pitchFamily="34" charset="0"/>
                <a:cs typeface="Arial" panose="020B0604020202020204" pitchFamily="34" charset="0"/>
              </a:rPr>
              <a:t>“Transcriptome complexity” refers to the level of diversity and intricacy of RNA molecules present in a specific organism or cell type</a:t>
            </a:r>
          </a:p>
          <a:p>
            <a:pPr lvl="1"/>
            <a:r>
              <a:rPr lang="en-US" sz="2000" dirty="0">
                <a:latin typeface="Arial" panose="020B0604020202020204" pitchFamily="34" charset="0"/>
                <a:cs typeface="Arial" panose="020B0604020202020204" pitchFamily="34" charset="0"/>
              </a:rPr>
              <a:t>It reflects the </a:t>
            </a:r>
            <a:r>
              <a:rPr lang="en-US" sz="2000" u="sng" dirty="0">
                <a:latin typeface="Arial" panose="020B0604020202020204" pitchFamily="34" charset="0"/>
                <a:cs typeface="Arial" panose="020B0604020202020204" pitchFamily="34" charset="0"/>
              </a:rPr>
              <a:t>number and variety of unique transcripts</a:t>
            </a:r>
            <a:r>
              <a:rPr lang="en-US" sz="2000" dirty="0">
                <a:latin typeface="Arial" panose="020B0604020202020204" pitchFamily="34" charset="0"/>
                <a:cs typeface="Arial" panose="020B0604020202020204" pitchFamily="34" charset="0"/>
              </a:rPr>
              <a:t> in the transcriptome</a:t>
            </a:r>
          </a:p>
          <a:p>
            <a:r>
              <a:rPr lang="en-US" sz="2400" dirty="0">
                <a:latin typeface="Arial" panose="020B0604020202020204" pitchFamily="34" charset="0"/>
                <a:cs typeface="Arial" panose="020B0604020202020204" pitchFamily="34" charset="0"/>
              </a:rPr>
              <a:t>To annotate the assembled putative transcripts,</a:t>
            </a:r>
          </a:p>
          <a:p>
            <a:pPr lvl="1"/>
            <a:r>
              <a:rPr lang="en-US" sz="2000" dirty="0">
                <a:latin typeface="Arial" panose="020B0604020202020204" pitchFamily="34" charset="0"/>
                <a:cs typeface="Arial" panose="020B0604020202020204" pitchFamily="34" charset="0"/>
              </a:rPr>
              <a:t>I generated a “complete representation” of the R64 annotation in which </a:t>
            </a:r>
            <a:r>
              <a:rPr lang="en-US" sz="2000" u="sng" dirty="0">
                <a:latin typeface="Arial" panose="020B0604020202020204" pitchFamily="34" charset="0"/>
                <a:cs typeface="Arial" panose="020B0604020202020204" pitchFamily="34" charset="0"/>
              </a:rPr>
              <a:t>not only features are annotated but also intergenic regions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 examined the overlap of each Q and G1 putative transcript with respect to the “complete representation,” assigning putative transcripts to different categories with a basic algorithm that I devised with input and feedback from </a:t>
            </a:r>
            <a:r>
              <a:rPr lang="en-US" sz="2000" dirty="0" err="1">
                <a:latin typeface="Arial" panose="020B0604020202020204" pitchFamily="34" charset="0"/>
                <a:cs typeface="Arial" panose="020B0604020202020204" pitchFamily="34" charset="0"/>
              </a:rPr>
              <a:t>Toshi</a:t>
            </a:r>
            <a:r>
              <a:rPr lang="en-US" sz="2000" dirty="0">
                <a:latin typeface="Arial" panose="020B0604020202020204" pitchFamily="34" charset="0"/>
                <a:cs typeface="Arial" panose="020B0604020202020204" pitchFamily="34" charset="0"/>
              </a:rPr>
              <a:t> and Alison*</a:t>
            </a: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006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i="1" dirty="0">
                <a:latin typeface="Helvetica" pitchFamily="2" charset="0"/>
              </a:rPr>
              <a:t>De novo</a:t>
            </a:r>
            <a:r>
              <a:rPr lang="en-US" dirty="0">
                <a:latin typeface="Helvetica" pitchFamily="2" charset="0"/>
              </a:rPr>
              <a:t> assembly and annotation uncovers 212 G1 and 1,104 Q novel ncRNAs*</a:t>
            </a:r>
          </a:p>
        </p:txBody>
      </p:sp>
      <p:pic>
        <p:nvPicPr>
          <p:cNvPr id="4" name="Picture 3">
            <a:extLst>
              <a:ext uri="{FF2B5EF4-FFF2-40B4-BE49-F238E27FC236}">
                <a16:creationId xmlns:a16="http://schemas.microsoft.com/office/drawing/2014/main" id="{7BD3547D-C678-EFE5-F1C2-2AC2D4D77130}"/>
              </a:ext>
            </a:extLst>
          </p:cNvPr>
          <p:cNvPicPr>
            <a:picLocks noChangeAspect="1"/>
          </p:cNvPicPr>
          <p:nvPr/>
        </p:nvPicPr>
        <p:blipFill>
          <a:blip r:embed="rId3"/>
          <a:stretch>
            <a:fillRect/>
          </a:stretch>
        </p:blipFill>
        <p:spPr>
          <a:xfrm>
            <a:off x="337350" y="1451497"/>
            <a:ext cx="5313288" cy="5313288"/>
          </a:xfrm>
          <a:prstGeom prst="rect">
            <a:avLst/>
          </a:prstGeom>
        </p:spPr>
      </p:pic>
      <p:pic>
        <p:nvPicPr>
          <p:cNvPr id="6" name="Content Placeholder 5">
            <a:extLst>
              <a:ext uri="{FF2B5EF4-FFF2-40B4-BE49-F238E27FC236}">
                <a16:creationId xmlns:a16="http://schemas.microsoft.com/office/drawing/2014/main" id="{D43918C9-AFCA-7076-6612-001BD78A09E4}"/>
              </a:ext>
            </a:extLst>
          </p:cNvPr>
          <p:cNvPicPr>
            <a:picLocks noGrp="1" noChangeAspect="1"/>
          </p:cNvPicPr>
          <p:nvPr>
            <p:ph idx="1"/>
          </p:nvPr>
        </p:nvPicPr>
        <p:blipFill>
          <a:blip r:embed="rId4"/>
          <a:stretch>
            <a:fillRect/>
          </a:stretch>
        </p:blipFill>
        <p:spPr>
          <a:xfrm>
            <a:off x="337350" y="1451497"/>
            <a:ext cx="5313288" cy="5313288"/>
          </a:xfrm>
        </p:spPr>
      </p:pic>
      <p:sp>
        <p:nvSpPr>
          <p:cNvPr id="3" name="Content Placeholder 2">
            <a:extLst>
              <a:ext uri="{FF2B5EF4-FFF2-40B4-BE49-F238E27FC236}">
                <a16:creationId xmlns:a16="http://schemas.microsoft.com/office/drawing/2014/main" id="{C9011AE6-5FA5-E8E0-A4F5-CBB7CB76973D}"/>
              </a:ext>
            </a:extLst>
          </p:cNvPr>
          <p:cNvSpPr txBox="1">
            <a:spLocks/>
          </p:cNvSpPr>
          <p:nvPr/>
        </p:nvSpPr>
        <p:spPr>
          <a:xfrm>
            <a:off x="5388747" y="1358281"/>
            <a:ext cx="6465904" cy="5956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B9C9A72-2A69-1683-02DA-35272BC6F325}"/>
              </a:ext>
            </a:extLst>
          </p:cNvPr>
          <p:cNvSpPr txBox="1">
            <a:spLocks/>
          </p:cNvSpPr>
          <p:nvPr/>
        </p:nvSpPr>
        <p:spPr>
          <a:xfrm>
            <a:off x="5541147" y="1510681"/>
            <a:ext cx="6465904" cy="53473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…where “novel ncRNAs” are those with no overlap with functional features in the R64 “complete representation”</a:t>
            </a:r>
          </a:p>
          <a:p>
            <a:r>
              <a:rPr lang="en-US" dirty="0">
                <a:latin typeface="Arial" panose="020B0604020202020204" pitchFamily="34" charset="0"/>
                <a:cs typeface="Arial" panose="020B0604020202020204" pitchFamily="34" charset="0"/>
              </a:rPr>
              <a:t>The majority of novel ncRNAs are antisense to known ORFs, with Q being particularly enriched </a:t>
            </a:r>
          </a:p>
          <a:p>
            <a:r>
              <a:rPr lang="en-US" dirty="0">
                <a:latin typeface="Arial" panose="020B0604020202020204" pitchFamily="34" charset="0"/>
                <a:cs typeface="Arial" panose="020B0604020202020204" pitchFamily="34" charset="0"/>
              </a:rPr>
              <a:t>Subsets of the novel ncRNAs are “unique,” which means they overlap no features in the pa-ncRNA annotation</a:t>
            </a:r>
          </a:p>
          <a:p>
            <a:pPr lvl="1"/>
            <a:r>
              <a:rPr lang="en-US" dirty="0">
                <a:latin typeface="Arial" panose="020B0604020202020204" pitchFamily="34" charset="0"/>
                <a:cs typeface="Arial" panose="020B0604020202020204" pitchFamily="34" charset="0"/>
              </a:rPr>
              <a:t>G1:   42,    </a:t>
            </a:r>
            <a:r>
              <a:rPr lang="en-US" sz="17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42/212 = ~20%</a:t>
            </a:r>
          </a:p>
          <a:p>
            <a:pPr lvl="1"/>
            <a:r>
              <a:rPr lang="en-US" dirty="0">
                <a:latin typeface="Arial" panose="020B0604020202020204" pitchFamily="34" charset="0"/>
                <a:cs typeface="Arial" panose="020B0604020202020204" pitchFamily="34" charset="0"/>
              </a:rPr>
              <a:t>  Q: 241, 241/1104 = ~22%</a:t>
            </a:r>
          </a:p>
          <a:p>
            <a:r>
              <a:rPr lang="en-US" dirty="0">
                <a:latin typeface="Arial" panose="020B0604020202020204" pitchFamily="34" charset="0"/>
                <a:cs typeface="Arial" panose="020B0604020202020204" pitchFamily="34" charset="0"/>
              </a:rPr>
              <a:t>As far as we know, these have not been described in the literature</a:t>
            </a:r>
          </a:p>
        </p:txBody>
      </p:sp>
    </p:spTree>
    <p:extLst>
      <p:ext uri="{BB962C8B-B14F-4D97-AF65-F5344CB8AC3E}">
        <p14:creationId xmlns:p14="http://schemas.microsoft.com/office/powerpoint/2010/main" val="127903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i="1" dirty="0">
                <a:latin typeface="Helvetica" pitchFamily="2" charset="0"/>
              </a:rPr>
              <a:t>De novo</a:t>
            </a:r>
            <a:r>
              <a:rPr lang="en-US" dirty="0">
                <a:latin typeface="Helvetica" pitchFamily="2" charset="0"/>
              </a:rPr>
              <a:t> assembly and annotation uncovers 212 G1 and 1,104 Q novel ncRNAs*</a:t>
            </a:r>
          </a:p>
        </p:txBody>
      </p:sp>
      <p:pic>
        <p:nvPicPr>
          <p:cNvPr id="4" name="Picture 3">
            <a:extLst>
              <a:ext uri="{FF2B5EF4-FFF2-40B4-BE49-F238E27FC236}">
                <a16:creationId xmlns:a16="http://schemas.microsoft.com/office/drawing/2014/main" id="{7BD3547D-C678-EFE5-F1C2-2AC2D4D77130}"/>
              </a:ext>
            </a:extLst>
          </p:cNvPr>
          <p:cNvPicPr>
            <a:picLocks noChangeAspect="1"/>
          </p:cNvPicPr>
          <p:nvPr/>
        </p:nvPicPr>
        <p:blipFill>
          <a:blip r:embed="rId3"/>
          <a:stretch>
            <a:fillRect/>
          </a:stretch>
        </p:blipFill>
        <p:spPr>
          <a:xfrm>
            <a:off x="337350" y="1451497"/>
            <a:ext cx="5313288" cy="5313288"/>
          </a:xfrm>
          <a:prstGeom prst="rect">
            <a:avLst/>
          </a:prstGeom>
        </p:spPr>
      </p:pic>
      <p:pic>
        <p:nvPicPr>
          <p:cNvPr id="6" name="Content Placeholder 5">
            <a:extLst>
              <a:ext uri="{FF2B5EF4-FFF2-40B4-BE49-F238E27FC236}">
                <a16:creationId xmlns:a16="http://schemas.microsoft.com/office/drawing/2014/main" id="{D43918C9-AFCA-7076-6612-001BD78A09E4}"/>
              </a:ext>
            </a:extLst>
          </p:cNvPr>
          <p:cNvPicPr>
            <a:picLocks noGrp="1" noChangeAspect="1"/>
          </p:cNvPicPr>
          <p:nvPr>
            <p:ph idx="1"/>
          </p:nvPr>
        </p:nvPicPr>
        <p:blipFill>
          <a:blip r:embed="rId4"/>
          <a:stretch>
            <a:fillRect/>
          </a:stretch>
        </p:blipFill>
        <p:spPr>
          <a:xfrm>
            <a:off x="337350" y="1451497"/>
            <a:ext cx="5313288" cy="5313288"/>
          </a:xfrm>
        </p:spPr>
      </p:pic>
      <p:sp>
        <p:nvSpPr>
          <p:cNvPr id="3" name="Content Placeholder 2">
            <a:extLst>
              <a:ext uri="{FF2B5EF4-FFF2-40B4-BE49-F238E27FC236}">
                <a16:creationId xmlns:a16="http://schemas.microsoft.com/office/drawing/2014/main" id="{C9011AE6-5FA5-E8E0-A4F5-CBB7CB76973D}"/>
              </a:ext>
            </a:extLst>
          </p:cNvPr>
          <p:cNvSpPr txBox="1">
            <a:spLocks/>
          </p:cNvSpPr>
          <p:nvPr/>
        </p:nvSpPr>
        <p:spPr>
          <a:xfrm>
            <a:off x="5388747" y="1358281"/>
            <a:ext cx="6465904" cy="5956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B9C9A72-2A69-1683-02DA-35272BC6F325}"/>
              </a:ext>
            </a:extLst>
          </p:cNvPr>
          <p:cNvSpPr txBox="1">
            <a:spLocks/>
          </p:cNvSpPr>
          <p:nvPr/>
        </p:nvSpPr>
        <p:spPr>
          <a:xfrm>
            <a:off x="5541147" y="1510681"/>
            <a:ext cx="6465904" cy="53473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…where “novel ncRNAs” are those with no overlap with functional features in the R64 “complete representation”</a:t>
            </a:r>
          </a:p>
          <a:p>
            <a:r>
              <a:rPr lang="en-US" dirty="0">
                <a:latin typeface="Arial" panose="020B0604020202020204" pitchFamily="34" charset="0"/>
                <a:cs typeface="Arial" panose="020B0604020202020204" pitchFamily="34" charset="0"/>
              </a:rPr>
              <a:t>The majority of novel ncRNAs are antisense to known ORFs, with Q being particularly enriched </a:t>
            </a:r>
          </a:p>
          <a:p>
            <a:r>
              <a:rPr lang="en-US" dirty="0">
                <a:latin typeface="Arial" panose="020B0604020202020204" pitchFamily="34" charset="0"/>
                <a:cs typeface="Arial" panose="020B0604020202020204" pitchFamily="34" charset="0"/>
              </a:rPr>
              <a:t>Subsets of the novel ncRNAs are “unique,” which means they overlap no features in the pa-ncRNA annotation</a:t>
            </a:r>
          </a:p>
          <a:p>
            <a:pPr lvl="1"/>
            <a:r>
              <a:rPr lang="en-US" dirty="0">
                <a:latin typeface="Arial" panose="020B0604020202020204" pitchFamily="34" charset="0"/>
                <a:cs typeface="Arial" panose="020B0604020202020204" pitchFamily="34" charset="0"/>
              </a:rPr>
              <a:t>G1:   42,    </a:t>
            </a:r>
            <a:r>
              <a:rPr lang="en-US" sz="17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42/212 = ~20%</a:t>
            </a:r>
          </a:p>
          <a:p>
            <a:pPr lvl="1"/>
            <a:r>
              <a:rPr lang="en-US" dirty="0">
                <a:latin typeface="Arial" panose="020B0604020202020204" pitchFamily="34" charset="0"/>
                <a:cs typeface="Arial" panose="020B0604020202020204" pitchFamily="34" charset="0"/>
              </a:rPr>
              <a:t>  Q: 241, 241/1104 = ~22%</a:t>
            </a:r>
          </a:p>
          <a:p>
            <a:r>
              <a:rPr lang="en-US" dirty="0">
                <a:latin typeface="Arial" panose="020B0604020202020204" pitchFamily="34" charset="0"/>
                <a:cs typeface="Arial" panose="020B0604020202020204" pitchFamily="34" charset="0"/>
              </a:rPr>
              <a:t>As far as we know, these have not been described in the literature</a:t>
            </a:r>
          </a:p>
        </p:txBody>
      </p:sp>
    </p:spTree>
    <p:extLst>
      <p:ext uri="{BB962C8B-B14F-4D97-AF65-F5344CB8AC3E}">
        <p14:creationId xmlns:p14="http://schemas.microsoft.com/office/powerpoint/2010/main" val="357051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Autofit/>
          </a:bodyPr>
          <a:lstStyle/>
          <a:p>
            <a:r>
              <a:rPr lang="en-US" sz="3600" dirty="0">
                <a:latin typeface="Helvetica" pitchFamily="2" charset="0"/>
              </a:rPr>
              <a:t>Although the Q N transcriptome is highly complex, ncRNA expression comprises only a small portion</a:t>
            </a:r>
          </a:p>
        </p:txBody>
      </p:sp>
      <p:sp>
        <p:nvSpPr>
          <p:cNvPr id="3" name="Content Placeholder 2">
            <a:extLst>
              <a:ext uri="{FF2B5EF4-FFF2-40B4-BE49-F238E27FC236}">
                <a16:creationId xmlns:a16="http://schemas.microsoft.com/office/drawing/2014/main" id="{C9011AE6-5FA5-E8E0-A4F5-CBB7CB76973D}"/>
              </a:ext>
            </a:extLst>
          </p:cNvPr>
          <p:cNvSpPr txBox="1">
            <a:spLocks/>
          </p:cNvSpPr>
          <p:nvPr/>
        </p:nvSpPr>
        <p:spPr>
          <a:xfrm>
            <a:off x="5388747" y="1358281"/>
            <a:ext cx="6465904" cy="5956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3E708958-4187-0D8D-4065-8DB1F08831FE}"/>
              </a:ext>
            </a:extLst>
          </p:cNvPr>
          <p:cNvPicPr>
            <a:picLocks noChangeAspect="1"/>
          </p:cNvPicPr>
          <p:nvPr/>
        </p:nvPicPr>
        <p:blipFill>
          <a:blip r:embed="rId3"/>
          <a:stretch>
            <a:fillRect/>
          </a:stretch>
        </p:blipFill>
        <p:spPr>
          <a:xfrm>
            <a:off x="3443804" y="1381959"/>
            <a:ext cx="3102749" cy="3102749"/>
          </a:xfrm>
          <a:prstGeom prst="rect">
            <a:avLst/>
          </a:prstGeom>
        </p:spPr>
      </p:pic>
      <p:pic>
        <p:nvPicPr>
          <p:cNvPr id="17" name="Picture 16">
            <a:extLst>
              <a:ext uri="{FF2B5EF4-FFF2-40B4-BE49-F238E27FC236}">
                <a16:creationId xmlns:a16="http://schemas.microsoft.com/office/drawing/2014/main" id="{18B9E1FF-9AD2-A374-188C-540A00B21A73}"/>
              </a:ext>
            </a:extLst>
          </p:cNvPr>
          <p:cNvPicPr>
            <a:picLocks noChangeAspect="1"/>
          </p:cNvPicPr>
          <p:nvPr/>
        </p:nvPicPr>
        <p:blipFill>
          <a:blip r:embed="rId4"/>
          <a:stretch>
            <a:fillRect/>
          </a:stretch>
        </p:blipFill>
        <p:spPr>
          <a:xfrm>
            <a:off x="5737279" y="1381960"/>
            <a:ext cx="3102748" cy="3102748"/>
          </a:xfrm>
          <a:prstGeom prst="rect">
            <a:avLst/>
          </a:prstGeom>
        </p:spPr>
      </p:pic>
      <p:grpSp>
        <p:nvGrpSpPr>
          <p:cNvPr id="11" name="Group 10">
            <a:extLst>
              <a:ext uri="{FF2B5EF4-FFF2-40B4-BE49-F238E27FC236}">
                <a16:creationId xmlns:a16="http://schemas.microsoft.com/office/drawing/2014/main" id="{4D026AA6-9E6A-2B46-4386-63BCE7D751B7}"/>
              </a:ext>
            </a:extLst>
          </p:cNvPr>
          <p:cNvGrpSpPr/>
          <p:nvPr/>
        </p:nvGrpSpPr>
        <p:grpSpPr>
          <a:xfrm>
            <a:off x="3502980" y="3895373"/>
            <a:ext cx="5186040" cy="2962627"/>
            <a:chOff x="337349" y="1451497"/>
            <a:chExt cx="9300843" cy="5313288"/>
          </a:xfrm>
        </p:grpSpPr>
        <p:pic>
          <p:nvPicPr>
            <p:cNvPr id="8" name="Picture 7">
              <a:extLst>
                <a:ext uri="{FF2B5EF4-FFF2-40B4-BE49-F238E27FC236}">
                  <a16:creationId xmlns:a16="http://schemas.microsoft.com/office/drawing/2014/main" id="{E289CC1E-ECC0-5F24-DF28-3F0F430CF5C9}"/>
                </a:ext>
              </a:extLst>
            </p:cNvPr>
            <p:cNvPicPr>
              <a:picLocks noChangeAspect="1"/>
            </p:cNvPicPr>
            <p:nvPr/>
          </p:nvPicPr>
          <p:blipFill>
            <a:blip r:embed="rId5"/>
            <a:stretch>
              <a:fillRect/>
            </a:stretch>
          </p:blipFill>
          <p:spPr>
            <a:xfrm>
              <a:off x="337349" y="1451497"/>
              <a:ext cx="5313288" cy="5313288"/>
            </a:xfrm>
            <a:prstGeom prst="rect">
              <a:avLst/>
            </a:prstGeom>
          </p:spPr>
        </p:pic>
        <p:pic>
          <p:nvPicPr>
            <p:cNvPr id="10" name="Picture 9">
              <a:extLst>
                <a:ext uri="{FF2B5EF4-FFF2-40B4-BE49-F238E27FC236}">
                  <a16:creationId xmlns:a16="http://schemas.microsoft.com/office/drawing/2014/main" id="{55ACADB5-7A76-E811-F66B-D18294B4BC62}"/>
                </a:ext>
              </a:extLst>
            </p:cNvPr>
            <p:cNvPicPr>
              <a:picLocks noChangeAspect="1"/>
            </p:cNvPicPr>
            <p:nvPr/>
          </p:nvPicPr>
          <p:blipFill>
            <a:blip r:embed="rId6"/>
            <a:stretch>
              <a:fillRect/>
            </a:stretch>
          </p:blipFill>
          <p:spPr>
            <a:xfrm>
              <a:off x="4324904" y="1451497"/>
              <a:ext cx="5313288" cy="5313288"/>
            </a:xfrm>
            <a:prstGeom prst="rect">
              <a:avLst/>
            </a:prstGeom>
          </p:spPr>
        </p:pic>
      </p:grpSp>
      <p:sp>
        <p:nvSpPr>
          <p:cNvPr id="19" name="TextBox 18">
            <a:extLst>
              <a:ext uri="{FF2B5EF4-FFF2-40B4-BE49-F238E27FC236}">
                <a16:creationId xmlns:a16="http://schemas.microsoft.com/office/drawing/2014/main" id="{ADDEE928-80BA-5513-183E-FCEACF41E92B}"/>
              </a:ext>
            </a:extLst>
          </p:cNvPr>
          <p:cNvSpPr txBox="1"/>
          <p:nvPr/>
        </p:nvSpPr>
        <p:spPr>
          <a:xfrm>
            <a:off x="2340992" y="2297926"/>
            <a:ext cx="763325" cy="738664"/>
          </a:xfrm>
          <a:prstGeom prst="rect">
            <a:avLst/>
          </a:prstGeom>
          <a:noFill/>
        </p:spPr>
        <p:txBody>
          <a:bodyPr wrap="square" rtlCol="0">
            <a:spAutoFit/>
          </a:bodyPr>
          <a:lstStyle/>
          <a:p>
            <a:pPr algn="r"/>
            <a:r>
              <a:rPr lang="en-US" sz="4200" dirty="0">
                <a:latin typeface="Arial" panose="020B0604020202020204" pitchFamily="34" charset="0"/>
                <a:cs typeface="Arial" panose="020B0604020202020204" pitchFamily="34" charset="0"/>
              </a:rPr>
              <a:t>Q</a:t>
            </a:r>
          </a:p>
        </p:txBody>
      </p:sp>
      <p:sp>
        <p:nvSpPr>
          <p:cNvPr id="20" name="TextBox 19">
            <a:extLst>
              <a:ext uri="{FF2B5EF4-FFF2-40B4-BE49-F238E27FC236}">
                <a16:creationId xmlns:a16="http://schemas.microsoft.com/office/drawing/2014/main" id="{7D5255E3-8BAC-86D4-5CBA-9C694AC7BA56}"/>
              </a:ext>
            </a:extLst>
          </p:cNvPr>
          <p:cNvSpPr txBox="1"/>
          <p:nvPr/>
        </p:nvSpPr>
        <p:spPr>
          <a:xfrm>
            <a:off x="2115047" y="4708496"/>
            <a:ext cx="989270" cy="738664"/>
          </a:xfrm>
          <a:prstGeom prst="rect">
            <a:avLst/>
          </a:prstGeom>
          <a:noFill/>
        </p:spPr>
        <p:txBody>
          <a:bodyPr wrap="square" rtlCol="0">
            <a:spAutoFit/>
          </a:bodyPr>
          <a:lstStyle/>
          <a:p>
            <a:pPr algn="r"/>
            <a:r>
              <a:rPr lang="en-US" sz="4200" dirty="0">
                <a:latin typeface="Arial" panose="020B0604020202020204" pitchFamily="34" charset="0"/>
                <a:cs typeface="Arial" panose="020B0604020202020204" pitchFamily="34" charset="0"/>
              </a:rPr>
              <a:t>G1</a:t>
            </a:r>
          </a:p>
        </p:txBody>
      </p:sp>
    </p:spTree>
    <p:extLst>
      <p:ext uri="{BB962C8B-B14F-4D97-AF65-F5344CB8AC3E}">
        <p14:creationId xmlns:p14="http://schemas.microsoft.com/office/powerpoint/2010/main" val="381048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screenshot, number, font&#10;&#10;Description automatically generated">
            <a:extLst>
              <a:ext uri="{FF2B5EF4-FFF2-40B4-BE49-F238E27FC236}">
                <a16:creationId xmlns:a16="http://schemas.microsoft.com/office/drawing/2014/main" id="{2CE359AD-A88D-3A73-F415-1F886DC61FB3}"/>
              </a:ext>
            </a:extLst>
          </p:cNvPr>
          <p:cNvPicPr>
            <a:picLocks noChangeAspect="1"/>
          </p:cNvPicPr>
          <p:nvPr/>
        </p:nvPicPr>
        <p:blipFill>
          <a:blip r:embed="rId2"/>
          <a:stretch>
            <a:fillRect/>
          </a:stretch>
        </p:blipFill>
        <p:spPr>
          <a:xfrm>
            <a:off x="2638425" y="0"/>
            <a:ext cx="6915150" cy="6858000"/>
          </a:xfrm>
          <a:prstGeom prst="rect">
            <a:avLst/>
          </a:prstGeom>
        </p:spPr>
      </p:pic>
    </p:spTree>
    <p:extLst>
      <p:ext uri="{BB962C8B-B14F-4D97-AF65-F5344CB8AC3E}">
        <p14:creationId xmlns:p14="http://schemas.microsoft.com/office/powerpoint/2010/main" val="104310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754605"/>
          </a:xfrm>
        </p:spPr>
        <p:txBody>
          <a:bodyPr>
            <a:normAutofit/>
          </a:bodyPr>
          <a:lstStyle/>
          <a:p>
            <a:r>
              <a:rPr lang="en-US" dirty="0">
                <a:latin typeface="Helvetica" pitchFamily="2" charset="0"/>
              </a:rPr>
              <a:t>Introduction</a:t>
            </a:r>
          </a:p>
        </p:txBody>
      </p:sp>
      <p:pic>
        <p:nvPicPr>
          <p:cNvPr id="1026" name="Picture 2">
            <a:extLst>
              <a:ext uri="{FF2B5EF4-FFF2-40B4-BE49-F238E27FC236}">
                <a16:creationId xmlns:a16="http://schemas.microsoft.com/office/drawing/2014/main" id="{441DE331-806C-E492-F0E8-992D6A99F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186" y="3799873"/>
            <a:ext cx="5763628" cy="30547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97336-9F16-52AB-E5C2-B709CF451FD6}"/>
              </a:ext>
            </a:extLst>
          </p:cNvPr>
          <p:cNvSpPr txBox="1"/>
          <p:nvPr/>
        </p:nvSpPr>
        <p:spPr>
          <a:xfrm>
            <a:off x="0" y="6611779"/>
            <a:ext cx="3072613" cy="246221"/>
          </a:xfrm>
          <a:prstGeom prst="rect">
            <a:avLst/>
          </a:prstGeom>
          <a:noFill/>
        </p:spPr>
        <p:txBody>
          <a:bodyPr wrap="square" rtlCol="0">
            <a:spAutoFit/>
          </a:bodyPr>
          <a:lstStyle/>
          <a:p>
            <a:r>
              <a:rPr lang="en-US" sz="1000" dirty="0">
                <a:solidFill>
                  <a:schemeClr val="bg1">
                    <a:lumMod val="50000"/>
                  </a:schemeClr>
                </a:solidFill>
                <a:latin typeface="Arial" panose="020B0604020202020204" pitchFamily="34" charset="0"/>
                <a:cs typeface="Arial" panose="020B0604020202020204" pitchFamily="34" charset="0"/>
              </a:rPr>
              <a:t>Panel: Baptista and </a:t>
            </a:r>
            <a:r>
              <a:rPr lang="en-US" sz="1000" dirty="0" err="1">
                <a:solidFill>
                  <a:schemeClr val="bg1">
                    <a:lumMod val="50000"/>
                  </a:schemeClr>
                </a:solidFill>
                <a:latin typeface="Arial" panose="020B0604020202020204" pitchFamily="34" charset="0"/>
                <a:cs typeface="Arial" panose="020B0604020202020204" pitchFamily="34" charset="0"/>
              </a:rPr>
              <a:t>Devys</a:t>
            </a:r>
            <a:r>
              <a:rPr lang="en-US" sz="1000" dirty="0">
                <a:solidFill>
                  <a:schemeClr val="bg1">
                    <a:lumMod val="50000"/>
                  </a:schemeClr>
                </a:solidFill>
                <a:latin typeface="Arial" panose="020B0604020202020204" pitchFamily="34" charset="0"/>
                <a:cs typeface="Arial" panose="020B0604020202020204" pitchFamily="34" charset="0"/>
              </a:rPr>
              <a:t>, </a:t>
            </a:r>
            <a:r>
              <a:rPr lang="en-US" sz="1000" i="1" dirty="0">
                <a:solidFill>
                  <a:schemeClr val="bg1">
                    <a:lumMod val="50000"/>
                  </a:schemeClr>
                </a:solidFill>
                <a:latin typeface="Arial" panose="020B0604020202020204" pitchFamily="34" charset="0"/>
                <a:cs typeface="Arial" panose="020B0604020202020204" pitchFamily="34" charset="0"/>
              </a:rPr>
              <a:t>J Vis Exp</a:t>
            </a:r>
            <a:r>
              <a:rPr lang="en-US" sz="1000" dirty="0">
                <a:solidFill>
                  <a:schemeClr val="bg1">
                    <a:lumMod val="50000"/>
                  </a:schemeClr>
                </a:solidFill>
                <a:latin typeface="Arial" panose="020B0604020202020204" pitchFamily="34" charset="0"/>
                <a:cs typeface="Arial" panose="020B0604020202020204" pitchFamily="34" charset="0"/>
              </a:rPr>
              <a:t> 2018</a:t>
            </a:r>
          </a:p>
        </p:txBody>
      </p:sp>
      <p:sp>
        <p:nvSpPr>
          <p:cNvPr id="3" name="Content Placeholder 2">
            <a:extLst>
              <a:ext uri="{FF2B5EF4-FFF2-40B4-BE49-F238E27FC236}">
                <a16:creationId xmlns:a16="http://schemas.microsoft.com/office/drawing/2014/main" id="{4F42FF48-0B13-5D6C-FDCE-DE5A7D87EA06}"/>
              </a:ext>
            </a:extLst>
          </p:cNvPr>
          <p:cNvSpPr>
            <a:spLocks noGrp="1"/>
          </p:cNvSpPr>
          <p:nvPr>
            <p:ph idx="1"/>
          </p:nvPr>
        </p:nvSpPr>
        <p:spPr>
          <a:xfrm>
            <a:off x="337349" y="941036"/>
            <a:ext cx="11517301" cy="5342462"/>
          </a:xfrm>
        </p:spPr>
        <p:txBody>
          <a:bodyPr>
            <a:normAutofit/>
          </a:bodyPr>
          <a:lstStyle/>
          <a:p>
            <a:r>
              <a:rPr lang="en-US" dirty="0">
                <a:latin typeface="Arial" panose="020B0604020202020204" pitchFamily="34" charset="0"/>
                <a:cs typeface="Arial" panose="020B0604020202020204" pitchFamily="34" charset="0"/>
              </a:rPr>
              <a:t>The nature of global transcriptional activity in Q remains a mystery</a:t>
            </a:r>
          </a:p>
          <a:p>
            <a:r>
              <a:rPr lang="en-US" dirty="0" err="1">
                <a:latin typeface="Arial" panose="020B0604020202020204" pitchFamily="34" charset="0"/>
                <a:cs typeface="Arial" panose="020B0604020202020204" pitchFamily="34" charset="0"/>
              </a:rPr>
              <a:t>Toshi</a:t>
            </a:r>
            <a:r>
              <a:rPr lang="en-US" dirty="0">
                <a:latin typeface="Arial" panose="020B0604020202020204" pitchFamily="34" charset="0"/>
                <a:cs typeface="Arial" panose="020B0604020202020204" pitchFamily="34" charset="0"/>
              </a:rPr>
              <a:t> and Alison sought to fill this gap by measuring nascent and steady-state RNA production in Q</a:t>
            </a:r>
          </a:p>
          <a:p>
            <a:r>
              <a:rPr lang="en-US" dirty="0">
                <a:latin typeface="Arial" panose="020B0604020202020204" pitchFamily="34" charset="0"/>
                <a:cs typeface="Arial" panose="020B0604020202020204" pitchFamily="34" charset="0"/>
              </a:rPr>
              <a:t>To do so, Alison performed 4-thiouracil sequencing (4tU-seq)</a:t>
            </a:r>
          </a:p>
          <a:p>
            <a:pPr lvl="1"/>
            <a:r>
              <a:rPr lang="en-US" dirty="0">
                <a:latin typeface="Arial" panose="020B0604020202020204" pitchFamily="34" charset="0"/>
                <a:cs typeface="Arial" panose="020B0604020202020204" pitchFamily="34" charset="0"/>
              </a:rPr>
              <a:t>A variant of RNA-seq that enriches for nascent transcription</a:t>
            </a:r>
          </a:p>
          <a:p>
            <a:pPr lvl="1"/>
            <a:r>
              <a:rPr lang="en-US" dirty="0">
                <a:latin typeface="Arial" panose="020B0604020202020204" pitchFamily="34" charset="0"/>
                <a:cs typeface="Arial" panose="020B0604020202020204" pitchFamily="34" charset="0"/>
              </a:rPr>
              <a:t>It shows low abundance and labile transcripts not detected with standard transcription readouts*</a:t>
            </a:r>
          </a:p>
        </p:txBody>
      </p:sp>
    </p:spTree>
    <p:extLst>
      <p:ext uri="{BB962C8B-B14F-4D97-AF65-F5344CB8AC3E}">
        <p14:creationId xmlns:p14="http://schemas.microsoft.com/office/powerpoint/2010/main" val="369867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The Q nascent transcriptome is enriched for transcript fragments with no matches to R64</a:t>
            </a:r>
          </a:p>
        </p:txBody>
      </p:sp>
      <p:sp>
        <p:nvSpPr>
          <p:cNvPr id="3" name="Content Placeholder 2">
            <a:extLst>
              <a:ext uri="{FF2B5EF4-FFF2-40B4-BE49-F238E27FC236}">
                <a16:creationId xmlns:a16="http://schemas.microsoft.com/office/drawing/2014/main" id="{4F42FF48-0B13-5D6C-FDCE-DE5A7D87EA06}"/>
              </a:ext>
            </a:extLst>
          </p:cNvPr>
          <p:cNvSpPr>
            <a:spLocks noGrp="1"/>
          </p:cNvSpPr>
          <p:nvPr>
            <p:ph idx="1"/>
          </p:nvPr>
        </p:nvSpPr>
        <p:spPr>
          <a:xfrm>
            <a:off x="337349" y="1358281"/>
            <a:ext cx="11517301" cy="5499719"/>
          </a:xfrm>
        </p:spPr>
        <p:txBody>
          <a:bodyPr>
            <a:normAutofit/>
          </a:bodyPr>
          <a:lstStyle/>
          <a:p>
            <a:r>
              <a:rPr lang="en-US" u="sng" dirty="0">
                <a:solidFill>
                  <a:srgbClr val="FF0000"/>
                </a:solidFill>
                <a:latin typeface="Arial" panose="020B0604020202020204" pitchFamily="34" charset="0"/>
                <a:cs typeface="Arial" panose="020B0604020202020204" pitchFamily="34" charset="0"/>
              </a:rPr>
              <a:t>Jargon Alert #1</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“R64” is a thorough, rigorous publicly available reference genome and transcriptome annotation for </a:t>
            </a:r>
            <a:r>
              <a:rPr lang="en-US" i="1" dirty="0">
                <a:latin typeface="Arial" panose="020B0604020202020204" pitchFamily="34" charset="0"/>
                <a:cs typeface="Arial" panose="020B0604020202020204" pitchFamily="34" charset="0"/>
              </a:rPr>
              <a:t>S. cerevisiae</a:t>
            </a:r>
            <a:r>
              <a:rPr lang="en-US" dirty="0">
                <a:latin typeface="Arial" panose="020B0604020202020204" pitchFamily="34" charset="0"/>
                <a:cs typeface="Arial" panose="020B0604020202020204" pitchFamily="34" charset="0"/>
              </a:rPr>
              <a:t> provided by the Saccharomyces Genome Database/</a:t>
            </a:r>
            <a:r>
              <a:rPr lang="en-US" dirty="0" err="1">
                <a:latin typeface="Arial" panose="020B0604020202020204" pitchFamily="34" charset="0"/>
                <a:cs typeface="Arial" panose="020B0604020202020204" pitchFamily="34" charset="0"/>
              </a:rPr>
              <a:t>Ensembl</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R64 is the 64</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version since the initial release in 1996, R1</a:t>
            </a:r>
          </a:p>
          <a:p>
            <a:r>
              <a:rPr lang="en-US" u="sng" dirty="0">
                <a:solidFill>
                  <a:srgbClr val="FF0000"/>
                </a:solidFill>
                <a:latin typeface="Arial" panose="020B0604020202020204" pitchFamily="34" charset="0"/>
                <a:cs typeface="Arial" panose="020B0604020202020204" pitchFamily="34" charset="0"/>
              </a:rPr>
              <a:t>Jargon Alert #2</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 “transcriptome annotation” is a comprehensive catalog or blueprint that describes the various features and characteristics of identified, validated RNA molecules generated in the nuclei of organisms</a:t>
            </a:r>
          </a:p>
          <a:p>
            <a:pPr lvl="1"/>
            <a:r>
              <a:rPr lang="en-US" dirty="0">
                <a:latin typeface="Arial" panose="020B0604020202020204" pitchFamily="34" charset="0"/>
                <a:cs typeface="Arial" panose="020B0604020202020204" pitchFamily="34" charset="0"/>
              </a:rPr>
              <a:t>It contains information for RNA species’ genetic origins, including chromosome, start nucleotide position, end nucleotide position, type, strand, name, and other attributes</a:t>
            </a:r>
          </a:p>
          <a:p>
            <a:pPr lvl="1"/>
            <a:r>
              <a:rPr lang="en-US" dirty="0">
                <a:latin typeface="Arial" panose="020B0604020202020204" pitchFamily="34" charset="0"/>
                <a:cs typeface="Arial" panose="020B0604020202020204" pitchFamily="34" charset="0"/>
              </a:rPr>
              <a:t>A “reference genome” is a representative version of an organism’s total genetic sequence that serves as a standard or blueprint for genomic studies</a:t>
            </a:r>
          </a:p>
        </p:txBody>
      </p:sp>
    </p:spTree>
    <p:extLst>
      <p:ext uri="{BB962C8B-B14F-4D97-AF65-F5344CB8AC3E}">
        <p14:creationId xmlns:p14="http://schemas.microsoft.com/office/powerpoint/2010/main" val="180165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The Q nascent transcriptome is enriched for transcript fragments with no matches to R64</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5839287" y="1358281"/>
            <a:ext cx="6015363" cy="5903651"/>
          </a:xfrm>
        </p:spPr>
        <p:txBody>
          <a:bodyPr>
            <a:normAutofit/>
          </a:bodyPr>
          <a:lstStyle/>
          <a:p>
            <a:r>
              <a:rPr lang="en-US" sz="2300" dirty="0">
                <a:latin typeface="Arial" panose="020B0604020202020204" pitchFamily="34" charset="0"/>
                <a:cs typeface="Arial" panose="020B0604020202020204" pitchFamily="34" charset="0"/>
              </a:rPr>
              <a:t>We aligned 4tU-seq IP (nascent or </a:t>
            </a:r>
            <a:r>
              <a:rPr lang="en-US" sz="2300" b="1" dirty="0">
                <a:latin typeface="Arial" panose="020B0604020202020204" pitchFamily="34" charset="0"/>
                <a:cs typeface="Arial" panose="020B0604020202020204" pitchFamily="34" charset="0"/>
              </a:rPr>
              <a:t>N</a:t>
            </a:r>
            <a:r>
              <a:rPr lang="en-US" sz="2300" dirty="0">
                <a:latin typeface="Arial" panose="020B0604020202020204" pitchFamily="34" charset="0"/>
                <a:cs typeface="Arial" panose="020B0604020202020204" pitchFamily="34" charset="0"/>
              </a:rPr>
              <a:t>) and input (steady-state or </a:t>
            </a:r>
            <a:r>
              <a:rPr lang="en-US" sz="2300" b="1" dirty="0">
                <a:latin typeface="Arial" panose="020B0604020202020204" pitchFamily="34" charset="0"/>
                <a:cs typeface="Arial" panose="020B0604020202020204" pitchFamily="34" charset="0"/>
              </a:rPr>
              <a:t>SS</a:t>
            </a:r>
            <a:r>
              <a:rPr lang="en-US" sz="2300" dirty="0">
                <a:latin typeface="Arial" panose="020B0604020202020204" pitchFamily="34" charset="0"/>
                <a:cs typeface="Arial" panose="020B0604020202020204" pitchFamily="34" charset="0"/>
              </a:rPr>
              <a:t>) reads to R64</a:t>
            </a:r>
          </a:p>
          <a:p>
            <a:r>
              <a:rPr lang="en-US" sz="2300" dirty="0">
                <a:latin typeface="Arial" panose="020B0604020202020204" pitchFamily="34" charset="0"/>
                <a:cs typeface="Arial" panose="020B0604020202020204" pitchFamily="34" charset="0"/>
              </a:rPr>
              <a:t>Using the annotation, we tallied the numbers of reads mapping to broad feature categories, then plotted their mean proportions across two replicates</a:t>
            </a:r>
          </a:p>
          <a:p>
            <a:r>
              <a:rPr lang="en-US" sz="2400" u="sng" dirty="0">
                <a:solidFill>
                  <a:srgbClr val="FF0000"/>
                </a:solidFill>
                <a:latin typeface="Arial" panose="020B0604020202020204" pitchFamily="34" charset="0"/>
                <a:cs typeface="Arial" panose="020B0604020202020204" pitchFamily="34" charset="0"/>
              </a:rPr>
              <a:t>Jargon Alert #3</a:t>
            </a:r>
            <a:endParaRPr lang="en-US" sz="2400" dirty="0">
              <a:solidFill>
                <a:srgbClr val="FF0000"/>
              </a:solidFill>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“Reads” are short fragments of RNA molecules generated in 4tU-seq experiments</a:t>
            </a:r>
          </a:p>
          <a:p>
            <a:pPr lvl="1"/>
            <a:r>
              <a:rPr lang="en-US" sz="2000" dirty="0">
                <a:latin typeface="Arial" panose="020B0604020202020204" pitchFamily="34" charset="0"/>
                <a:cs typeface="Arial" panose="020B0604020202020204" pitchFamily="34" charset="0"/>
              </a:rPr>
              <a:t>“Read alignment” is a process in which reads are matched to a reference genome</a:t>
            </a:r>
          </a:p>
          <a:p>
            <a:r>
              <a:rPr lang="en-US" sz="2400" u="sng" dirty="0">
                <a:solidFill>
                  <a:srgbClr val="FF0000"/>
                </a:solidFill>
                <a:latin typeface="Arial" panose="020B0604020202020204" pitchFamily="34" charset="0"/>
                <a:cs typeface="Arial" panose="020B0604020202020204" pitchFamily="34" charset="0"/>
              </a:rPr>
              <a:t>Jargon Alert #4</a:t>
            </a:r>
            <a:endParaRPr lang="en-US" sz="2400" dirty="0">
              <a:solidFill>
                <a:srgbClr val="FF0000"/>
              </a:solidFill>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The “ambiguous” category contains reads that align to multiple features</a:t>
            </a:r>
          </a:p>
          <a:p>
            <a:pPr lvl="1"/>
            <a:r>
              <a:rPr lang="en-US" sz="2000" dirty="0">
                <a:latin typeface="Arial" panose="020B0604020202020204" pitchFamily="34" charset="0"/>
                <a:cs typeface="Arial" panose="020B0604020202020204" pitchFamily="34" charset="0"/>
              </a:rPr>
              <a:t>The “no feature” category contains reads that do not map to any features</a:t>
            </a:r>
          </a:p>
        </p:txBody>
      </p:sp>
      <p:pic>
        <p:nvPicPr>
          <p:cNvPr id="10" name="Picture 9">
            <a:extLst>
              <a:ext uri="{FF2B5EF4-FFF2-40B4-BE49-F238E27FC236}">
                <a16:creationId xmlns:a16="http://schemas.microsoft.com/office/drawing/2014/main" id="{18D79F71-58DB-9027-00AC-37073997C9D7}"/>
              </a:ext>
            </a:extLst>
          </p:cNvPr>
          <p:cNvPicPr>
            <a:picLocks noChangeAspect="1"/>
          </p:cNvPicPr>
          <p:nvPr/>
        </p:nvPicPr>
        <p:blipFill>
          <a:blip r:embed="rId2"/>
          <a:stretch>
            <a:fillRect/>
          </a:stretch>
        </p:blipFill>
        <p:spPr>
          <a:xfrm>
            <a:off x="0" y="1367160"/>
            <a:ext cx="5903652" cy="5903652"/>
          </a:xfrm>
          <a:prstGeom prst="rect">
            <a:avLst/>
          </a:prstGeom>
        </p:spPr>
      </p:pic>
    </p:spTree>
    <p:extLst>
      <p:ext uri="{BB962C8B-B14F-4D97-AF65-F5344CB8AC3E}">
        <p14:creationId xmlns:p14="http://schemas.microsoft.com/office/powerpoint/2010/main" val="2779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Q transcriptomes are enriched in previously annotated noncoding RNAs (pa-ncRNAs)</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a:bodyPr>
          <a:lstStyle/>
          <a:p>
            <a:r>
              <a:rPr lang="en-US" u="sng" dirty="0">
                <a:solidFill>
                  <a:srgbClr val="FF0000"/>
                </a:solidFill>
                <a:latin typeface="Arial" panose="020B0604020202020204" pitchFamily="34" charset="0"/>
                <a:cs typeface="Arial" panose="020B0604020202020204" pitchFamily="34" charset="0"/>
              </a:rPr>
              <a:t>Jargon Alert #5</a:t>
            </a:r>
            <a:r>
              <a:rPr lang="en-US" dirty="0">
                <a:solidFill>
                  <a:srgbClr val="FF0000"/>
                </a:solidFill>
                <a:latin typeface="Arial" panose="020B0604020202020204" pitchFamily="34" charset="0"/>
                <a:cs typeface="Arial" panose="020B0604020202020204" pitchFamily="34" charset="0"/>
              </a:rPr>
              <a:t> (and background)</a:t>
            </a:r>
          </a:p>
          <a:p>
            <a:pPr lvl="1"/>
            <a:r>
              <a:rPr lang="en-US" dirty="0">
                <a:latin typeface="Arial" panose="020B0604020202020204" pitchFamily="34" charset="0"/>
                <a:cs typeface="Arial" panose="020B0604020202020204" pitchFamily="34" charset="0"/>
              </a:rPr>
              <a:t>Noncoding RNAs (ncRNAs) are RNA molecules that are transcribed from DNA but do not serve as templates for protein production</a:t>
            </a:r>
          </a:p>
          <a:p>
            <a:pPr lvl="1"/>
            <a:r>
              <a:rPr lang="en-US" dirty="0">
                <a:latin typeface="Arial" panose="020B0604020202020204" pitchFamily="34" charset="0"/>
                <a:cs typeface="Arial" panose="020B0604020202020204" pitchFamily="34" charset="0"/>
              </a:rPr>
              <a:t>In </a:t>
            </a:r>
            <a:r>
              <a:rPr lang="en-US" i="1" dirty="0">
                <a:latin typeface="Arial" panose="020B0604020202020204" pitchFamily="34" charset="0"/>
                <a:cs typeface="Arial" panose="020B0604020202020204" pitchFamily="34" charset="0"/>
              </a:rPr>
              <a:t>S. cerevisiae</a:t>
            </a:r>
            <a:r>
              <a:rPr lang="en-US" dirty="0">
                <a:latin typeface="Arial" panose="020B0604020202020204" pitchFamily="34" charset="0"/>
                <a:cs typeface="Arial" panose="020B0604020202020204" pitchFamily="34" charset="0"/>
              </a:rPr>
              <a:t>, much of this ncRNA degrades on a shorter time scale than transcription detected through standard RNA-seq methods—as such, it is termed </a:t>
            </a:r>
            <a:r>
              <a:rPr lang="en-US" b="1" dirty="0">
                <a:latin typeface="Arial" panose="020B0604020202020204" pitchFamily="34" charset="0"/>
                <a:cs typeface="Arial" panose="020B0604020202020204" pitchFamily="34" charset="0"/>
              </a:rPr>
              <a:t>cryptic transcription</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Subsets of cryptic transcripts have been characterized and annotated through the knockout of RNA surveillance factors and chromatin modifiers</a:t>
            </a:r>
            <a:r>
              <a:rPr lang="en-US" baseline="30000" dirty="0">
                <a:latin typeface="Arial" panose="020B0604020202020204" pitchFamily="34" charset="0"/>
                <a:cs typeface="Arial" panose="020B0604020202020204" pitchFamily="34" charset="0"/>
              </a:rPr>
              <a:t>1–6</a:t>
            </a:r>
          </a:p>
          <a:p>
            <a:pPr lvl="1"/>
            <a:r>
              <a:rPr lang="en-US" dirty="0">
                <a:latin typeface="Arial" panose="020B0604020202020204" pitchFamily="34" charset="0"/>
                <a:cs typeface="Arial" panose="020B0604020202020204" pitchFamily="34" charset="0"/>
              </a:rPr>
              <a:t>(This is another motivating factor for performing 4tU-seq assays)</a:t>
            </a:r>
          </a:p>
          <a:p>
            <a:pPr lvl="1"/>
            <a:r>
              <a:rPr lang="en-US" dirty="0">
                <a:latin typeface="Arial" panose="020B0604020202020204" pitchFamily="34" charset="0"/>
                <a:cs typeface="Arial" panose="020B0604020202020204" pitchFamily="34" charset="0"/>
              </a:rPr>
              <a:t>In general, these previously annotated ncRNAs (pa-ncRNAs) have not undergone the rigorous validation associated with R64 annotations; as such, I tend to view them with a certain small but respectful amount of incredulity*</a:t>
            </a:r>
          </a:p>
        </p:txBody>
      </p:sp>
      <p:sp>
        <p:nvSpPr>
          <p:cNvPr id="3" name="TextBox 2">
            <a:extLst>
              <a:ext uri="{FF2B5EF4-FFF2-40B4-BE49-F238E27FC236}">
                <a16:creationId xmlns:a16="http://schemas.microsoft.com/office/drawing/2014/main" id="{994FE576-36DE-F830-998F-87EDDB13306E}"/>
              </a:ext>
            </a:extLst>
          </p:cNvPr>
          <p:cNvSpPr txBox="1"/>
          <p:nvPr/>
        </p:nvSpPr>
        <p:spPr>
          <a:xfrm>
            <a:off x="0" y="5842337"/>
            <a:ext cx="4242816" cy="1015663"/>
          </a:xfrm>
          <a:prstGeom prst="rect">
            <a:avLst/>
          </a:prstGeom>
          <a:noFill/>
        </p:spPr>
        <p:txBody>
          <a:bodyPr wrap="square" rtlCol="0">
            <a:spAutoFit/>
          </a:bodyPr>
          <a:lstStyle/>
          <a:p>
            <a:pPr marL="342900" indent="-342900">
              <a:buAutoNum type="arabicPeriod"/>
            </a:pPr>
            <a:r>
              <a:rPr lang="en-US" sz="1000" dirty="0">
                <a:solidFill>
                  <a:schemeClr val="bg1">
                    <a:lumMod val="50000"/>
                  </a:schemeClr>
                </a:solidFill>
                <a:latin typeface="Arial" panose="020B0604020202020204" pitchFamily="34" charset="0"/>
                <a:cs typeface="Arial" panose="020B0604020202020204" pitchFamily="34" charset="0"/>
              </a:rPr>
              <a:t>van Dijk et al., 2011</a:t>
            </a:r>
          </a:p>
          <a:p>
            <a:pPr marL="342900" indent="-342900">
              <a:buAutoNum type="arabicPeriod"/>
            </a:pPr>
            <a:r>
              <a:rPr lang="en-US" sz="1000" dirty="0" err="1">
                <a:solidFill>
                  <a:schemeClr val="bg1">
                    <a:lumMod val="50000"/>
                  </a:schemeClr>
                </a:solidFill>
                <a:latin typeface="Arial" panose="020B0604020202020204" pitchFamily="34" charset="0"/>
                <a:cs typeface="Arial" panose="020B0604020202020204" pitchFamily="34" charset="0"/>
              </a:rPr>
              <a:t>Wyers</a:t>
            </a:r>
            <a:r>
              <a:rPr lang="en-US" sz="1000" dirty="0">
                <a:solidFill>
                  <a:schemeClr val="bg1">
                    <a:lumMod val="50000"/>
                  </a:schemeClr>
                </a:solidFill>
                <a:latin typeface="Arial" panose="020B0604020202020204" pitchFamily="34" charset="0"/>
                <a:cs typeface="Arial" panose="020B0604020202020204" pitchFamily="34" charset="0"/>
              </a:rPr>
              <a:t> et al., 2005</a:t>
            </a:r>
          </a:p>
          <a:p>
            <a:pPr marL="342900" indent="-342900">
              <a:buAutoNum type="arabicPeriod"/>
            </a:pPr>
            <a:r>
              <a:rPr lang="en-US" sz="1000" dirty="0" err="1">
                <a:solidFill>
                  <a:schemeClr val="bg1">
                    <a:lumMod val="50000"/>
                  </a:schemeClr>
                </a:solidFill>
                <a:latin typeface="Arial" panose="020B0604020202020204" pitchFamily="34" charset="0"/>
                <a:cs typeface="Arial" panose="020B0604020202020204" pitchFamily="34" charset="0"/>
              </a:rPr>
              <a:t>Lykke</a:t>
            </a:r>
            <a:r>
              <a:rPr lang="en-US" sz="1000" dirty="0">
                <a:solidFill>
                  <a:schemeClr val="bg1">
                    <a:lumMod val="50000"/>
                  </a:schemeClr>
                </a:solidFill>
                <a:latin typeface="Arial" panose="020B0604020202020204" pitchFamily="34" charset="0"/>
                <a:cs typeface="Arial" panose="020B0604020202020204" pitchFamily="34" charset="0"/>
              </a:rPr>
              <a:t>-Andersen &amp; Jensen, 2011</a:t>
            </a:r>
          </a:p>
          <a:p>
            <a:pPr marL="342900" indent="-342900">
              <a:buAutoNum type="arabicPeriod"/>
            </a:pPr>
            <a:r>
              <a:rPr lang="en-US" sz="1000" dirty="0">
                <a:solidFill>
                  <a:schemeClr val="bg1">
                    <a:lumMod val="50000"/>
                  </a:schemeClr>
                </a:solidFill>
                <a:latin typeface="Arial" panose="020B0604020202020204" pitchFamily="34" charset="0"/>
                <a:cs typeface="Arial" panose="020B0604020202020204" pitchFamily="34" charset="0"/>
              </a:rPr>
              <a:t>Schulz et al., 2013</a:t>
            </a:r>
          </a:p>
          <a:p>
            <a:pPr marL="342900" indent="-342900">
              <a:buAutoNum type="arabicPeriod"/>
            </a:pPr>
            <a:r>
              <a:rPr lang="en-US" sz="1000" dirty="0">
                <a:solidFill>
                  <a:schemeClr val="bg1">
                    <a:lumMod val="50000"/>
                  </a:schemeClr>
                </a:solidFill>
                <a:latin typeface="Arial" panose="020B0604020202020204" pitchFamily="34" charset="0"/>
                <a:cs typeface="Arial" panose="020B0604020202020204" pitchFamily="34" charset="0"/>
              </a:rPr>
              <a:t>Xu et al., 2009</a:t>
            </a:r>
          </a:p>
          <a:p>
            <a:pPr marL="342900" indent="-342900">
              <a:buAutoNum type="arabicPeriod"/>
            </a:pPr>
            <a:r>
              <a:rPr lang="en-US" sz="1000" dirty="0" err="1">
                <a:solidFill>
                  <a:schemeClr val="bg1">
                    <a:lumMod val="50000"/>
                  </a:schemeClr>
                </a:solidFill>
                <a:latin typeface="Arial" panose="020B0604020202020204" pitchFamily="34" charset="0"/>
                <a:cs typeface="Arial" panose="020B0604020202020204" pitchFamily="34" charset="0"/>
              </a:rPr>
              <a:t>Vankatesh</a:t>
            </a:r>
            <a:r>
              <a:rPr lang="en-US" sz="1000" dirty="0">
                <a:solidFill>
                  <a:schemeClr val="bg1">
                    <a:lumMod val="50000"/>
                  </a:schemeClr>
                </a:solidFill>
                <a:latin typeface="Arial" panose="020B0604020202020204" pitchFamily="34" charset="0"/>
                <a:cs typeface="Arial" panose="020B0604020202020204" pitchFamily="34" charset="0"/>
              </a:rPr>
              <a:t> et al., 2016</a:t>
            </a:r>
          </a:p>
        </p:txBody>
      </p:sp>
    </p:spTree>
    <p:extLst>
      <p:ext uri="{BB962C8B-B14F-4D97-AF65-F5344CB8AC3E}">
        <p14:creationId xmlns:p14="http://schemas.microsoft.com/office/powerpoint/2010/main" val="312660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Q transcriptomes are enriched in previously annotated noncoding RNAs (pa-ncRNAs)</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5839287" y="1358282"/>
            <a:ext cx="6015363" cy="5499718"/>
          </a:xfrm>
        </p:spPr>
        <p:txBody>
          <a:bodyPr>
            <a:normAutofit/>
          </a:bodyPr>
          <a:lstStyle/>
          <a:p>
            <a:r>
              <a:rPr lang="en-US" sz="2400" u="sng" dirty="0">
                <a:solidFill>
                  <a:srgbClr val="FF0000"/>
                </a:solidFill>
                <a:latin typeface="Arial" panose="020B0604020202020204" pitchFamily="34" charset="0"/>
                <a:cs typeface="Arial" panose="020B0604020202020204" pitchFamily="34" charset="0"/>
              </a:rPr>
              <a:t>Jargon Alert #5</a:t>
            </a:r>
            <a:r>
              <a:rPr lang="en-US" sz="2400" dirty="0">
                <a:solidFill>
                  <a:srgbClr val="FF0000"/>
                </a:solidFill>
                <a:latin typeface="Arial" panose="020B0604020202020204" pitchFamily="34" charset="0"/>
                <a:cs typeface="Arial" panose="020B0604020202020204" pitchFamily="34" charset="0"/>
              </a:rPr>
              <a:t> (and background) continued</a:t>
            </a:r>
          </a:p>
          <a:p>
            <a:pPr lvl="1"/>
            <a:r>
              <a:rPr lang="en-US" sz="2000" dirty="0">
                <a:latin typeface="Arial" panose="020B0604020202020204" pitchFamily="34" charset="0"/>
                <a:cs typeface="Arial" panose="020B0604020202020204" pitchFamily="34" charset="0"/>
              </a:rPr>
              <a:t>There is a large amount of redundancy between the different pa-ncRNA annotations</a:t>
            </a:r>
          </a:p>
          <a:p>
            <a:pPr lvl="1"/>
            <a:r>
              <a:rPr lang="en-US" sz="2000" dirty="0">
                <a:latin typeface="Arial" panose="020B0604020202020204" pitchFamily="34" charset="0"/>
                <a:cs typeface="Arial" panose="020B0604020202020204" pitchFamily="34" charset="0"/>
              </a:rPr>
              <a:t>Because of this, we combined the annotations by merging pa-ncRNA features overlap by &gt;0%</a:t>
            </a:r>
          </a:p>
          <a:p>
            <a:pPr lvl="1"/>
            <a:r>
              <a:rPr lang="en-US" sz="2000" dirty="0">
                <a:latin typeface="Arial" panose="020B0604020202020204" pitchFamily="34" charset="0"/>
                <a:cs typeface="Arial" panose="020B0604020202020204" pitchFamily="34" charset="0"/>
              </a:rPr>
              <a:t>Had we not, large portions of the bars would be overtaken by “ambiguous” assignments</a:t>
            </a:r>
          </a:p>
          <a:p>
            <a:r>
              <a:rPr lang="en-US" sz="2400" dirty="0">
                <a:latin typeface="Arial" panose="020B0604020202020204" pitchFamily="34" charset="0"/>
                <a:cs typeface="Arial" panose="020B0604020202020204" pitchFamily="34" charset="0"/>
              </a:rPr>
              <a:t>Using the non-redundant, merged pa-ncRNA annotation, we tallied the numbers of reads mapping to the broad category “ncRNA,” then plotted their mean proportions across two replicates</a:t>
            </a:r>
          </a:p>
        </p:txBody>
      </p:sp>
      <p:pic>
        <p:nvPicPr>
          <p:cNvPr id="10" name="Picture 9">
            <a:extLst>
              <a:ext uri="{FF2B5EF4-FFF2-40B4-BE49-F238E27FC236}">
                <a16:creationId xmlns:a16="http://schemas.microsoft.com/office/drawing/2014/main" id="{18D79F71-58DB-9027-00AC-37073997C9D7}"/>
              </a:ext>
            </a:extLst>
          </p:cNvPr>
          <p:cNvPicPr>
            <a:picLocks noChangeAspect="1"/>
          </p:cNvPicPr>
          <p:nvPr/>
        </p:nvPicPr>
        <p:blipFill>
          <a:blip r:embed="rId2"/>
          <a:stretch>
            <a:fillRect/>
          </a:stretch>
        </p:blipFill>
        <p:spPr>
          <a:xfrm>
            <a:off x="0" y="1367160"/>
            <a:ext cx="5903652" cy="5903652"/>
          </a:xfrm>
          <a:prstGeom prst="rect">
            <a:avLst/>
          </a:prstGeom>
        </p:spPr>
      </p:pic>
      <p:pic>
        <p:nvPicPr>
          <p:cNvPr id="6" name="Picture 5">
            <a:extLst>
              <a:ext uri="{FF2B5EF4-FFF2-40B4-BE49-F238E27FC236}">
                <a16:creationId xmlns:a16="http://schemas.microsoft.com/office/drawing/2014/main" id="{C3E47042-03E4-B847-264F-C11732E81CD3}"/>
              </a:ext>
            </a:extLst>
          </p:cNvPr>
          <p:cNvPicPr>
            <a:picLocks noChangeAspect="1"/>
          </p:cNvPicPr>
          <p:nvPr/>
        </p:nvPicPr>
        <p:blipFill>
          <a:blip r:embed="rId3"/>
          <a:stretch>
            <a:fillRect/>
          </a:stretch>
        </p:blipFill>
        <p:spPr>
          <a:xfrm>
            <a:off x="0" y="1367160"/>
            <a:ext cx="5903652" cy="5903652"/>
          </a:xfrm>
          <a:prstGeom prst="rect">
            <a:avLst/>
          </a:prstGeom>
        </p:spPr>
      </p:pic>
    </p:spTree>
    <p:extLst>
      <p:ext uri="{BB962C8B-B14F-4D97-AF65-F5344CB8AC3E}">
        <p14:creationId xmlns:p14="http://schemas.microsoft.com/office/powerpoint/2010/main" val="111651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Understanding Q ncRNA expression requires a custom, </a:t>
            </a:r>
            <a:r>
              <a:rPr lang="en-US" i="1" dirty="0">
                <a:latin typeface="Helvetica" pitchFamily="2" charset="0"/>
              </a:rPr>
              <a:t>de novo</a:t>
            </a:r>
            <a:r>
              <a:rPr lang="en-US" dirty="0">
                <a:latin typeface="Helvetica" pitchFamily="2" charset="0"/>
              </a:rPr>
              <a:t> transcriptome annotation</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a:bodyPr>
          <a:lstStyle/>
          <a:p>
            <a:r>
              <a:rPr lang="en-US" dirty="0">
                <a:latin typeface="Arial" panose="020B0604020202020204" pitchFamily="34" charset="0"/>
                <a:cs typeface="Arial" panose="020B0604020202020204" pitchFamily="34" charset="0"/>
              </a:rPr>
              <a:t>Summarizing the results thus far</a:t>
            </a:r>
          </a:p>
          <a:p>
            <a:pPr lvl="1"/>
            <a:r>
              <a:rPr lang="en-US" dirty="0">
                <a:latin typeface="Arial" panose="020B0604020202020204" pitchFamily="34" charset="0"/>
                <a:cs typeface="Arial" panose="020B0604020202020204" pitchFamily="34" charset="0"/>
              </a:rPr>
              <a:t>Our goal is to provide a thorough characterization of the Q transcriptome</a:t>
            </a:r>
          </a:p>
          <a:p>
            <a:pPr lvl="1"/>
            <a:r>
              <a:rPr lang="en-US" dirty="0">
                <a:latin typeface="Arial" panose="020B0604020202020204" pitchFamily="34" charset="0"/>
                <a:cs typeface="Arial" panose="020B0604020202020204" pitchFamily="34" charset="0"/>
              </a:rPr>
              <a:t>In Q, we observed an </a:t>
            </a:r>
            <a:r>
              <a:rPr lang="en-US" u="sng" dirty="0">
                <a:latin typeface="Arial" panose="020B0604020202020204" pitchFamily="34" charset="0"/>
                <a:cs typeface="Arial" panose="020B0604020202020204" pitchFamily="34" charset="0"/>
              </a:rPr>
              <a:t>increase in noncoding transcription</a:t>
            </a:r>
            <a:r>
              <a:rPr lang="en-US" dirty="0">
                <a:latin typeface="Arial" panose="020B0604020202020204" pitchFamily="34" charset="0"/>
                <a:cs typeface="Arial" panose="020B0604020202020204" pitchFamily="34" charset="0"/>
              </a:rPr>
              <a:t> that accompanies an </a:t>
            </a:r>
            <a:r>
              <a:rPr lang="en-US" u="sng" dirty="0">
                <a:latin typeface="Arial" panose="020B0604020202020204" pitchFamily="34" charset="0"/>
                <a:cs typeface="Arial" panose="020B0604020202020204" pitchFamily="34" charset="0"/>
              </a:rPr>
              <a:t>increase in the number of reads not assigned to a feature</a:t>
            </a:r>
          </a:p>
          <a:p>
            <a:pPr marL="457200" lvl="1"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But what to make of this?</a:t>
            </a:r>
          </a:p>
          <a:p>
            <a:pPr lvl="1"/>
            <a:r>
              <a:rPr lang="en-US" dirty="0">
                <a:latin typeface="Arial" panose="020B0604020202020204" pitchFamily="34" charset="0"/>
                <a:cs typeface="Arial" panose="020B0604020202020204" pitchFamily="34" charset="0"/>
              </a:rPr>
              <a:t>These “no feature” reads (transcript fragments) presumably came from somewhere in the Q </a:t>
            </a:r>
            <a:r>
              <a:rPr lang="en-US" i="1" dirty="0">
                <a:latin typeface="Arial" panose="020B0604020202020204" pitchFamily="34" charset="0"/>
                <a:cs typeface="Arial" panose="020B0604020202020204" pitchFamily="34" charset="0"/>
              </a:rPr>
              <a:t>S. cerevisiae</a:t>
            </a:r>
            <a:r>
              <a:rPr lang="en-US" dirty="0">
                <a:latin typeface="Arial" panose="020B0604020202020204" pitchFamily="34" charset="0"/>
                <a:cs typeface="Arial" panose="020B0604020202020204" pitchFamily="34" charset="0"/>
              </a:rPr>
              <a:t> genome, right?</a:t>
            </a:r>
          </a:p>
          <a:p>
            <a:pPr marL="457200" lvl="1"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Rationale</a:t>
            </a:r>
          </a:p>
          <a:p>
            <a:pPr lvl="1"/>
            <a:r>
              <a:rPr lang="en-US" dirty="0">
                <a:latin typeface="Arial" panose="020B0604020202020204" pitchFamily="34" charset="0"/>
                <a:cs typeface="Arial" panose="020B0604020202020204" pitchFamily="34" charset="0"/>
              </a:rPr>
              <a:t>If the R64 and previously annotated transcript resources fail to account for these transcripts—which are largely unique to Q nascent transcription—then </a:t>
            </a:r>
            <a:r>
              <a:rPr lang="en-US" u="sng" dirty="0">
                <a:latin typeface="Arial" panose="020B0604020202020204" pitchFamily="34" charset="0"/>
                <a:cs typeface="Arial" panose="020B0604020202020204" pitchFamily="34" charset="0"/>
              </a:rPr>
              <a:t>that motivates the generation of a custom, </a:t>
            </a:r>
            <a:r>
              <a:rPr lang="en-US" i="1" u="sng" dirty="0">
                <a:latin typeface="Arial" panose="020B0604020202020204" pitchFamily="34" charset="0"/>
                <a:cs typeface="Arial" panose="020B0604020202020204" pitchFamily="34" charset="0"/>
              </a:rPr>
              <a:t>de novo</a:t>
            </a:r>
            <a:r>
              <a:rPr lang="en-US" u="sng" dirty="0">
                <a:latin typeface="Arial" panose="020B0604020202020204" pitchFamily="34" charset="0"/>
                <a:cs typeface="Arial" panose="020B0604020202020204" pitchFamily="34" charset="0"/>
              </a:rPr>
              <a:t> transcriptome annotation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68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Understanding Q ncRNA expression requires a custom, </a:t>
            </a:r>
            <a:r>
              <a:rPr lang="en-US" i="1" dirty="0">
                <a:latin typeface="Helvetica" pitchFamily="2" charset="0"/>
              </a:rPr>
              <a:t>de novo</a:t>
            </a:r>
            <a:r>
              <a:rPr lang="en-US" dirty="0">
                <a:latin typeface="Helvetica" pitchFamily="2" charset="0"/>
              </a:rPr>
              <a:t> transcriptome annotation</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a:bodyPr>
          <a:lstStyle/>
          <a:p>
            <a:r>
              <a:rPr lang="en-US" u="sng" dirty="0">
                <a:solidFill>
                  <a:srgbClr val="FF0000"/>
                </a:solidFill>
                <a:latin typeface="Arial" panose="020B0604020202020204" pitchFamily="34" charset="0"/>
                <a:cs typeface="Arial" panose="020B0604020202020204" pitchFamily="34" charset="0"/>
              </a:rPr>
              <a:t>Jargon Alert #6</a:t>
            </a:r>
            <a:r>
              <a:rPr lang="en-US" dirty="0">
                <a:solidFill>
                  <a:srgbClr val="FF0000"/>
                </a:solidFill>
                <a:latin typeface="Arial" panose="020B0604020202020204" pitchFamily="34" charset="0"/>
                <a:cs typeface="Arial" panose="020B0604020202020204" pitchFamily="34" charset="0"/>
              </a:rPr>
              <a:t> (and background)</a:t>
            </a:r>
          </a:p>
          <a:p>
            <a:pPr lvl="1"/>
            <a:r>
              <a:rPr lang="en-US" dirty="0">
                <a:latin typeface="Arial" panose="020B0604020202020204" pitchFamily="34" charset="0"/>
                <a:cs typeface="Arial" panose="020B0604020202020204" pitchFamily="34" charset="0"/>
              </a:rPr>
              <a:t>As a </a:t>
            </a:r>
            <a:r>
              <a:rPr lang="en-US" u="sng"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“transcriptome annotation” is the identification and characterization of the different elements present in a transcriptome, which is the collection of all RNA molecules present in a cell or tissue at a particular time</a:t>
            </a:r>
          </a:p>
          <a:p>
            <a:pPr lvl="1"/>
            <a:r>
              <a:rPr lang="en-US" dirty="0">
                <a:latin typeface="Arial" panose="020B0604020202020204" pitchFamily="34" charset="0"/>
                <a:cs typeface="Arial" panose="020B0604020202020204" pitchFamily="34" charset="0"/>
              </a:rPr>
              <a:t>The aim is to determine what types of RNA molecules are present and to provide additional information about their features and functions</a:t>
            </a:r>
          </a:p>
          <a:p>
            <a:pPr lvl="1"/>
            <a:r>
              <a:rPr lang="en-US" dirty="0">
                <a:latin typeface="Arial" panose="020B0604020202020204" pitchFamily="34" charset="0"/>
                <a:cs typeface="Arial" panose="020B0604020202020204" pitchFamily="34" charset="0"/>
              </a:rPr>
              <a:t>In a nutshell, the process involves the use of computational methods and available reference databases to match the RNA sequences obtained from experiments with known biological information</a:t>
            </a:r>
          </a:p>
          <a:p>
            <a:pPr lvl="1"/>
            <a:r>
              <a:rPr lang="en-US" dirty="0">
                <a:latin typeface="Arial" panose="020B0604020202020204" pitchFamily="34" charset="0"/>
                <a:cs typeface="Arial" panose="020B0604020202020204" pitchFamily="34" charset="0"/>
              </a:rPr>
              <a:t>Before we can perform transcriptome annotation, we must first perform “transcriptome assembly”</a:t>
            </a:r>
          </a:p>
        </p:txBody>
      </p:sp>
    </p:spTree>
    <p:extLst>
      <p:ext uri="{BB962C8B-B14F-4D97-AF65-F5344CB8AC3E}">
        <p14:creationId xmlns:p14="http://schemas.microsoft.com/office/powerpoint/2010/main" val="21078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0C22-D61C-F382-A71F-89754493FBA1}"/>
              </a:ext>
            </a:extLst>
          </p:cNvPr>
          <p:cNvSpPr>
            <a:spLocks noGrp="1"/>
          </p:cNvSpPr>
          <p:nvPr>
            <p:ph type="title"/>
          </p:nvPr>
        </p:nvSpPr>
        <p:spPr>
          <a:xfrm>
            <a:off x="337351" y="186430"/>
            <a:ext cx="11517300" cy="1171852"/>
          </a:xfrm>
        </p:spPr>
        <p:txBody>
          <a:bodyPr>
            <a:normAutofit fontScale="90000"/>
          </a:bodyPr>
          <a:lstStyle/>
          <a:p>
            <a:r>
              <a:rPr lang="en-US" dirty="0">
                <a:latin typeface="Helvetica" pitchFamily="2" charset="0"/>
              </a:rPr>
              <a:t>Understanding Q ncRNA expression requires a custom, </a:t>
            </a:r>
            <a:r>
              <a:rPr lang="en-US" i="1" dirty="0">
                <a:latin typeface="Helvetica" pitchFamily="2" charset="0"/>
              </a:rPr>
              <a:t>de novo</a:t>
            </a:r>
            <a:r>
              <a:rPr lang="en-US" dirty="0">
                <a:latin typeface="Helvetica" pitchFamily="2" charset="0"/>
              </a:rPr>
              <a:t> transcriptome annotation</a:t>
            </a:r>
          </a:p>
        </p:txBody>
      </p:sp>
      <p:sp>
        <p:nvSpPr>
          <p:cNvPr id="8" name="Content Placeholder 2">
            <a:extLst>
              <a:ext uri="{FF2B5EF4-FFF2-40B4-BE49-F238E27FC236}">
                <a16:creationId xmlns:a16="http://schemas.microsoft.com/office/drawing/2014/main" id="{DFF10751-DFF7-0814-F78D-570E109DC8FE}"/>
              </a:ext>
            </a:extLst>
          </p:cNvPr>
          <p:cNvSpPr>
            <a:spLocks noGrp="1"/>
          </p:cNvSpPr>
          <p:nvPr>
            <p:ph idx="1"/>
          </p:nvPr>
        </p:nvSpPr>
        <p:spPr>
          <a:xfrm>
            <a:off x="337349" y="1358282"/>
            <a:ext cx="11517301" cy="5499718"/>
          </a:xfrm>
        </p:spPr>
        <p:txBody>
          <a:bodyPr>
            <a:normAutofit fontScale="92500"/>
          </a:bodyPr>
          <a:lstStyle/>
          <a:p>
            <a:r>
              <a:rPr lang="en-US" u="sng" dirty="0">
                <a:solidFill>
                  <a:srgbClr val="FF0000"/>
                </a:solidFill>
                <a:latin typeface="Arial" panose="020B0604020202020204" pitchFamily="34" charset="0"/>
                <a:cs typeface="Arial" panose="020B0604020202020204" pitchFamily="34" charset="0"/>
              </a:rPr>
              <a:t>Jargon Alert #7</a:t>
            </a:r>
            <a:r>
              <a:rPr lang="en-US" dirty="0">
                <a:solidFill>
                  <a:srgbClr val="FF0000"/>
                </a:solidFill>
                <a:latin typeface="Arial" panose="020B0604020202020204" pitchFamily="34" charset="0"/>
                <a:cs typeface="Arial" panose="020B0604020202020204" pitchFamily="34" charset="0"/>
              </a:rPr>
              <a:t> (and background)</a:t>
            </a:r>
          </a:p>
          <a:p>
            <a:pPr lvl="1"/>
            <a:r>
              <a:rPr lang="en-US" dirty="0">
                <a:latin typeface="Arial" panose="020B0604020202020204" pitchFamily="34" charset="0"/>
                <a:cs typeface="Arial" panose="020B0604020202020204" pitchFamily="34" charset="0"/>
              </a:rPr>
              <a:t>“Transcriptome assembly” involves reconstructing the full-length (or near-full-length) transcripts from RNA-seq* reads without relying on a reference genome**</a:t>
            </a:r>
          </a:p>
          <a:p>
            <a:pPr lvl="1"/>
            <a:r>
              <a:rPr lang="en-US" dirty="0">
                <a:latin typeface="Arial" panose="020B0604020202020204" pitchFamily="34" charset="0"/>
                <a:cs typeface="Arial" panose="020B0604020202020204" pitchFamily="34" charset="0"/>
              </a:rPr>
              <a:t>This process is useful when studying non-model organisms or when the reference genome is unavailable or </a:t>
            </a:r>
            <a:r>
              <a:rPr lang="en-US" u="sng" dirty="0">
                <a:latin typeface="Arial" panose="020B0604020202020204" pitchFamily="34" charset="0"/>
                <a:cs typeface="Arial" panose="020B0604020202020204" pitchFamily="34" charset="0"/>
              </a:rPr>
              <a:t>incomplete</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Transcriptome assembly tends to be more challenging than annotation because it requires </a:t>
            </a:r>
            <a:r>
              <a:rPr lang="en-US" i="1" dirty="0">
                <a:latin typeface="Arial" panose="020B0604020202020204" pitchFamily="34" charset="0"/>
                <a:cs typeface="Arial" panose="020B0604020202020204" pitchFamily="34" charset="0"/>
              </a:rPr>
              <a:t>de novo</a:t>
            </a:r>
            <a:r>
              <a:rPr lang="en-US" dirty="0">
                <a:latin typeface="Arial" panose="020B0604020202020204" pitchFamily="34" charset="0"/>
                <a:cs typeface="Arial" panose="020B0604020202020204" pitchFamily="34" charset="0"/>
              </a:rPr>
              <a:t> assembly algorithms to piece together short RNA-seq* reads (transcript fragments) to accurately reconstruct the original transcripts</a:t>
            </a:r>
          </a:p>
          <a:p>
            <a:pPr lvl="1"/>
            <a:r>
              <a:rPr lang="en-US" dirty="0">
                <a:latin typeface="Arial" panose="020B0604020202020204" pitchFamily="34" charset="0"/>
                <a:cs typeface="Arial" panose="020B0604020202020204" pitchFamily="34" charset="0"/>
              </a:rPr>
              <a:t>The difficulty of this process increases with transcriptome complexity, alternative splicing events, low coverage, low quality sequencing data, and the presence of repetitive elements</a:t>
            </a:r>
          </a:p>
          <a:p>
            <a:pPr lvl="1"/>
            <a:r>
              <a:rPr lang="en-US" dirty="0">
                <a:latin typeface="Arial" panose="020B0604020202020204" pitchFamily="34" charset="0"/>
                <a:cs typeface="Arial" panose="020B0604020202020204" pitchFamily="34" charset="0"/>
              </a:rPr>
              <a:t>Transcriptome assembly involves several steps, including (a) read error correction, trimming, and filtering; (b) </a:t>
            </a:r>
            <a:r>
              <a:rPr lang="en-US" i="1" dirty="0">
                <a:latin typeface="Arial" panose="020B0604020202020204" pitchFamily="34" charset="0"/>
                <a:cs typeface="Arial" panose="020B0604020202020204" pitchFamily="34" charset="0"/>
              </a:rPr>
              <a:t>de novo</a:t>
            </a:r>
            <a:r>
              <a:rPr lang="en-US" dirty="0">
                <a:latin typeface="Arial" panose="020B0604020202020204" pitchFamily="34" charset="0"/>
                <a:cs typeface="Arial" panose="020B0604020202020204" pitchFamily="34" charset="0"/>
              </a:rPr>
              <a:t> assembly; (c) transcript clustering; (d) putative transcript quality assessment and error correction</a:t>
            </a:r>
          </a:p>
          <a:p>
            <a:pPr lvl="1"/>
            <a:r>
              <a:rPr lang="en-US" dirty="0">
                <a:latin typeface="Arial" panose="020B0604020202020204" pitchFamily="34" charset="0"/>
                <a:cs typeface="Arial" panose="020B0604020202020204" pitchFamily="34" charset="0"/>
              </a:rPr>
              <a:t>Choosing the appropriate assembly algorithm </a:t>
            </a:r>
            <a:r>
              <a:rPr lang="en-US" u="sng" dirty="0">
                <a:latin typeface="Arial" panose="020B0604020202020204" pitchFamily="34" charset="0"/>
                <a:cs typeface="Arial" panose="020B0604020202020204" pitchFamily="34" charset="0"/>
              </a:rPr>
              <a:t>and parameters</a:t>
            </a:r>
            <a:r>
              <a:rPr lang="en-US" dirty="0">
                <a:latin typeface="Arial" panose="020B0604020202020204" pitchFamily="34" charset="0"/>
                <a:cs typeface="Arial" panose="020B0604020202020204" pitchFamily="34" charset="0"/>
              </a:rPr>
              <a:t> is challenging and can impact the quality and accuracy of assembled transcripts</a:t>
            </a:r>
          </a:p>
        </p:txBody>
      </p:sp>
    </p:spTree>
    <p:extLst>
      <p:ext uri="{BB962C8B-B14F-4D97-AF65-F5344CB8AC3E}">
        <p14:creationId xmlns:p14="http://schemas.microsoft.com/office/powerpoint/2010/main" val="42906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1795</Words>
  <Application>Microsoft Macintosh PowerPoint</Application>
  <PresentationFormat>Widescreen</PresentationFormat>
  <Paragraphs>114</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RRP6-NAB3 project: Update and technical discussion</vt:lpstr>
      <vt:lpstr>Introduction</vt:lpstr>
      <vt:lpstr>The Q nascent transcriptome is enriched for transcript fragments with no matches to R64</vt:lpstr>
      <vt:lpstr>The Q nascent transcriptome is enriched for transcript fragments with no matches to R64</vt:lpstr>
      <vt:lpstr>Q transcriptomes are enriched in previously annotated noncoding RNAs (pa-ncRNAs)</vt:lpstr>
      <vt:lpstr>Q transcriptomes are enriched in previously annotated noncoding RNAs (pa-ncRNAs)</vt:lpstr>
      <vt:lpstr>Understanding Q ncRNA expression requires a custom, de novo transcriptome annotation</vt:lpstr>
      <vt:lpstr>Understanding Q ncRNA expression requires a custom, de novo transcriptome annotation</vt:lpstr>
      <vt:lpstr>Understanding Q ncRNA expression requires a custom, de novo transcriptome annotation</vt:lpstr>
      <vt:lpstr>Understanding Q ncRNA expression requires a custom, de novo transcriptome annotation</vt:lpstr>
      <vt:lpstr>Understanding Q ncRNA expression requires a custom, de novo transcriptome annotation</vt:lpstr>
      <vt:lpstr>De novo assembly and annotation reveals increased transcriptome complexity in Q</vt:lpstr>
      <vt:lpstr>De novo assembly and annotation uncovers 212 G1 and 1,104 Q novel ncRNAs*</vt:lpstr>
      <vt:lpstr>De novo assembly and annotation uncovers 212 G1 and 1,104 Q novel ncRNAs*</vt:lpstr>
      <vt:lpstr>Although the Q N transcriptome is highly complex, ncRNA expression comprises only a small portion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discussion and update on contributions to the RRP6-NAB3 project</dc:title>
  <dc:creator>Alavattam, Kris</dc:creator>
  <cp:lastModifiedBy>Alavattam, Kris</cp:lastModifiedBy>
  <cp:revision>27</cp:revision>
  <dcterms:created xsi:type="dcterms:W3CDTF">2023-06-28T14:27:03Z</dcterms:created>
  <dcterms:modified xsi:type="dcterms:W3CDTF">2023-06-28T19:55:02Z</dcterms:modified>
</cp:coreProperties>
</file>