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7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8"/>
    <p:restoredTop sz="96966"/>
  </p:normalViewPr>
  <p:slideViewPr>
    <p:cSldViewPr snapToGrid="0">
      <p:cViewPr>
        <p:scale>
          <a:sx n="130" d="100"/>
          <a:sy n="130" d="100"/>
        </p:scale>
        <p:origin x="4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3CF0-2D5D-2747-B674-F16774B9E1E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D4895-E771-D143-9F2F-A6E75E6F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variance of a variable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the difference between the observation and expectation (prediction) for the variable—but what is the expectation for the variable?</a:t>
            </a:r>
            <a:r>
              <a:rPr lang="en-US" b="0" dirty="0">
                <a:effectLst/>
              </a:rPr>
              <a:t>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“The expected value of a random variable” or “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expectation for a variable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is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equivalent to the concept of the arithmetic mean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is, the average value in the dataset is considered the “expectation” of that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variable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not a set of observations, but rather “a distribution over a domain”</a:t>
            </a:r>
            <a:r>
              <a:rPr lang="en-US" sz="2800" b="0" dirty="0">
                <a:effectLst/>
              </a:rPr>
              <a:t>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center of mass of that distribution—that’s the expected value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average distance from that center of mass in the distribution—that’s the variance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Covariance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generalizes the average distance from the center of mass in the distribution to a two-variable regime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D4895-E771-D143-9F2F-A6E75E6F4C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5B13-E6DC-754E-A998-D03553CE4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CA9B1-44B9-C4FB-996D-FE5B63DC5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53D8-16E7-4144-92DD-CA3D703C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28DF-FA23-C0D4-8BD3-2C1DCA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A06A-07EE-DB1B-A30F-2C140598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63CD-B999-B590-9C13-E8F55BC7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35381-ADC7-2DD0-C973-E449AC089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D635-2038-0155-4C3D-0A68D4D1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880B-8AFD-5123-D782-0D32730D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06D5-D923-0A2E-BB9B-D22F8C15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AE31D-1DCB-11F8-7A67-E4CF3F94D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4466E-F15C-907C-E50F-00A163ABC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9DAC-B0E0-1A2B-2C11-F26725A1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6D6-655C-EA2E-FC45-E1568C22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2670-90EF-6620-0B62-298E6CBB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09B6-F833-7FDA-17EB-8DE0A58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84E8-A504-EAC7-71E2-47E89D8F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5DA5-80EC-F48B-73D9-41B7DE08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8547-31A4-C69D-6D50-DCCD3E65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02F4A-1610-DAF3-A321-91BBECA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2BAF-3B11-A34B-104F-80E80249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357AD-4D63-2430-43CE-29E23948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CAA5-8DA8-3D2A-BF29-C9DB092D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157B-E71F-B12E-E2B8-7A7A5014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EDA6-5CB1-5A14-1A5B-D34FA4D4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DD4-ADFE-4BDD-097A-D39A43AE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F074-E78A-3106-4BE1-A5E07BF2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578B-5E18-022A-3D8A-E0B95BF0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D6688-A88C-468D-31F3-09C488E9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B49A1-BF23-35C3-27D8-FDC2D3D9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C1FE5-070C-B252-4C90-01BBF1F2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FB1-895D-8B98-066B-57472724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6D91-DECE-501F-BB64-80FFC256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1E4ED-F42A-DEA5-74EF-5EAA72B0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CC145-CC98-0F62-8B26-0AAD17DA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26311-4685-E51F-55E7-BAE8AED46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58786-DEDB-5B7B-7E03-3FF12F12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2553A-93DD-154B-9706-ED722996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AFB6E-69E3-7DE3-FEFA-1C221B75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988-B5B6-C7EF-3E5B-F0F2BAAA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7770C-DA18-29E7-3CE0-BC722C3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370C-637E-6A84-6EC1-9C5756F6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03F4A-F225-1B93-A378-5EFD4FEA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22B47-9280-5296-4912-26B49AE0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7C497-AEF9-15AF-70C4-97DAFF06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603AC-59D8-DB3A-8D6D-EC2DD39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F2D9-5380-5B66-B00B-F1898DB4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F1A2-0303-A2EC-8133-A590D768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62F56-29E8-794F-F9F0-5F8F8345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1623-E20A-BEF2-FD80-91F04AB1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32AB8-B4D3-F5EB-4BD9-448ED82B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3DC82-DDDD-13C7-B433-D425711D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44F9-496A-2356-DA30-041808C7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2FF0B-EBDE-1DDA-6ECE-4A4F1D3E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52BA1-B1B1-1225-E087-79B65655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6197A-AC07-3BC9-A40A-A9917A12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C5C33-6EB2-6347-AEF0-68893C6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8F37-7F5A-17B1-4671-15F5945A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4B0E7-C18A-2D32-57FE-349FF88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9EA-9B73-84CB-D777-CE8C3715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335D-F53B-9AF6-3A36-6100B99CD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648A-261A-5440-A373-A24C93035D77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A060-A38F-E42D-D7F3-12801AD3C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F512-E4DF-6F06-CCE1-ECB3328E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3D60-F1D2-BA4A-8B25-8B245430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uctor.org/packages/release/bioc/vignettes/DESeq2/inst/doc/DESeq2.html#theory-behind-deseq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A6D3-B6A3-9373-7BC0-DA38505C3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B9FEF-F59A-D84C-BA88-BB0F6F85A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AFE3F-C8ED-1ED6-97D2-FB8F5BEA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03AC6-BEFD-504A-89D1-F80660FE5D95}"/>
              </a:ext>
            </a:extLst>
          </p:cNvPr>
          <p:cNvSpPr txBox="1"/>
          <p:nvPr/>
        </p:nvSpPr>
        <p:spPr>
          <a:xfrm>
            <a:off x="1812643" y="476317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Thought exercise: Reduce this to 1D</a:t>
            </a:r>
          </a:p>
        </p:txBody>
      </p:sp>
    </p:spTree>
    <p:extLst>
      <p:ext uri="{BB962C8B-B14F-4D97-AF65-F5344CB8AC3E}">
        <p14:creationId xmlns:p14="http://schemas.microsoft.com/office/powerpoint/2010/main" val="260250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CAB6E-EA12-8896-0985-B31C3AFC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3A308-5FCC-56B7-134C-7EEAE8C988CA}"/>
              </a:ext>
            </a:extLst>
          </p:cNvPr>
          <p:cNvSpPr txBox="1"/>
          <p:nvPr/>
        </p:nvSpPr>
        <p:spPr>
          <a:xfrm>
            <a:off x="1812643" y="476317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Thought exercise: Reduce this to 1D</a:t>
            </a:r>
          </a:p>
        </p:txBody>
      </p:sp>
    </p:spTree>
    <p:extLst>
      <p:ext uri="{BB962C8B-B14F-4D97-AF65-F5344CB8AC3E}">
        <p14:creationId xmlns:p14="http://schemas.microsoft.com/office/powerpoint/2010/main" val="189226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B0FDAB-13CC-1DE3-8215-46474FC2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ECA465-EA9C-B4BE-D1BA-74D05A61E371}"/>
              </a:ext>
            </a:extLst>
          </p:cNvPr>
          <p:cNvSpPr txBox="1"/>
          <p:nvPr/>
        </p:nvSpPr>
        <p:spPr>
          <a:xfrm>
            <a:off x="1812643" y="476317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Thought exercise: Reduce this to 1D</a:t>
            </a:r>
          </a:p>
        </p:txBody>
      </p:sp>
    </p:spTree>
    <p:extLst>
      <p:ext uri="{BB962C8B-B14F-4D97-AF65-F5344CB8AC3E}">
        <p14:creationId xmlns:p14="http://schemas.microsoft.com/office/powerpoint/2010/main" val="216951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52E29-44F5-D5EE-3791-829D79B9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ECA465-EA9C-B4BE-D1BA-74D05A61E371}"/>
              </a:ext>
            </a:extLst>
          </p:cNvPr>
          <p:cNvSpPr txBox="1"/>
          <p:nvPr/>
        </p:nvSpPr>
        <p:spPr>
          <a:xfrm>
            <a:off x="1812643" y="476317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14078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BDB04-C163-7E6E-0F90-5E0BA8EA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-4916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5D768D-2DA4-1C75-05D3-CDD4004FF54C}"/>
              </a:ext>
            </a:extLst>
          </p:cNvPr>
          <p:cNvSpPr txBox="1"/>
          <p:nvPr/>
        </p:nvSpPr>
        <p:spPr>
          <a:xfrm>
            <a:off x="1812643" y="476317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394977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01B593-C193-3A70-842E-3744F2FA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7400"/>
            <a:ext cx="7772400" cy="526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9AAAAB-D1BB-7DD8-9390-86C3A8EC8434}"/>
              </a:ext>
            </a:extLst>
          </p:cNvPr>
          <p:cNvSpPr txBox="1"/>
          <p:nvPr/>
        </p:nvSpPr>
        <p:spPr>
          <a:xfrm>
            <a:off x="1812643" y="476317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225322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66F8B-0B09-EED9-5D6B-727CF15F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4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21D6C-FC8E-65CB-D31D-8D20DA45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7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87C86-B626-ABD7-A863-50C60843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F3E0A-F1F2-0C67-189B-ED6E3583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132DC-F7D6-FD58-CDD2-F972F5C60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5A48F-3785-77C6-9CD6-02CE1BC217E6}"/>
              </a:ext>
            </a:extLst>
          </p:cNvPr>
          <p:cNvSpPr txBox="1"/>
          <p:nvPr/>
        </p:nvSpPr>
        <p:spPr>
          <a:xfrm>
            <a:off x="1712360" y="2534514"/>
            <a:ext cx="801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86DBC-9B73-C3AD-71D6-E24F213FF7B8}"/>
              </a:ext>
            </a:extLst>
          </p:cNvPr>
          <p:cNvSpPr txBox="1"/>
          <p:nvPr/>
        </p:nvSpPr>
        <p:spPr>
          <a:xfrm>
            <a:off x="1712360" y="3040004"/>
            <a:ext cx="801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C7D59-C547-7861-0575-87EAAE4119F5}"/>
              </a:ext>
            </a:extLst>
          </p:cNvPr>
          <p:cNvSpPr txBox="1"/>
          <p:nvPr/>
        </p:nvSpPr>
        <p:spPr>
          <a:xfrm>
            <a:off x="1712360" y="3545494"/>
            <a:ext cx="801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Gene3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33C2B-11F5-A372-DD00-5F5308D20484}"/>
              </a:ext>
            </a:extLst>
          </p:cNvPr>
          <p:cNvSpPr txBox="1"/>
          <p:nvPr/>
        </p:nvSpPr>
        <p:spPr>
          <a:xfrm rot="16200000">
            <a:off x="1712360" y="4267010"/>
            <a:ext cx="801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3BC63-CA02-6D4A-A2AC-3BB98D6E76B2}"/>
              </a:ext>
            </a:extLst>
          </p:cNvPr>
          <p:cNvSpPr txBox="1"/>
          <p:nvPr/>
        </p:nvSpPr>
        <p:spPr>
          <a:xfrm>
            <a:off x="3487082" y="1733185"/>
            <a:ext cx="8096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sample1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EE6A1-E76A-8015-5E84-124FC6E3A0E0}"/>
              </a:ext>
            </a:extLst>
          </p:cNvPr>
          <p:cNvSpPr txBox="1"/>
          <p:nvPr/>
        </p:nvSpPr>
        <p:spPr>
          <a:xfrm>
            <a:off x="4296697" y="1733185"/>
            <a:ext cx="8096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sample2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FCC71-F72F-B259-9531-B40FEA928F9D}"/>
              </a:ext>
            </a:extLst>
          </p:cNvPr>
          <p:cNvSpPr txBox="1"/>
          <p:nvPr/>
        </p:nvSpPr>
        <p:spPr>
          <a:xfrm>
            <a:off x="5106312" y="1733185"/>
            <a:ext cx="8096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sample3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42272-45B7-82AB-170B-69B4163DD581}"/>
              </a:ext>
            </a:extLst>
          </p:cNvPr>
          <p:cNvSpPr txBox="1"/>
          <p:nvPr/>
        </p:nvSpPr>
        <p:spPr>
          <a:xfrm>
            <a:off x="5915927" y="1733185"/>
            <a:ext cx="8096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CC998-6DE4-8672-A354-03FD77418857}"/>
              </a:ext>
            </a:extLst>
          </p:cNvPr>
          <p:cNvSpPr txBox="1"/>
          <p:nvPr/>
        </p:nvSpPr>
        <p:spPr>
          <a:xfrm>
            <a:off x="1592826" y="1723350"/>
            <a:ext cx="10846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7510D-E152-9CB2-321D-5253693097CD}"/>
              </a:ext>
            </a:extLst>
          </p:cNvPr>
          <p:cNvSpPr txBox="1"/>
          <p:nvPr/>
        </p:nvSpPr>
        <p:spPr>
          <a:xfrm>
            <a:off x="2838153" y="1341296"/>
            <a:ext cx="1453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36707-E5B3-DF80-0BFF-33D3C78229FD}"/>
              </a:ext>
            </a:extLst>
          </p:cNvPr>
          <p:cNvSpPr txBox="1"/>
          <p:nvPr/>
        </p:nvSpPr>
        <p:spPr>
          <a:xfrm>
            <a:off x="2615379" y="1856296"/>
            <a:ext cx="3579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5777A-0683-13DE-3198-DD4FB00C8303}"/>
              </a:ext>
            </a:extLst>
          </p:cNvPr>
          <p:cNvSpPr txBox="1"/>
          <p:nvPr/>
        </p:nvSpPr>
        <p:spPr>
          <a:xfrm>
            <a:off x="1812643" y="456653"/>
            <a:ext cx="901618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Our data are a high-dimensional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992F5-39AB-9F1C-8209-C091C9ABCC15}"/>
              </a:ext>
            </a:extLst>
          </p:cNvPr>
          <p:cNvSpPr txBox="1"/>
          <p:nvPr/>
        </p:nvSpPr>
        <p:spPr>
          <a:xfrm>
            <a:off x="1712360" y="6351108"/>
            <a:ext cx="32936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Genes = “features”</a:t>
            </a:r>
          </a:p>
        </p:txBody>
      </p:sp>
    </p:spTree>
    <p:extLst>
      <p:ext uri="{BB962C8B-B14F-4D97-AF65-F5344CB8AC3E}">
        <p14:creationId xmlns:p14="http://schemas.microsoft.com/office/powerpoint/2010/main" val="264067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27BB1-3CD1-4C85-E516-6C5A4F88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2CAB21-511B-F736-FD28-239CD2A7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DA3B08-416F-CD92-4215-CFE85C09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D533DE3-9BF5-2274-E2E9-2C45702BAE73}"/>
              </a:ext>
            </a:extLst>
          </p:cNvPr>
          <p:cNvGrpSpPr/>
          <p:nvPr/>
        </p:nvGrpSpPr>
        <p:grpSpPr>
          <a:xfrm>
            <a:off x="1347549" y="0"/>
            <a:ext cx="9496903" cy="6855197"/>
            <a:chOff x="403122" y="784347"/>
            <a:chExt cx="7583334" cy="547391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F40DA67-CB3C-7DF1-7D57-DDB870C025D8}"/>
                </a:ext>
              </a:extLst>
            </p:cNvPr>
            <p:cNvGrpSpPr/>
            <p:nvPr/>
          </p:nvGrpSpPr>
          <p:grpSpPr>
            <a:xfrm>
              <a:off x="403122" y="786716"/>
              <a:ext cx="4142044" cy="5471547"/>
              <a:chOff x="403122" y="786716"/>
              <a:chExt cx="4142044" cy="5471547"/>
            </a:xfrm>
          </p:grpSpPr>
          <p:pic>
            <p:nvPicPr>
              <p:cNvPr id="44" name="Picture 4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9F98B06-41E8-1744-09F6-28CF3C291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3122" y="3107373"/>
                <a:ext cx="4142044" cy="3150890"/>
              </a:xfrm>
              <a:prstGeom prst="rect">
                <a:avLst/>
              </a:prstGeom>
            </p:spPr>
          </p:pic>
          <p:pic>
            <p:nvPicPr>
              <p:cNvPr id="46" name="Picture 45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98A256B-96CA-0332-AE00-0F2452842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122" y="786716"/>
                <a:ext cx="4142044" cy="3150890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87628E0-D4CA-ADC0-2AEF-7485B93F2493}"/>
                </a:ext>
              </a:extLst>
            </p:cNvPr>
            <p:cNvGrpSpPr/>
            <p:nvPr/>
          </p:nvGrpSpPr>
          <p:grpSpPr>
            <a:xfrm>
              <a:off x="3844409" y="784347"/>
              <a:ext cx="4142047" cy="5471547"/>
              <a:chOff x="5427402" y="786716"/>
              <a:chExt cx="4142047" cy="5471547"/>
            </a:xfrm>
          </p:grpSpPr>
          <p:pic>
            <p:nvPicPr>
              <p:cNvPr id="48" name="Picture 4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575ECDC-555A-459A-BF7B-8CD4869D4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402" y="3107371"/>
                <a:ext cx="4142047" cy="3150892"/>
              </a:xfrm>
              <a:prstGeom prst="rect">
                <a:avLst/>
              </a:prstGeom>
            </p:spPr>
          </p:pic>
          <p:pic>
            <p:nvPicPr>
              <p:cNvPr id="50" name="Picture 4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D19F6DF-BA94-8E1A-A6E8-9536E8FFC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7402" y="786716"/>
                <a:ext cx="4142046" cy="3150891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2E514A-5FF1-B868-6EEC-3CA2BF677E2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data prior to and after batch-effect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11BE3-9DFE-18DC-EEB2-6C4E126578A2}"/>
              </a:ext>
            </a:extLst>
          </p:cNvPr>
          <p:cNvSpPr txBox="1"/>
          <p:nvPr/>
        </p:nvSpPr>
        <p:spPr>
          <a:xfrm>
            <a:off x="0" y="584775"/>
            <a:ext cx="12192000" cy="5847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tc_SS_wt_r6</a:t>
            </a:r>
          </a:p>
        </p:txBody>
      </p:sp>
    </p:spTree>
    <p:extLst>
      <p:ext uri="{BB962C8B-B14F-4D97-AF65-F5344CB8AC3E}">
        <p14:creationId xmlns:p14="http://schemas.microsoft.com/office/powerpoint/2010/main" val="386943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B3AFA6-D15B-13BD-039F-52F23EB119C5}"/>
              </a:ext>
            </a:extLst>
          </p:cNvPr>
          <p:cNvGrpSpPr/>
          <p:nvPr/>
        </p:nvGrpSpPr>
        <p:grpSpPr>
          <a:xfrm>
            <a:off x="2594176" y="3609356"/>
            <a:ext cx="7003648" cy="2663869"/>
            <a:chOff x="2594176" y="3609356"/>
            <a:chExt cx="7003648" cy="2663869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4B4798BB-4845-5AA2-2335-6880764D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609357"/>
              <a:ext cx="3501824" cy="2663868"/>
            </a:xfrm>
            <a:prstGeom prst="rect">
              <a:avLst/>
            </a:prstGeom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F534A92B-C3BA-617E-698D-3075285E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4176" y="3609356"/>
              <a:ext cx="3501824" cy="266386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9065E4-2175-AEBE-559D-45DB61B543ED}"/>
              </a:ext>
            </a:extLst>
          </p:cNvPr>
          <p:cNvGrpSpPr/>
          <p:nvPr/>
        </p:nvGrpSpPr>
        <p:grpSpPr>
          <a:xfrm>
            <a:off x="0" y="860559"/>
            <a:ext cx="12192000" cy="3088173"/>
            <a:chOff x="0" y="1892948"/>
            <a:chExt cx="12192000" cy="3088173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EC261C28-DEEE-CA57-61CC-C70C920DE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892950"/>
              <a:ext cx="4059596" cy="30881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A087A-8DC8-1E2B-A127-2DEB4C92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6201" y="1892948"/>
              <a:ext cx="4059598" cy="3088173"/>
            </a:xfrm>
            <a:prstGeom prst="rect">
              <a:avLst/>
            </a:prstGeom>
          </p:spPr>
        </p:pic>
        <p:pic>
          <p:nvPicPr>
            <p:cNvPr id="12" name="Picture 11" descr="Chart, waterfall chart&#10;&#10;Description automatically generated">
              <a:extLst>
                <a:ext uri="{FF2B5EF4-FFF2-40B4-BE49-F238E27FC236}">
                  <a16:creationId xmlns:a16="http://schemas.microsoft.com/office/drawing/2014/main" id="{B10CDE1B-4D62-B04E-9770-883743505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2401" y="1892948"/>
              <a:ext cx="4059599" cy="308817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2E514A-5FF1-B868-6EEC-3CA2BF677E2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correction of batch effect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810314-C143-B78A-E5E8-59CC038261EF}"/>
              </a:ext>
            </a:extLst>
          </p:cNvPr>
          <p:cNvGrpSpPr/>
          <p:nvPr/>
        </p:nvGrpSpPr>
        <p:grpSpPr>
          <a:xfrm>
            <a:off x="2607380" y="3605133"/>
            <a:ext cx="6997046" cy="2665981"/>
            <a:chOff x="2607380" y="3605133"/>
            <a:chExt cx="6997046" cy="2665981"/>
          </a:xfrm>
        </p:grpSpPr>
        <p:pic>
          <p:nvPicPr>
            <p:cNvPr id="33" name="Picture 32" descr="Chart, scatter chart&#10;&#10;Description automatically generated">
              <a:extLst>
                <a:ext uri="{FF2B5EF4-FFF2-40B4-BE49-F238E27FC236}">
                  <a16:creationId xmlns:a16="http://schemas.microsoft.com/office/drawing/2014/main" id="{F03D8312-FFA2-509C-F58E-9DA423C3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02602" y="3607244"/>
              <a:ext cx="3501824" cy="2663870"/>
            </a:xfrm>
            <a:prstGeom prst="rect">
              <a:avLst/>
            </a:prstGeom>
          </p:spPr>
        </p:pic>
        <p:pic>
          <p:nvPicPr>
            <p:cNvPr id="35" name="Picture 34" descr="Chart, scatter chart&#10;&#10;Description automatically generated">
              <a:extLst>
                <a:ext uri="{FF2B5EF4-FFF2-40B4-BE49-F238E27FC236}">
                  <a16:creationId xmlns:a16="http://schemas.microsoft.com/office/drawing/2014/main" id="{B8D18D56-A557-4432-10CC-7A05C582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7380" y="3605133"/>
              <a:ext cx="3501824" cy="266386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246B0D-E9CA-1827-1694-750649919C31}"/>
              </a:ext>
            </a:extLst>
          </p:cNvPr>
          <p:cNvGrpSpPr/>
          <p:nvPr/>
        </p:nvGrpSpPr>
        <p:grpSpPr>
          <a:xfrm>
            <a:off x="6598" y="785598"/>
            <a:ext cx="12178804" cy="3090286"/>
            <a:chOff x="6598" y="785598"/>
            <a:chExt cx="12178804" cy="3090286"/>
          </a:xfrm>
        </p:grpSpPr>
        <p:pic>
          <p:nvPicPr>
            <p:cNvPr id="25" name="Picture 24" descr="Chart&#10;&#10;Description automatically generated">
              <a:extLst>
                <a:ext uri="{FF2B5EF4-FFF2-40B4-BE49-F238E27FC236}">
                  <a16:creationId xmlns:a16="http://schemas.microsoft.com/office/drawing/2014/main" id="{1A1ACAE3-4A61-B2D4-14AB-E1E68FE94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98" y="787710"/>
              <a:ext cx="4059600" cy="3088174"/>
            </a:xfrm>
            <a:prstGeom prst="rect">
              <a:avLst/>
            </a:prstGeom>
          </p:spPr>
        </p:pic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5739F6CA-D9B1-3822-ED44-47ED83FF9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2802" y="787710"/>
              <a:ext cx="4059600" cy="3088174"/>
            </a:xfrm>
            <a:prstGeom prst="rect">
              <a:avLst/>
            </a:prstGeom>
          </p:spPr>
        </p:pic>
        <p:pic>
          <p:nvPicPr>
            <p:cNvPr id="29" name="Picture 28" descr="Chart, waterfall chart&#10;&#10;Description automatically generated">
              <a:extLst>
                <a:ext uri="{FF2B5EF4-FFF2-40B4-BE49-F238E27FC236}">
                  <a16:creationId xmlns:a16="http://schemas.microsoft.com/office/drawing/2014/main" id="{8D98F878-C4B2-D16A-6393-CFB983448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25801" y="785598"/>
              <a:ext cx="4059601" cy="30881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711BE3-9DFE-18DC-EEB2-6C4E126578A2}"/>
              </a:ext>
            </a:extLst>
          </p:cNvPr>
          <p:cNvSpPr txBox="1"/>
          <p:nvPr/>
        </p:nvSpPr>
        <p:spPr>
          <a:xfrm>
            <a:off x="0" y="584775"/>
            <a:ext cx="12192000" cy="5847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Q_SS_wt_r1_r6</a:t>
            </a:r>
          </a:p>
        </p:txBody>
      </p:sp>
    </p:spTree>
    <p:extLst>
      <p:ext uri="{BB962C8B-B14F-4D97-AF65-F5344CB8AC3E}">
        <p14:creationId xmlns:p14="http://schemas.microsoft.com/office/powerpoint/2010/main" val="2269434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B3AFA6-D15B-13BD-039F-52F23EB119C5}"/>
              </a:ext>
            </a:extLst>
          </p:cNvPr>
          <p:cNvGrpSpPr/>
          <p:nvPr/>
        </p:nvGrpSpPr>
        <p:grpSpPr>
          <a:xfrm>
            <a:off x="2594176" y="3609356"/>
            <a:ext cx="7003648" cy="2663869"/>
            <a:chOff x="2594176" y="3609356"/>
            <a:chExt cx="7003648" cy="2663869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4B4798BB-4845-5AA2-2335-6880764D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609357"/>
              <a:ext cx="3501824" cy="2663868"/>
            </a:xfrm>
            <a:prstGeom prst="rect">
              <a:avLst/>
            </a:prstGeom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F534A92B-C3BA-617E-698D-3075285E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4176" y="3609356"/>
              <a:ext cx="3501824" cy="266386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9065E4-2175-AEBE-559D-45DB61B543ED}"/>
              </a:ext>
            </a:extLst>
          </p:cNvPr>
          <p:cNvGrpSpPr/>
          <p:nvPr/>
        </p:nvGrpSpPr>
        <p:grpSpPr>
          <a:xfrm>
            <a:off x="0" y="860559"/>
            <a:ext cx="12192000" cy="3088173"/>
            <a:chOff x="0" y="1892948"/>
            <a:chExt cx="12192000" cy="3088173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EC261C28-DEEE-CA57-61CC-C70C920DE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892950"/>
              <a:ext cx="4059596" cy="30881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A087A-8DC8-1E2B-A127-2DEB4C92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6201" y="1892948"/>
              <a:ext cx="4059598" cy="3088173"/>
            </a:xfrm>
            <a:prstGeom prst="rect">
              <a:avLst/>
            </a:prstGeom>
          </p:spPr>
        </p:pic>
        <p:pic>
          <p:nvPicPr>
            <p:cNvPr id="12" name="Picture 11" descr="Chart, waterfall chart&#10;&#10;Description automatically generated">
              <a:extLst>
                <a:ext uri="{FF2B5EF4-FFF2-40B4-BE49-F238E27FC236}">
                  <a16:creationId xmlns:a16="http://schemas.microsoft.com/office/drawing/2014/main" id="{B10CDE1B-4D62-B04E-9770-883743505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2401" y="1892948"/>
              <a:ext cx="4059599" cy="308817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2E514A-5FF1-B868-6EEC-3CA2BF677E2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unexplained variation in our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11BE3-9DFE-18DC-EEB2-6C4E126578A2}"/>
              </a:ext>
            </a:extLst>
          </p:cNvPr>
          <p:cNvSpPr txBox="1"/>
          <p:nvPr/>
        </p:nvSpPr>
        <p:spPr>
          <a:xfrm>
            <a:off x="0" y="584775"/>
            <a:ext cx="12192000" cy="5847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Q_N_wt_r1_r6</a:t>
            </a:r>
          </a:p>
        </p:txBody>
      </p:sp>
    </p:spTree>
    <p:extLst>
      <p:ext uri="{BB962C8B-B14F-4D97-AF65-F5344CB8AC3E}">
        <p14:creationId xmlns:p14="http://schemas.microsoft.com/office/powerpoint/2010/main" val="674911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B54E-4433-DB54-0197-C564A516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handling unwanted sources of variation with 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223C-36BB-B919-CD49-A492BB57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The steps performed by the 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Helvetica" pitchFamily="2" charset="0"/>
              </a:rPr>
              <a:t>DESeq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function are documented in its manual page ?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itchFamily="2" charset="0"/>
              </a:rPr>
              <a:t>DESeq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 and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  <a:hlinkClick r:id="rId2"/>
              </a:rPr>
              <a:t>here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; briefly, they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 estimation of size factors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by 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Helvetica" pitchFamily="2" charset="0"/>
              </a:rPr>
              <a:t>estimateSizeFactors</a:t>
            </a:r>
            <a:endParaRPr lang="en-US" b="0" i="1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 estimation of dispersion </a:t>
            </a:r>
            <a:r>
              <a:rPr lang="el-GR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α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by 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Helvetica" pitchFamily="2" charset="0"/>
              </a:rPr>
              <a:t>estimateDispersions</a:t>
            </a:r>
            <a:endParaRPr lang="en-US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 negative binomial GLM fitting for </a:t>
            </a:r>
            <a:r>
              <a:rPr lang="el-GR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β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 and Wald statistics by 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Helvetica" pitchFamily="2" charset="0"/>
              </a:rPr>
              <a:t>nbinomWaldTest</a:t>
            </a:r>
            <a:endParaRPr lang="en-US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In GLM, model </a:t>
            </a:r>
            <a:r>
              <a:rPr lang="el-GR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β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for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metafactors</a:t>
            </a: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—strain, state, replicate, batch, etc.—then regress out </a:t>
            </a:r>
            <a:r>
              <a:rPr lang="el-GR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β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s in reduced model (the pairwise comparison)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B16D9-3128-B660-11A4-34286852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5418C-D710-478E-A58E-BE0229E7C206}"/>
              </a:ext>
            </a:extLst>
          </p:cNvPr>
          <p:cNvSpPr txBox="1"/>
          <p:nvPr/>
        </p:nvSpPr>
        <p:spPr>
          <a:xfrm>
            <a:off x="1812643" y="456653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Features (genes) are dimensions</a:t>
            </a:r>
          </a:p>
        </p:txBody>
      </p:sp>
    </p:spTree>
    <p:extLst>
      <p:ext uri="{BB962C8B-B14F-4D97-AF65-F5344CB8AC3E}">
        <p14:creationId xmlns:p14="http://schemas.microsoft.com/office/powerpoint/2010/main" val="27056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6FD37-B128-E405-7EE9-CAF6B807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77" y="-120617"/>
            <a:ext cx="9304824" cy="6978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E7026-C0DE-A67B-7530-287534A45B2B}"/>
              </a:ext>
            </a:extLst>
          </p:cNvPr>
          <p:cNvSpPr txBox="1"/>
          <p:nvPr/>
        </p:nvSpPr>
        <p:spPr>
          <a:xfrm>
            <a:off x="1812643" y="456653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Features (genes) are dimensions</a:t>
            </a:r>
          </a:p>
        </p:txBody>
      </p:sp>
    </p:spTree>
    <p:extLst>
      <p:ext uri="{BB962C8B-B14F-4D97-AF65-F5344CB8AC3E}">
        <p14:creationId xmlns:p14="http://schemas.microsoft.com/office/powerpoint/2010/main" val="332498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42B938-655D-5962-F751-3555343F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9D1D1-28D3-F4BC-DA12-57AA29EC1670}"/>
              </a:ext>
            </a:extLst>
          </p:cNvPr>
          <p:cNvSpPr txBox="1"/>
          <p:nvPr/>
        </p:nvSpPr>
        <p:spPr>
          <a:xfrm>
            <a:off x="1812643" y="456653"/>
            <a:ext cx="90161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Features reveal structure</a:t>
            </a:r>
          </a:p>
        </p:txBody>
      </p:sp>
    </p:spTree>
    <p:extLst>
      <p:ext uri="{BB962C8B-B14F-4D97-AF65-F5344CB8AC3E}">
        <p14:creationId xmlns:p14="http://schemas.microsoft.com/office/powerpoint/2010/main" val="13043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2A2623-A184-290F-CD29-985410F9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3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B084A-12B1-32AF-4F43-6E180C15C8C0}"/>
              </a:ext>
            </a:extLst>
          </p:cNvPr>
          <p:cNvSpPr txBox="1"/>
          <p:nvPr/>
        </p:nvSpPr>
        <p:spPr>
          <a:xfrm>
            <a:off x="1812643" y="456653"/>
            <a:ext cx="901618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Many types of structure can exist in data</a:t>
            </a:r>
          </a:p>
        </p:txBody>
      </p:sp>
    </p:spTree>
    <p:extLst>
      <p:ext uri="{BB962C8B-B14F-4D97-AF65-F5344CB8AC3E}">
        <p14:creationId xmlns:p14="http://schemas.microsoft.com/office/powerpoint/2010/main" val="32767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8D9E8-AE36-DA42-CBCE-CD418599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614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5C848-53CD-E6DD-C391-081E6EC6DC0D}"/>
              </a:ext>
            </a:extLst>
          </p:cNvPr>
          <p:cNvSpPr txBox="1"/>
          <p:nvPr/>
        </p:nvSpPr>
        <p:spPr>
          <a:xfrm>
            <a:off x="1812643" y="456653"/>
            <a:ext cx="901618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More dimensions = more accurate structure</a:t>
            </a:r>
          </a:p>
        </p:txBody>
      </p:sp>
    </p:spTree>
    <p:extLst>
      <p:ext uri="{BB962C8B-B14F-4D97-AF65-F5344CB8AC3E}">
        <p14:creationId xmlns:p14="http://schemas.microsoft.com/office/powerpoint/2010/main" val="410419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9B94C-6EB1-2C31-9E68-A9FCAAC6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5804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826302-D747-0971-C649-84C5D88A830E}"/>
              </a:ext>
            </a:extLst>
          </p:cNvPr>
          <p:cNvSpPr txBox="1"/>
          <p:nvPr/>
        </p:nvSpPr>
        <p:spPr>
          <a:xfrm>
            <a:off x="1812643" y="456653"/>
            <a:ext cx="901618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We can only see in 3D—and definitely not in 6600D</a:t>
            </a:r>
          </a:p>
        </p:txBody>
      </p:sp>
    </p:spTree>
    <p:extLst>
      <p:ext uri="{BB962C8B-B14F-4D97-AF65-F5344CB8AC3E}">
        <p14:creationId xmlns:p14="http://schemas.microsoft.com/office/powerpoint/2010/main" val="334208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CB954-5810-FF9D-D5CB-E7DD4900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4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366</Words>
  <Application>Microsoft Macintosh PowerPoint</Application>
  <PresentationFormat>Widescreen</PresentationFormat>
  <Paragraphs>47</Paragraphs>
  <Slides>26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Strategy for handling unwanted sources of variation with DESeq2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Alavattam, Kris</dc:creator>
  <cp:lastModifiedBy>Alavattam, Kris</cp:lastModifiedBy>
  <cp:revision>4</cp:revision>
  <dcterms:created xsi:type="dcterms:W3CDTF">2023-03-24T17:39:10Z</dcterms:created>
  <dcterms:modified xsi:type="dcterms:W3CDTF">2023-03-24T19:59:58Z</dcterms:modified>
</cp:coreProperties>
</file>