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59" r:id="rId6"/>
    <p:sldId id="267" r:id="rId7"/>
    <p:sldId id="258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1"/>
    <p:restoredTop sz="96327"/>
  </p:normalViewPr>
  <p:slideViewPr>
    <p:cSldViewPr snapToGrid="0">
      <p:cViewPr>
        <p:scale>
          <a:sx n="150" d="100"/>
          <a:sy n="150" d="100"/>
        </p:scale>
        <p:origin x="8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C5038-BE22-5840-80C0-E8E23F221106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49F4F-6F8E-CB41-A757-35FC2EDC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ACEE9-AF59-EC41-9176-6F5FB28865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7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D025-CC0D-7DD5-B8B8-0BA05A21B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124A4-0B22-B9CF-BA23-640E0F4B0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FEA5-0E41-219F-CAFF-4AB6F278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F05F-EDF4-70CA-5D64-C591804F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1DC9-4FD1-1DDD-E9DB-614FEA3F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4D7-883F-7C8E-0D97-45E81CF0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BCE6-1DC4-07F1-30F0-312496FE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B651-872F-A053-8C9D-0FD7B9AC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7937-CD02-07D7-F74F-C7BAD413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66D8-D4FB-590E-A530-0AE4EE3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400A3-272E-66E2-2C65-2E4EF9585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FC818-A100-A06B-DF2C-EC0893D0E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5569-7B92-5E32-640E-E28D6A80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DCF4-033C-1A84-C120-15E330D9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CD0C-A0C9-752B-638A-035D41C8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659B-CC37-D1A1-B7C7-AF1E6BD8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3152-4D60-9E04-AD77-1F8B76F6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418A-9632-4F62-194E-FD68449A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B19D-098B-9B06-592B-6A02F893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E816-4B72-AAE0-2C14-E6435753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92A0-9688-7C3C-AD86-E426159E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A7042-2B52-503A-0A21-C89180DB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D981-C408-3F4C-A525-9B86FEB1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D27F-E27B-B132-432E-30E0D8C8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7915-7D9F-CF12-384E-F534BFC1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6F78-C028-9BBD-DFA8-7E59FB0D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D57A-E5C2-3674-93AE-18030C56F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D9B93-A308-B81E-E681-80429311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DAABD-AEF0-DE74-7A01-A00148FE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EBE7E-8F5C-6A33-6BE8-DB79B717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3AF57-87A2-5C26-F90B-C6E10ACB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6825-1902-678E-D035-6B44A66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D7DD-B552-24E7-93F9-6D0F6984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5D839-4544-B288-2347-72B478DB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2425A-14BD-745A-3CC4-83CD51419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6E9F9-27BF-1ECA-85AC-02DFBEE1D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5610-4837-3F1D-C995-3F77114E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E98CF-9649-66F6-3894-C68584E4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FAF7A-E322-36C8-FF95-A7474CD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B6C2-E958-BF78-55A6-EA2BEA28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48632-248F-BE21-AA52-58CDF51C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96AC3-7540-3A98-F30A-A9776731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849C5-010C-8A55-C450-08AD1825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45FC4-F75B-4494-6B84-E1BCC6A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6DB2B-7138-5A52-7A1D-8C9F913D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6F93B-C8C5-5A7E-A50A-6DC7C4E3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638E-A040-BC41-F78F-D7C80B32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C1FD-FC85-DD52-03A7-3E83842B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68B74-739D-3737-E1E8-93F5611D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42F8-AB00-8F6C-F9E7-D0AEFC0B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49201-ABD4-04B7-5FC7-1E6F42D7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6CD9-3452-DD4F-B86E-7481B8D9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F702-855F-0E20-20AE-1DDCB60D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554BE-3D43-E6D4-27E1-46A1CCB18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E732C-56CC-A004-1ED4-4416621A5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793D-84C8-6EA6-E361-94BCFDDE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96D3-424F-9BDB-878A-CEB20EE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E3AC-E154-2192-0F1C-4E3B6233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2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39B2B-206E-CACD-1406-2110C1F2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4013C-04A5-4CE6-3B80-6C523352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A180-1573-C914-A4B2-307FF43B2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63C-AEAC-F149-B8B7-873DA30CAFC3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6302-2D05-10B8-80AF-A2A518CB7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4E59-E7D5-110B-F9A7-09C1AAB9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1EDE-38DE-4E40-BE8C-78874A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9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D84B-B18F-D0D2-D248-D3C78B9E1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optimization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C05F5-725E-7062-3A05-522B49696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Greenlaw</a:t>
            </a:r>
            <a:r>
              <a:rPr lang="en-US" dirty="0"/>
              <a:t> </a:t>
            </a:r>
          </a:p>
          <a:p>
            <a:r>
              <a:rPr lang="en-US" dirty="0"/>
              <a:t>1/6/2023</a:t>
            </a:r>
          </a:p>
        </p:txBody>
      </p:sp>
    </p:spTree>
    <p:extLst>
      <p:ext uri="{BB962C8B-B14F-4D97-AF65-F5344CB8AC3E}">
        <p14:creationId xmlns:p14="http://schemas.microsoft.com/office/powerpoint/2010/main" val="376732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03E55-946C-846B-7D83-968F5EBBC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1935124" y="1836572"/>
            <a:ext cx="3813535" cy="4814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C934A-6E35-3952-8240-4CFF1025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 overlap mode generates small additional fragments – unclear if these are “real” or 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75D7D-3176-4DF9-4E17-5B5B79D4BC13}"/>
              </a:ext>
            </a:extLst>
          </p:cNvPr>
          <p:cNvSpPr txBox="1"/>
          <p:nvPr/>
        </p:nvSpPr>
        <p:spPr>
          <a:xfrm>
            <a:off x="223282" y="1818524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stand transcription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0ECE4-1FB4-E0B3-05F0-6DC434AB80F6}"/>
              </a:ext>
            </a:extLst>
          </p:cNvPr>
          <p:cNvSpPr txBox="1"/>
          <p:nvPr/>
        </p:nvSpPr>
        <p:spPr>
          <a:xfrm>
            <a:off x="223282" y="2419511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stand transcription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B4747-2C7D-B4CF-6389-1EE95112C9B6}"/>
              </a:ext>
            </a:extLst>
          </p:cNvPr>
          <p:cNvSpPr txBox="1"/>
          <p:nvPr/>
        </p:nvSpPr>
        <p:spPr>
          <a:xfrm>
            <a:off x="223282" y="3068524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Gene_overlap_30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EFD-FD0D-72DE-3DCA-BFF756DED626}"/>
              </a:ext>
            </a:extLst>
          </p:cNvPr>
          <p:cNvSpPr txBox="1"/>
          <p:nvPr/>
        </p:nvSpPr>
        <p:spPr>
          <a:xfrm>
            <a:off x="223282" y="4163174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Stringent_alignment_20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C3BD7-5ABC-B1B4-DF34-A2DCADF89BBC}"/>
              </a:ext>
            </a:extLst>
          </p:cNvPr>
          <p:cNvSpPr txBox="1"/>
          <p:nvPr/>
        </p:nvSpPr>
        <p:spPr>
          <a:xfrm>
            <a:off x="223282" y="5363231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Unprocessed </a:t>
            </a:r>
          </a:p>
          <a:p>
            <a:r>
              <a:rPr lang="en-US" sz="1200" dirty="0"/>
              <a:t>Minimal_overlap_10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Local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91C86-A95D-E99D-FC7C-EF5D1ACB98E3}"/>
              </a:ext>
            </a:extLst>
          </p:cNvPr>
          <p:cNvCxnSpPr>
            <a:cxnSpLocks/>
          </p:cNvCxnSpPr>
          <p:nvPr/>
        </p:nvCxnSpPr>
        <p:spPr>
          <a:xfrm flipV="1">
            <a:off x="3607984" y="3625889"/>
            <a:ext cx="0" cy="4845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110-84B6-BFFB-4FBC-A4DFD0EE9673}"/>
              </a:ext>
            </a:extLst>
          </p:cNvPr>
          <p:cNvSpPr txBox="1"/>
          <p:nvPr/>
        </p:nvSpPr>
        <p:spPr>
          <a:xfrm>
            <a:off x="5812465" y="3290500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by “mRNA test”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428C-681F-73F0-ADC8-53CB0B295618}"/>
              </a:ext>
            </a:extLst>
          </p:cNvPr>
          <p:cNvSpPr txBox="1"/>
          <p:nvPr/>
        </p:nvSpPr>
        <p:spPr>
          <a:xfrm>
            <a:off x="5812465" y="4578672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Stringent alignment by “mRNA test”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AEA12-CF13-1E5F-A980-94367AA9CA0E}"/>
              </a:ext>
            </a:extLst>
          </p:cNvPr>
          <p:cNvSpPr txBox="1"/>
          <p:nvPr/>
        </p:nvSpPr>
        <p:spPr>
          <a:xfrm>
            <a:off x="5819096" y="5640231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worst by “mRNA test”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AA7DAC-A151-E3E8-0E6A-C24F922D74C6}"/>
              </a:ext>
            </a:extLst>
          </p:cNvPr>
          <p:cNvCxnSpPr>
            <a:cxnSpLocks/>
          </p:cNvCxnSpPr>
          <p:nvPr/>
        </p:nvCxnSpPr>
        <p:spPr>
          <a:xfrm flipV="1">
            <a:off x="4185686" y="4094094"/>
            <a:ext cx="0" cy="4845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5E7594-0EFF-5296-21FF-BE2387B4CA54}"/>
              </a:ext>
            </a:extLst>
          </p:cNvPr>
          <p:cNvCxnSpPr>
            <a:cxnSpLocks/>
          </p:cNvCxnSpPr>
          <p:nvPr/>
        </p:nvCxnSpPr>
        <p:spPr>
          <a:xfrm flipH="1" flipV="1">
            <a:off x="4236852" y="3652139"/>
            <a:ext cx="280431" cy="46820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DF356-684E-A5DC-61CC-BE6617717C8B}"/>
              </a:ext>
            </a:extLst>
          </p:cNvPr>
          <p:cNvSpPr txBox="1"/>
          <p:nvPr/>
        </p:nvSpPr>
        <p:spPr>
          <a:xfrm>
            <a:off x="8474148" y="3101345"/>
            <a:ext cx="3189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seem like they would be easy to remove but I thought I would let you know about this </a:t>
            </a:r>
          </a:p>
        </p:txBody>
      </p:sp>
    </p:spTree>
    <p:extLst>
      <p:ext uri="{BB962C8B-B14F-4D97-AF65-F5344CB8AC3E}">
        <p14:creationId xmlns:p14="http://schemas.microsoft.com/office/powerpoint/2010/main" val="85204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D1EA1D-3193-13C1-C897-F08674BB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7"/>
          <a:stretch/>
        </p:blipFill>
        <p:spPr>
          <a:xfrm>
            <a:off x="1935124" y="1657402"/>
            <a:ext cx="3687502" cy="501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C934A-6E35-3952-8240-4CFF1025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Minimal Overlap can be better at capturing lowly expressed transcripts but this has drawbacks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75D7D-3176-4DF9-4E17-5B5B79D4BC13}"/>
              </a:ext>
            </a:extLst>
          </p:cNvPr>
          <p:cNvSpPr txBox="1"/>
          <p:nvPr/>
        </p:nvSpPr>
        <p:spPr>
          <a:xfrm>
            <a:off x="223282" y="1818524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stand transcription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0ECE4-1FB4-E0B3-05F0-6DC434AB80F6}"/>
              </a:ext>
            </a:extLst>
          </p:cNvPr>
          <p:cNvSpPr txBox="1"/>
          <p:nvPr/>
        </p:nvSpPr>
        <p:spPr>
          <a:xfrm>
            <a:off x="223282" y="2419511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stand transcription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B4747-2C7D-B4CF-6389-1EE95112C9B6}"/>
              </a:ext>
            </a:extLst>
          </p:cNvPr>
          <p:cNvSpPr txBox="1"/>
          <p:nvPr/>
        </p:nvSpPr>
        <p:spPr>
          <a:xfrm>
            <a:off x="223282" y="3068524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Gene_overlap_30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EFD-FD0D-72DE-3DCA-BFF756DED626}"/>
              </a:ext>
            </a:extLst>
          </p:cNvPr>
          <p:cNvSpPr txBox="1"/>
          <p:nvPr/>
        </p:nvSpPr>
        <p:spPr>
          <a:xfrm>
            <a:off x="223282" y="4163174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Stringent_alignment_20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C3BD7-5ABC-B1B4-DF34-A2DCADF89BBC}"/>
              </a:ext>
            </a:extLst>
          </p:cNvPr>
          <p:cNvSpPr txBox="1"/>
          <p:nvPr/>
        </p:nvSpPr>
        <p:spPr>
          <a:xfrm>
            <a:off x="223282" y="5363231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Unprocessed </a:t>
            </a:r>
          </a:p>
          <a:p>
            <a:r>
              <a:rPr lang="en-US" sz="1200" dirty="0"/>
              <a:t>Minimal_overlap_10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Local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110-84B6-BFFB-4FBC-A4DFD0EE9673}"/>
              </a:ext>
            </a:extLst>
          </p:cNvPr>
          <p:cNvSpPr txBox="1"/>
          <p:nvPr/>
        </p:nvSpPr>
        <p:spPr>
          <a:xfrm>
            <a:off x="5812465" y="3290500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by “mRNA test”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428C-681F-73F0-ADC8-53CB0B295618}"/>
              </a:ext>
            </a:extLst>
          </p:cNvPr>
          <p:cNvSpPr txBox="1"/>
          <p:nvPr/>
        </p:nvSpPr>
        <p:spPr>
          <a:xfrm>
            <a:off x="5812465" y="4578672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Stringent alignment by “mRNA test”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AEA12-CF13-1E5F-A980-94367AA9CA0E}"/>
              </a:ext>
            </a:extLst>
          </p:cNvPr>
          <p:cNvSpPr txBox="1"/>
          <p:nvPr/>
        </p:nvSpPr>
        <p:spPr>
          <a:xfrm>
            <a:off x="5819096" y="5640231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worst by “mRNA test”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AA7DAC-A151-E3E8-0E6A-C24F922D74C6}"/>
              </a:ext>
            </a:extLst>
          </p:cNvPr>
          <p:cNvCxnSpPr>
            <a:cxnSpLocks/>
          </p:cNvCxnSpPr>
          <p:nvPr/>
        </p:nvCxnSpPr>
        <p:spPr>
          <a:xfrm flipV="1">
            <a:off x="2723930" y="5965615"/>
            <a:ext cx="0" cy="4845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5E7594-0EFF-5296-21FF-BE2387B4CA54}"/>
              </a:ext>
            </a:extLst>
          </p:cNvPr>
          <p:cNvCxnSpPr>
            <a:cxnSpLocks/>
          </p:cNvCxnSpPr>
          <p:nvPr/>
        </p:nvCxnSpPr>
        <p:spPr>
          <a:xfrm flipH="1" flipV="1">
            <a:off x="5139072" y="6368953"/>
            <a:ext cx="905312" cy="12074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A64409-AD5C-733A-B81B-2B77E7D2758C}"/>
              </a:ext>
            </a:extLst>
          </p:cNvPr>
          <p:cNvSpPr txBox="1"/>
          <p:nvPr/>
        </p:nvSpPr>
        <p:spPr>
          <a:xfrm>
            <a:off x="1306256" y="6435685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Minimal </a:t>
            </a:r>
            <a:r>
              <a:rPr lang="en-US" sz="1200" dirty="0" err="1"/>
              <a:t>overalap</a:t>
            </a:r>
            <a:r>
              <a:rPr lang="en-US" sz="1200" dirty="0"/>
              <a:t> makes this one transcript!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8A9CB-6785-8CEA-7388-4CA4B3000700}"/>
              </a:ext>
            </a:extLst>
          </p:cNvPr>
          <p:cNvSpPr txBox="1"/>
          <p:nvPr/>
        </p:nvSpPr>
        <p:spPr>
          <a:xfrm>
            <a:off x="6096000" y="6286291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Minimal </a:t>
            </a:r>
            <a:r>
              <a:rPr lang="en-US" sz="1200" dirty="0" err="1"/>
              <a:t>overalap</a:t>
            </a:r>
            <a:r>
              <a:rPr lang="en-US" sz="1200" dirty="0"/>
              <a:t> also makes this one transcript :( </a:t>
            </a:r>
          </a:p>
        </p:txBody>
      </p:sp>
    </p:spTree>
    <p:extLst>
      <p:ext uri="{BB962C8B-B14F-4D97-AF65-F5344CB8AC3E}">
        <p14:creationId xmlns:p14="http://schemas.microsoft.com/office/powerpoint/2010/main" val="421002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A54AD-FE0F-5360-0391-E93442999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2"/>
          <a:stretch/>
        </p:blipFill>
        <p:spPr>
          <a:xfrm>
            <a:off x="1935124" y="1672655"/>
            <a:ext cx="5105174" cy="4631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C934A-6E35-3952-8240-4CFF1025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Minimal Overlap can be better at capturing lowly expressed transcripts but this has drawbacks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75D7D-3176-4DF9-4E17-5B5B79D4BC13}"/>
              </a:ext>
            </a:extLst>
          </p:cNvPr>
          <p:cNvSpPr txBox="1"/>
          <p:nvPr/>
        </p:nvSpPr>
        <p:spPr>
          <a:xfrm>
            <a:off x="223282" y="1818524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stand transcription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0ECE4-1FB4-E0B3-05F0-6DC434AB80F6}"/>
              </a:ext>
            </a:extLst>
          </p:cNvPr>
          <p:cNvSpPr txBox="1"/>
          <p:nvPr/>
        </p:nvSpPr>
        <p:spPr>
          <a:xfrm>
            <a:off x="223282" y="2419511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stand transcription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B4747-2C7D-B4CF-6389-1EE95112C9B6}"/>
              </a:ext>
            </a:extLst>
          </p:cNvPr>
          <p:cNvSpPr txBox="1"/>
          <p:nvPr/>
        </p:nvSpPr>
        <p:spPr>
          <a:xfrm>
            <a:off x="223282" y="3068524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Gene_overlap_30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EFD-FD0D-72DE-3DCA-BFF756DED626}"/>
              </a:ext>
            </a:extLst>
          </p:cNvPr>
          <p:cNvSpPr txBox="1"/>
          <p:nvPr/>
        </p:nvSpPr>
        <p:spPr>
          <a:xfrm>
            <a:off x="223282" y="4163174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Stringent_alignment_20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C3BD7-5ABC-B1B4-DF34-A2DCADF89BBC}"/>
              </a:ext>
            </a:extLst>
          </p:cNvPr>
          <p:cNvSpPr txBox="1"/>
          <p:nvPr/>
        </p:nvSpPr>
        <p:spPr>
          <a:xfrm>
            <a:off x="223282" y="5363231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Unprocessed </a:t>
            </a:r>
          </a:p>
          <a:p>
            <a:r>
              <a:rPr lang="en-US" sz="1200" dirty="0"/>
              <a:t>Minimal_overlap_10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Local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91C86-A95D-E99D-FC7C-EF5D1ACB98E3}"/>
              </a:ext>
            </a:extLst>
          </p:cNvPr>
          <p:cNvCxnSpPr>
            <a:cxnSpLocks/>
          </p:cNvCxnSpPr>
          <p:nvPr/>
        </p:nvCxnSpPr>
        <p:spPr>
          <a:xfrm flipV="1">
            <a:off x="1306256" y="-547962"/>
            <a:ext cx="0" cy="4845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110-84B6-BFFB-4FBC-A4DFD0EE9673}"/>
              </a:ext>
            </a:extLst>
          </p:cNvPr>
          <p:cNvSpPr txBox="1"/>
          <p:nvPr/>
        </p:nvSpPr>
        <p:spPr>
          <a:xfrm>
            <a:off x="7006627" y="3372099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by “mRNA test”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428C-681F-73F0-ADC8-53CB0B295618}"/>
              </a:ext>
            </a:extLst>
          </p:cNvPr>
          <p:cNvSpPr txBox="1"/>
          <p:nvPr/>
        </p:nvSpPr>
        <p:spPr>
          <a:xfrm>
            <a:off x="7040298" y="4549811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Stringent alignment by “mRNA test”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AEA12-CF13-1E5F-A980-94367AA9CA0E}"/>
              </a:ext>
            </a:extLst>
          </p:cNvPr>
          <p:cNvSpPr txBox="1"/>
          <p:nvPr/>
        </p:nvSpPr>
        <p:spPr>
          <a:xfrm>
            <a:off x="7040298" y="5686126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worst by “mRNA test”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AA7DAC-A151-E3E8-0E6A-C24F922D74C6}"/>
              </a:ext>
            </a:extLst>
          </p:cNvPr>
          <p:cNvCxnSpPr>
            <a:cxnSpLocks/>
          </p:cNvCxnSpPr>
          <p:nvPr/>
        </p:nvCxnSpPr>
        <p:spPr>
          <a:xfrm flipH="1" flipV="1">
            <a:off x="4858300" y="5654026"/>
            <a:ext cx="901772" cy="61819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5E7594-0EFF-5296-21FF-BE2387B4CA54}"/>
              </a:ext>
            </a:extLst>
          </p:cNvPr>
          <p:cNvCxnSpPr>
            <a:cxnSpLocks/>
          </p:cNvCxnSpPr>
          <p:nvPr/>
        </p:nvCxnSpPr>
        <p:spPr>
          <a:xfrm flipV="1">
            <a:off x="3136605" y="4578672"/>
            <a:ext cx="226826" cy="182212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A64409-AD5C-733A-B81B-2B77E7D2758C}"/>
              </a:ext>
            </a:extLst>
          </p:cNvPr>
          <p:cNvSpPr txBox="1"/>
          <p:nvPr/>
        </p:nvSpPr>
        <p:spPr>
          <a:xfrm>
            <a:off x="5309186" y="6287840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Minimal overlap makes this one transcript inappropriately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09485-A112-0844-B586-C3997668AA2E}"/>
              </a:ext>
            </a:extLst>
          </p:cNvPr>
          <p:cNvSpPr txBox="1"/>
          <p:nvPr/>
        </p:nvSpPr>
        <p:spPr>
          <a:xfrm>
            <a:off x="1993818" y="6373985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Split into multiple but unclear if correct boundaries  </a:t>
            </a:r>
          </a:p>
        </p:txBody>
      </p:sp>
    </p:spTree>
    <p:extLst>
      <p:ext uri="{BB962C8B-B14F-4D97-AF65-F5344CB8AC3E}">
        <p14:creationId xmlns:p14="http://schemas.microsoft.com/office/powerpoint/2010/main" val="34265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5293-AA1A-40BE-3D4F-A34F5A7E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3371-A9E8-1386-77B0-998B2EF3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accurately describe transcription during quiescence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count and classify types of noncoding transcription </a:t>
            </a:r>
          </a:p>
          <a:p>
            <a:pPr lvl="2"/>
            <a:r>
              <a:rPr lang="en-US" dirty="0"/>
              <a:t>Including antisense, intergenic and upstream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count and classify changes in mRNA transcription </a:t>
            </a:r>
          </a:p>
          <a:p>
            <a:pPr lvl="2"/>
            <a:r>
              <a:rPr lang="en-US" dirty="0"/>
              <a:t>Change in termination site, and change in start site/upstream transcript</a:t>
            </a:r>
          </a:p>
          <a:p>
            <a:pPr lvl="2"/>
            <a:r>
              <a:rPr lang="en-US" dirty="0"/>
              <a:t>Change in termination causes Antisense, so this is both separate and related to #1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compare above between G1 and Q, and without and without NNS in Q</a:t>
            </a:r>
          </a:p>
          <a:p>
            <a:endParaRPr lang="en-US" dirty="0"/>
          </a:p>
          <a:p>
            <a:r>
              <a:rPr lang="en-US" dirty="0"/>
              <a:t>Understanding non-coding changes is one big goal but not the only one</a:t>
            </a:r>
          </a:p>
          <a:p>
            <a:r>
              <a:rPr lang="en-US" dirty="0"/>
              <a:t>Accurately annotating mRNA helps both 1 and 2 be achievable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7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7BD7-3BF5-FD78-6BE2-4018F547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layers of filtering to find # of correct mRNAs (Same test as previously implemented)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7F59D-9E95-D5E4-385C-6B7B1242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8" y="2647167"/>
            <a:ext cx="7772400" cy="22981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BFCCC9-50CC-1542-8A6B-DBA2B8D2E67F}"/>
              </a:ext>
            </a:extLst>
          </p:cNvPr>
          <p:cNvCxnSpPr>
            <a:cxnSpLocks/>
          </p:cNvCxnSpPr>
          <p:nvPr/>
        </p:nvCxnSpPr>
        <p:spPr>
          <a:xfrm flipH="1">
            <a:off x="8476090" y="2806810"/>
            <a:ext cx="699715" cy="326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644754-7114-9376-2E59-692B98B46C05}"/>
              </a:ext>
            </a:extLst>
          </p:cNvPr>
          <p:cNvSpPr txBox="1"/>
          <p:nvPr/>
        </p:nvSpPr>
        <p:spPr>
          <a:xfrm>
            <a:off x="9175805" y="2647167"/>
            <a:ext cx="2059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First: only take annotations where 100% of CDS (-b) is covered by annotation (-a)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9A004-75E9-E1C1-89F2-B9191B4FDD3C}"/>
              </a:ext>
            </a:extLst>
          </p:cNvPr>
          <p:cNvCxnSpPr>
            <a:cxnSpLocks/>
          </p:cNvCxnSpPr>
          <p:nvPr/>
        </p:nvCxnSpPr>
        <p:spPr>
          <a:xfrm flipH="1">
            <a:off x="8476090" y="4557753"/>
            <a:ext cx="572494" cy="85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4C16E-246B-103A-C509-8B08A4CCA1C9}"/>
              </a:ext>
            </a:extLst>
          </p:cNvPr>
          <p:cNvSpPr txBox="1"/>
          <p:nvPr/>
        </p:nvSpPr>
        <p:spPr>
          <a:xfrm>
            <a:off x="9048584" y="4343092"/>
            <a:ext cx="20593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Second: from first file generated in last step, take only annotations where CDS (b) covers 70% of annotation (a) </a:t>
            </a:r>
          </a:p>
          <a:p>
            <a:endParaRPr lang="en-US" sz="1400" dirty="0"/>
          </a:p>
          <a:p>
            <a:r>
              <a:rPr lang="en-US" sz="1400" dirty="0"/>
              <a:t>(I started with 80% but this seemed to throw out correct things - could finesse this number more later)</a:t>
            </a:r>
          </a:p>
        </p:txBody>
      </p:sp>
    </p:spTree>
    <p:extLst>
      <p:ext uri="{BB962C8B-B14F-4D97-AF65-F5344CB8AC3E}">
        <p14:creationId xmlns:p14="http://schemas.microsoft.com/office/powerpoint/2010/main" val="7424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8822-DA84-71E6-0335-4FE9E25B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wanted a way to evaluate 399 gff3s quickly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CF5B7-79E7-AB7D-C3ED-30A4A6219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ran the first filter (# of transcripts covering full CDS) and the second filter (# number of transcripts where CDS is 70% or more of total transcript) separately and used a count script</a:t>
                </a:r>
              </a:p>
              <a:p>
                <a:pPr lvl="1"/>
                <a:r>
                  <a:rPr lang="en-US" dirty="0"/>
                  <a:t>For each transcript I now have 3 different counts</a:t>
                </a:r>
              </a:p>
              <a:p>
                <a:pPr lvl="2"/>
                <a:r>
                  <a:rPr lang="en-US" dirty="0"/>
                  <a:t>Total # of transcripts between 10612 and 17099 (no filter) = A</a:t>
                </a:r>
              </a:p>
              <a:p>
                <a:pPr lvl="2"/>
                <a:r>
                  <a:rPr lang="en-US" dirty="0"/>
                  <a:t>Total # of CDS covered between 4800 and 5473 (only filter 1) = B</a:t>
                </a:r>
              </a:p>
              <a:p>
                <a:pPr lvl="2"/>
                <a:r>
                  <a:rPr lang="en-US" dirty="0"/>
                  <a:t>Total # of “correct” mRNAs between 2445 and 3043 (filter 1 and 2) = C</a:t>
                </a:r>
              </a:p>
              <a:p>
                <a:pPr lvl="3"/>
                <a:r>
                  <a:rPr lang="en-US" dirty="0"/>
                  <a:t>Goal here is to throw out fusion transcripts but it’s a rough tool </a:t>
                </a:r>
              </a:p>
              <a:p>
                <a:pPr lvl="2"/>
                <a:r>
                  <a:rPr lang="en-US" dirty="0"/>
                  <a:t>I also evaluated percent correct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). between 45% and 58%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CF5B7-79E7-AB7D-C3ED-30A4A6219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19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4D3A-C71E-B9BE-3390-00FC7A9E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558-8E03-9493-DCE2-4BA48D87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overlap consistently wins over stringent overlap and minimal overlap </a:t>
            </a:r>
          </a:p>
          <a:p>
            <a:pPr lvl="1"/>
            <a:r>
              <a:rPr lang="en-US" dirty="0"/>
              <a:t>This is the strongest trend</a:t>
            </a:r>
          </a:p>
          <a:p>
            <a:r>
              <a:rPr lang="en-US" dirty="0"/>
              <a:t>End to End consistently wins over local alignment </a:t>
            </a:r>
          </a:p>
          <a:p>
            <a:r>
              <a:rPr lang="en-US" dirty="0" err="1"/>
              <a:t>Trim+rcor</a:t>
            </a:r>
            <a:r>
              <a:rPr lang="en-US" dirty="0"/>
              <a:t> seems to be best, and </a:t>
            </a:r>
            <a:r>
              <a:rPr lang="en-US" dirty="0" err="1"/>
              <a:t>rcor</a:t>
            </a:r>
            <a:r>
              <a:rPr lang="en-US" dirty="0"/>
              <a:t> only second best</a:t>
            </a:r>
          </a:p>
          <a:p>
            <a:r>
              <a:rPr lang="en-US" dirty="0"/>
              <a:t>Which # of alignments seems to be dependent on percentage called by PASA settings – 10 is a pretty safe bet but sometimes 100 wins   </a:t>
            </a:r>
          </a:p>
        </p:txBody>
      </p:sp>
    </p:spTree>
    <p:extLst>
      <p:ext uri="{BB962C8B-B14F-4D97-AF65-F5344CB8AC3E}">
        <p14:creationId xmlns:p14="http://schemas.microsoft.com/office/powerpoint/2010/main" val="255941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3EF6-B8D5-818B-2AD6-A6BF234C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9880-292D-8B60-DB8E-AC50836C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“Happy families are all alike; every unhappy family is unhappy in its own way.”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Lucida Grande" panose="020B060004050202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- Leo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Tolsoy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, Anna Karenina </a:t>
            </a:r>
          </a:p>
          <a:p>
            <a:endParaRPr lang="en-US" dirty="0">
              <a:solidFill>
                <a:srgbClr val="000000"/>
              </a:solidFill>
              <a:latin typeface="Lucida Grande" panose="020B06000405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Lucida Grande" panose="020B06000405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Grande" panose="020B0600040502020204" pitchFamily="34" charset="0"/>
              </a:rPr>
              <a:t>So far, every annotation is flawed in its own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934A-6E35-3952-8240-4CFF1025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transcript boundaries is a key challenge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EDCAE-9EAE-F4EB-1161-0170AE3A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6"/>
          <a:stretch/>
        </p:blipFill>
        <p:spPr>
          <a:xfrm>
            <a:off x="1935125" y="2019146"/>
            <a:ext cx="6297535" cy="3964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75D7D-3176-4DF9-4E17-5B5B79D4BC13}"/>
              </a:ext>
            </a:extLst>
          </p:cNvPr>
          <p:cNvSpPr txBox="1"/>
          <p:nvPr/>
        </p:nvSpPr>
        <p:spPr>
          <a:xfrm>
            <a:off x="223284" y="1924493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stand transcription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0ECE4-1FB4-E0B3-05F0-6DC434AB80F6}"/>
              </a:ext>
            </a:extLst>
          </p:cNvPr>
          <p:cNvSpPr txBox="1"/>
          <p:nvPr/>
        </p:nvSpPr>
        <p:spPr>
          <a:xfrm>
            <a:off x="223284" y="2619652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stand transcription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B4747-2C7D-B4CF-6389-1EE95112C9B6}"/>
              </a:ext>
            </a:extLst>
          </p:cNvPr>
          <p:cNvSpPr txBox="1"/>
          <p:nvPr/>
        </p:nvSpPr>
        <p:spPr>
          <a:xfrm>
            <a:off x="223284" y="3516844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Gene_overlap_30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EFD-FD0D-72DE-3DCA-BFF756DED626}"/>
              </a:ext>
            </a:extLst>
          </p:cNvPr>
          <p:cNvSpPr txBox="1"/>
          <p:nvPr/>
        </p:nvSpPr>
        <p:spPr>
          <a:xfrm>
            <a:off x="223282" y="4347841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Stringent_alignment_20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C3BD7-5ABC-B1B4-DF34-A2DCADF89BBC}"/>
              </a:ext>
            </a:extLst>
          </p:cNvPr>
          <p:cNvSpPr txBox="1"/>
          <p:nvPr/>
        </p:nvSpPr>
        <p:spPr>
          <a:xfrm>
            <a:off x="223282" y="5178838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Unprocessed </a:t>
            </a:r>
          </a:p>
          <a:p>
            <a:r>
              <a:rPr lang="en-US" sz="1200" dirty="0"/>
              <a:t>Minimal_overlap_10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Local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B6DC85-57E7-919F-F5F2-D5CF6B1FD878}"/>
              </a:ext>
            </a:extLst>
          </p:cNvPr>
          <p:cNvCxnSpPr/>
          <p:nvPr/>
        </p:nvCxnSpPr>
        <p:spPr>
          <a:xfrm flipV="1">
            <a:off x="3370522" y="5706807"/>
            <a:ext cx="0" cy="6060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91C86-A95D-E99D-FC7C-EF5D1ACB98E3}"/>
              </a:ext>
            </a:extLst>
          </p:cNvPr>
          <p:cNvCxnSpPr>
            <a:cxnSpLocks/>
          </p:cNvCxnSpPr>
          <p:nvPr/>
        </p:nvCxnSpPr>
        <p:spPr>
          <a:xfrm flipH="1" flipV="1">
            <a:off x="5862084" y="4988281"/>
            <a:ext cx="772632" cy="118868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110-84B6-BFFB-4FBC-A4DFD0EE9673}"/>
              </a:ext>
            </a:extLst>
          </p:cNvPr>
          <p:cNvSpPr txBox="1"/>
          <p:nvPr/>
        </p:nvSpPr>
        <p:spPr>
          <a:xfrm>
            <a:off x="8318205" y="3690509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by “mRNA test”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428C-681F-73F0-ADC8-53CB0B295618}"/>
              </a:ext>
            </a:extLst>
          </p:cNvPr>
          <p:cNvSpPr txBox="1"/>
          <p:nvPr/>
        </p:nvSpPr>
        <p:spPr>
          <a:xfrm>
            <a:off x="8318205" y="4401004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Stringent alignment by “mRNA test”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AEA12-CF13-1E5F-A980-94367AA9CA0E}"/>
              </a:ext>
            </a:extLst>
          </p:cNvPr>
          <p:cNvSpPr txBox="1"/>
          <p:nvPr/>
        </p:nvSpPr>
        <p:spPr>
          <a:xfrm>
            <a:off x="8318205" y="5165351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worst by “mRNA test”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73716-FA14-B507-19B8-2382968F3625}"/>
              </a:ext>
            </a:extLst>
          </p:cNvPr>
          <p:cNvSpPr txBox="1"/>
          <p:nvPr/>
        </p:nvSpPr>
        <p:spPr>
          <a:xfrm>
            <a:off x="2390556" y="6340295"/>
            <a:ext cx="19599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 mode splits these into separate transcripts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6CAF4-8CEB-63B6-53DA-C67C18C0F742}"/>
              </a:ext>
            </a:extLst>
          </p:cNvPr>
          <p:cNvSpPr txBox="1"/>
          <p:nvPr/>
        </p:nvSpPr>
        <p:spPr>
          <a:xfrm>
            <a:off x="5654749" y="6262042"/>
            <a:ext cx="26634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Minimal overlap lumps these together inappropriately </a:t>
            </a:r>
          </a:p>
        </p:txBody>
      </p:sp>
    </p:spTree>
    <p:extLst>
      <p:ext uri="{BB962C8B-B14F-4D97-AF65-F5344CB8AC3E}">
        <p14:creationId xmlns:p14="http://schemas.microsoft.com/office/powerpoint/2010/main" val="93285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5D1B35-D0C1-E323-E588-32B161074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15588" r="32535" b="12183"/>
          <a:stretch/>
        </p:blipFill>
        <p:spPr>
          <a:xfrm>
            <a:off x="1929809" y="1766500"/>
            <a:ext cx="6388394" cy="4528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C934A-6E35-3952-8240-4CFF1025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transcript boundaries is a key challenge cont.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75D7D-3176-4DF9-4E17-5B5B79D4BC13}"/>
              </a:ext>
            </a:extLst>
          </p:cNvPr>
          <p:cNvSpPr txBox="1"/>
          <p:nvPr/>
        </p:nvSpPr>
        <p:spPr>
          <a:xfrm>
            <a:off x="223284" y="1924493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stand transcription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0ECE4-1FB4-E0B3-05F0-6DC434AB80F6}"/>
              </a:ext>
            </a:extLst>
          </p:cNvPr>
          <p:cNvSpPr txBox="1"/>
          <p:nvPr/>
        </p:nvSpPr>
        <p:spPr>
          <a:xfrm>
            <a:off x="223284" y="2619652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stand transcription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B4747-2C7D-B4CF-6389-1EE95112C9B6}"/>
              </a:ext>
            </a:extLst>
          </p:cNvPr>
          <p:cNvSpPr txBox="1"/>
          <p:nvPr/>
        </p:nvSpPr>
        <p:spPr>
          <a:xfrm>
            <a:off x="223284" y="3516844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Gene_overlap_30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EFD-FD0D-72DE-3DCA-BFF756DED626}"/>
              </a:ext>
            </a:extLst>
          </p:cNvPr>
          <p:cNvSpPr txBox="1"/>
          <p:nvPr/>
        </p:nvSpPr>
        <p:spPr>
          <a:xfrm>
            <a:off x="223282" y="4347841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Stringent_alignment_20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C3BD7-5ABC-B1B4-DF34-A2DCADF89BBC}"/>
              </a:ext>
            </a:extLst>
          </p:cNvPr>
          <p:cNvSpPr txBox="1"/>
          <p:nvPr/>
        </p:nvSpPr>
        <p:spPr>
          <a:xfrm>
            <a:off x="223282" y="5178838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Unprocessed </a:t>
            </a:r>
          </a:p>
          <a:p>
            <a:r>
              <a:rPr lang="en-US" sz="1200" dirty="0"/>
              <a:t>Minimal_overlap_10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Local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91C86-A95D-E99D-FC7C-EF5D1ACB98E3}"/>
              </a:ext>
            </a:extLst>
          </p:cNvPr>
          <p:cNvCxnSpPr>
            <a:cxnSpLocks/>
          </p:cNvCxnSpPr>
          <p:nvPr/>
        </p:nvCxnSpPr>
        <p:spPr>
          <a:xfrm flipH="1" flipV="1">
            <a:off x="4805921" y="4617053"/>
            <a:ext cx="1290079" cy="164498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110-84B6-BFFB-4FBC-A4DFD0EE9673}"/>
              </a:ext>
            </a:extLst>
          </p:cNvPr>
          <p:cNvSpPr txBox="1"/>
          <p:nvPr/>
        </p:nvSpPr>
        <p:spPr>
          <a:xfrm>
            <a:off x="8318205" y="3690509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by “mRNA test”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428C-681F-73F0-ADC8-53CB0B295618}"/>
              </a:ext>
            </a:extLst>
          </p:cNvPr>
          <p:cNvSpPr txBox="1"/>
          <p:nvPr/>
        </p:nvSpPr>
        <p:spPr>
          <a:xfrm>
            <a:off x="8318205" y="4401004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Stringent alignment by “mRNA test”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AEA12-CF13-1E5F-A980-94367AA9CA0E}"/>
              </a:ext>
            </a:extLst>
          </p:cNvPr>
          <p:cNvSpPr txBox="1"/>
          <p:nvPr/>
        </p:nvSpPr>
        <p:spPr>
          <a:xfrm>
            <a:off x="8318205" y="5165351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worst by “mRNA test”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6CAF4-8CEB-63B6-53DA-C67C18C0F742}"/>
              </a:ext>
            </a:extLst>
          </p:cNvPr>
          <p:cNvSpPr txBox="1"/>
          <p:nvPr/>
        </p:nvSpPr>
        <p:spPr>
          <a:xfrm>
            <a:off x="5654749" y="6262042"/>
            <a:ext cx="26634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Stringent overlap splits these inappropriately </a:t>
            </a:r>
          </a:p>
        </p:txBody>
      </p:sp>
    </p:spTree>
    <p:extLst>
      <p:ext uri="{BB962C8B-B14F-4D97-AF65-F5344CB8AC3E}">
        <p14:creationId xmlns:p14="http://schemas.microsoft.com/office/powerpoint/2010/main" val="230503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D7F442-0251-BB56-8685-B444E4986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8"/>
          <a:stretch/>
        </p:blipFill>
        <p:spPr>
          <a:xfrm>
            <a:off x="1935124" y="1561281"/>
            <a:ext cx="4044802" cy="4742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C934A-6E35-3952-8240-4CFF1025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mode is always best </a:t>
            </a:r>
            <a:r>
              <a:rPr lang="en-US" dirty="0">
                <a:sym typeface="Wingdings" pitchFamily="2" charset="2"/>
              </a:rPr>
              <a:t>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75D7D-3176-4DF9-4E17-5B5B79D4BC13}"/>
              </a:ext>
            </a:extLst>
          </p:cNvPr>
          <p:cNvSpPr txBox="1"/>
          <p:nvPr/>
        </p:nvSpPr>
        <p:spPr>
          <a:xfrm>
            <a:off x="223284" y="1924493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stand transcription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0ECE4-1FB4-E0B3-05F0-6DC434AB80F6}"/>
              </a:ext>
            </a:extLst>
          </p:cNvPr>
          <p:cNvSpPr txBox="1"/>
          <p:nvPr/>
        </p:nvSpPr>
        <p:spPr>
          <a:xfrm>
            <a:off x="223284" y="2619652"/>
            <a:ext cx="17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stand transcription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B4747-2C7D-B4CF-6389-1EE95112C9B6}"/>
              </a:ext>
            </a:extLst>
          </p:cNvPr>
          <p:cNvSpPr txBox="1"/>
          <p:nvPr/>
        </p:nvSpPr>
        <p:spPr>
          <a:xfrm>
            <a:off x="223284" y="3516844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Gene_overlap_30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EFD-FD0D-72DE-3DCA-BFF756DED626}"/>
              </a:ext>
            </a:extLst>
          </p:cNvPr>
          <p:cNvSpPr txBox="1"/>
          <p:nvPr/>
        </p:nvSpPr>
        <p:spPr>
          <a:xfrm>
            <a:off x="223282" y="4347841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Trim_rcor</a:t>
            </a:r>
            <a:endParaRPr lang="en-US" sz="1200" dirty="0"/>
          </a:p>
          <a:p>
            <a:r>
              <a:rPr lang="en-US" sz="1200" dirty="0"/>
              <a:t>Stringent_alignment_20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End to End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C3BD7-5ABC-B1B4-DF34-A2DCADF89BBC}"/>
              </a:ext>
            </a:extLst>
          </p:cNvPr>
          <p:cNvSpPr txBox="1"/>
          <p:nvPr/>
        </p:nvSpPr>
        <p:spPr>
          <a:xfrm>
            <a:off x="223282" y="5178838"/>
            <a:ext cx="17118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Unprocessed </a:t>
            </a:r>
          </a:p>
          <a:p>
            <a:r>
              <a:rPr lang="en-US" sz="1200" dirty="0"/>
              <a:t>Minimal_overlap_10</a:t>
            </a:r>
          </a:p>
          <a:p>
            <a:r>
              <a:rPr lang="en-US" sz="1200" dirty="0"/>
              <a:t>Hit mode 10 </a:t>
            </a:r>
          </a:p>
          <a:p>
            <a:r>
              <a:rPr lang="en-US" sz="1200" dirty="0"/>
              <a:t>Local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91C86-A95D-E99D-FC7C-EF5D1ACB98E3}"/>
              </a:ext>
            </a:extLst>
          </p:cNvPr>
          <p:cNvCxnSpPr>
            <a:cxnSpLocks/>
          </p:cNvCxnSpPr>
          <p:nvPr/>
        </p:nvCxnSpPr>
        <p:spPr>
          <a:xfrm flipV="1">
            <a:off x="3278374" y="5818824"/>
            <a:ext cx="0" cy="4845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110-84B6-BFFB-4FBC-A4DFD0EE9673}"/>
              </a:ext>
            </a:extLst>
          </p:cNvPr>
          <p:cNvSpPr txBox="1"/>
          <p:nvPr/>
        </p:nvSpPr>
        <p:spPr>
          <a:xfrm>
            <a:off x="6057015" y="3761295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by “mRNA test”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428C-681F-73F0-ADC8-53CB0B295618}"/>
              </a:ext>
            </a:extLst>
          </p:cNvPr>
          <p:cNvSpPr txBox="1"/>
          <p:nvPr/>
        </p:nvSpPr>
        <p:spPr>
          <a:xfrm>
            <a:off x="6057015" y="4532506"/>
            <a:ext cx="2261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best Stringent alignment by “mRNA test”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AEA12-CF13-1E5F-A980-94367AA9CA0E}"/>
              </a:ext>
            </a:extLst>
          </p:cNvPr>
          <p:cNvSpPr txBox="1"/>
          <p:nvPr/>
        </p:nvSpPr>
        <p:spPr>
          <a:xfrm>
            <a:off x="6024233" y="5629972"/>
            <a:ext cx="2261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One of worst by “mRNA test”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6CAF4-8CEB-63B6-53DA-C67C18C0F742}"/>
              </a:ext>
            </a:extLst>
          </p:cNvPr>
          <p:cNvSpPr txBox="1"/>
          <p:nvPr/>
        </p:nvSpPr>
        <p:spPr>
          <a:xfrm>
            <a:off x="2023288" y="6303402"/>
            <a:ext cx="1995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Minimal Overlap bad here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AA7DAC-A151-E3E8-0E6A-C24F922D74C6}"/>
              </a:ext>
            </a:extLst>
          </p:cNvPr>
          <p:cNvCxnSpPr>
            <a:cxnSpLocks/>
          </p:cNvCxnSpPr>
          <p:nvPr/>
        </p:nvCxnSpPr>
        <p:spPr>
          <a:xfrm flipV="1">
            <a:off x="5355267" y="5906971"/>
            <a:ext cx="0" cy="4845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401FB8-C2D9-9824-C961-5E7CA54B27CC}"/>
              </a:ext>
            </a:extLst>
          </p:cNvPr>
          <p:cNvSpPr txBox="1"/>
          <p:nvPr/>
        </p:nvSpPr>
        <p:spPr>
          <a:xfrm>
            <a:off x="4312832" y="6404116"/>
            <a:ext cx="26302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Minimal Overlap better here  here</a:t>
            </a:r>
          </a:p>
        </p:txBody>
      </p:sp>
    </p:spTree>
    <p:extLst>
      <p:ext uri="{BB962C8B-B14F-4D97-AF65-F5344CB8AC3E}">
        <p14:creationId xmlns:p14="http://schemas.microsoft.com/office/powerpoint/2010/main" val="38838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995</Words>
  <Application>Microsoft Macintosh PowerPoint</Application>
  <PresentationFormat>Widescreen</PresentationFormat>
  <Paragraphs>158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Lucida Grande</vt:lpstr>
      <vt:lpstr>Office Theme</vt:lpstr>
      <vt:lpstr>Setting optimization exploration</vt:lpstr>
      <vt:lpstr>Goals of annotation </vt:lpstr>
      <vt:lpstr>Two layers of filtering to find # of correct mRNAs (Same test as previously implemented)</vt:lpstr>
      <vt:lpstr>I wanted a way to evaluate 399 gff3s quickly</vt:lpstr>
      <vt:lpstr>Broad conclusions </vt:lpstr>
      <vt:lpstr>The Central Problem </vt:lpstr>
      <vt:lpstr>Defining transcript boundaries is a key challenge </vt:lpstr>
      <vt:lpstr>Defining transcript boundaries is a key challenge cont. </vt:lpstr>
      <vt:lpstr>No mode is always best  </vt:lpstr>
      <vt:lpstr>Gene overlap mode generates small additional fragments – unclear if these are “real” or not</vt:lpstr>
      <vt:lpstr>Minimal Overlap can be better at capturing lowly expressed transcripts but this has drawbacks </vt:lpstr>
      <vt:lpstr>Minimal Overlap can be better at capturing lowly expressed transcripts but this has drawbacks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optimization exploration</dc:title>
  <dc:creator>acg24</dc:creator>
  <cp:lastModifiedBy>acg24</cp:lastModifiedBy>
  <cp:revision>2</cp:revision>
  <dcterms:created xsi:type="dcterms:W3CDTF">2023-01-06T23:34:23Z</dcterms:created>
  <dcterms:modified xsi:type="dcterms:W3CDTF">2023-01-07T01:42:25Z</dcterms:modified>
</cp:coreProperties>
</file>