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60" r:id="rId4"/>
    <p:sldId id="261" r:id="rId5"/>
    <p:sldId id="263" r:id="rId6"/>
    <p:sldId id="262" r:id="rId7"/>
    <p:sldId id="264" r:id="rId8"/>
    <p:sldId id="258"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1"/>
    <p:restoredTop sz="84085"/>
  </p:normalViewPr>
  <p:slideViewPr>
    <p:cSldViewPr snapToGrid="0">
      <p:cViewPr>
        <p:scale>
          <a:sx n="100" d="100"/>
          <a:sy n="100" d="100"/>
        </p:scale>
        <p:origin x="912"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37684-9ECC-D645-B69B-52271AE6BE0D}" type="datetimeFigureOut">
              <a:rPr lang="en-US" smtClean="0"/>
              <a:t>1/10/23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184656-25ED-5C41-B82E-D2575934E8DD}" type="slidenum">
              <a:rPr lang="en-US" smtClean="0"/>
              <a:t>‹#›</a:t>
            </a:fld>
            <a:endParaRPr lang="en-US"/>
          </a:p>
        </p:txBody>
      </p:sp>
    </p:spTree>
    <p:extLst>
      <p:ext uri="{BB962C8B-B14F-4D97-AF65-F5344CB8AC3E}">
        <p14:creationId xmlns:p14="http://schemas.microsoft.com/office/powerpoint/2010/main" val="1824756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sng" dirty="0">
                <a:solidFill>
                  <a:srgbClr val="24292F"/>
                </a:solidFill>
                <a:effectLst/>
                <a:latin typeface="-apple-system"/>
              </a:rPr>
              <a:t>On Trinity genome-guided mode</a:t>
            </a:r>
          </a:p>
          <a:p>
            <a:r>
              <a:rPr lang="en-US" b="0" i="0" dirty="0">
                <a:solidFill>
                  <a:srgbClr val="24292F"/>
                </a:solidFill>
                <a:effectLst/>
                <a:latin typeface="-apple-system"/>
              </a:rPr>
              <a:t>If a genome sequence is available, Trinity offers a method whereby reads are first aligned to the genome, partitioned according to locus, followed by de novo transcriptome assembly at each locus. In this use-case, the genome is only being used as a substrate for grouping overlapping reads into clusters that will then be separately fed into Trinity for de novo transcriptome assembly. This is very much </a:t>
            </a:r>
            <a:r>
              <a:rPr lang="en-US" b="1" i="0" dirty="0">
                <a:solidFill>
                  <a:srgbClr val="24292F"/>
                </a:solidFill>
                <a:effectLst/>
                <a:latin typeface="-apple-system"/>
              </a:rPr>
              <a:t>unlike</a:t>
            </a:r>
            <a:r>
              <a:rPr lang="en-US" b="0" i="0" dirty="0">
                <a:solidFill>
                  <a:srgbClr val="24292F"/>
                </a:solidFill>
                <a:effectLst/>
                <a:latin typeface="-apple-system"/>
              </a:rPr>
              <a:t> typical genome-guided approaches (e.g., Cufflinks) where aligned reads are stitched into transcript structures and where transcript sequences are reconstructed based on the reference genome sequence. Here, transcripts are reconstructed based on the actual read sequences.</a:t>
            </a:r>
          </a:p>
          <a:p>
            <a:endParaRPr lang="en-US" b="0" i="0" dirty="0">
              <a:solidFill>
                <a:srgbClr val="24292F"/>
              </a:solidFill>
              <a:effectLst/>
              <a:latin typeface="-apple-system"/>
            </a:endParaRPr>
          </a:p>
          <a:p>
            <a:r>
              <a:rPr lang="en-US" u="sng" dirty="0"/>
              <a:t>Transcript reconstruction from RNA-Seq and incorporation into gene annotations</a:t>
            </a:r>
          </a:p>
          <a:p>
            <a:r>
              <a:rPr lang="en-US" dirty="0"/>
              <a:t>¶1</a:t>
            </a:r>
          </a:p>
          <a:p>
            <a:r>
              <a:rPr lang="en-US" dirty="0"/>
              <a:t>Transcript reconstruction from RNA-Seq reads was performed using a hybrid approach leveraging genome alignments coupled with de novo RNA-Seq read assembly. RNA-Seq reads were first aligned to genome sequences using </a:t>
            </a:r>
            <a:r>
              <a:rPr lang="en-US" dirty="0" err="1"/>
              <a:t>TopHat</a:t>
            </a:r>
            <a:r>
              <a:rPr lang="en-US" dirty="0"/>
              <a:t> (73) requiring a minimum intron length of 25 bases and a maximum intron length of 1 kb. Unmapped reads were identified and realigned to the genome using the more sensitive BLAT (74) alignment tool. Based on genome alignment coordinates and strand-specificity, reads were partitioned into disjoint strand-specific ‘coverage regions’, and neighboring coverage regions within 1 kb were merged into larger regions. The reads corresponding to alignments in the merged coverage regions were subjected to de novo assembly as part of the transcript reconstruction process described below.</a:t>
            </a:r>
          </a:p>
          <a:p>
            <a:endParaRPr lang="en-US" dirty="0"/>
          </a:p>
          <a:p>
            <a:r>
              <a:rPr lang="en-US" dirty="0"/>
              <a:t>¶2</a:t>
            </a:r>
          </a:p>
          <a:p>
            <a:r>
              <a:rPr lang="en-US" dirty="0"/>
              <a:t>Prior to de novo assembly, operations were performed to mitigate the errant fusion of adjacent and minimally overlapping transcripts by considering the evidence for transcription contiguity based on read pairing support. A pair contiguity sensor was devised as follows: A 200 base window was slid across each covered region with a step size of 33 bases. The RNA-Seq fragments (defined by either read of pairs derived from single fragments) overlapping the first 50 bases (segment A) and the last 50 bases (segment B) of the 200 base window were identified as fragment sets (A, B). The contiguity of fragment coverage was computed as a Jaccard similarity coefficient: (AB)/(AB). Similarity coefficient values at or below 0.05 trigger a search for a covered region clip point. First, the smallest coefficient value within 100 bases is defined as a candidate clip point. If regions of greater transcript read pair contiguity exist within 300 bases of both sides of the candidate clip point, the covered region is clipped at the candidate site, partitioning the reads into disjoint read sets and ultimately precluding the co-assembly of reads that are divided by the dissection.  Read sequences corresponding to alignments within the resulting disjoint coverage regions were de novo assembled using the Inchworm RNA-Seq assembly tool (http://</a:t>
            </a:r>
            <a:r>
              <a:rPr lang="en-US" dirty="0" err="1"/>
              <a:t>inchworm.sourceforge.net</a:t>
            </a:r>
            <a:r>
              <a:rPr lang="en-US" dirty="0"/>
              <a:t>/), using a k-</a:t>
            </a:r>
            <a:r>
              <a:rPr lang="en-US" dirty="0" err="1"/>
              <a:t>mer</a:t>
            </a:r>
            <a:r>
              <a:rPr lang="en-US" dirty="0"/>
              <a:t> length of 25 and requiring a minimum contig length of 100 bases.</a:t>
            </a:r>
          </a:p>
          <a:p>
            <a:endParaRPr lang="en-US" dirty="0"/>
          </a:p>
          <a:p>
            <a:r>
              <a:rPr lang="en-US" dirty="0"/>
              <a:t>¶3</a:t>
            </a:r>
          </a:p>
          <a:p>
            <a:r>
              <a:rPr lang="en-US" dirty="0"/>
              <a:t>We enhanced the PASA annotation pipeline (75) to leverage RNA-Seq for transcript reconstruction and genome annotation by leveraging strand-specific Inchworm RNA-Seq assemblies similarly to expressed sequence tags (ESTs) as follows. Inchworm-assembled transcript sequences were aligned to the genome using GMAP (76), reporting only the single best-scoring alignment for each transcript.</a:t>
            </a:r>
          </a:p>
          <a:p>
            <a:endParaRPr lang="en-US" dirty="0"/>
          </a:p>
          <a:p>
            <a:r>
              <a:rPr lang="en-US" dirty="0"/>
              <a:t>¶4</a:t>
            </a:r>
          </a:p>
          <a:p>
            <a:r>
              <a:rPr lang="en-US" dirty="0"/>
              <a:t>Valid transcript alignments were required to align to the genome across at least 90% of their length and with at least 95% sequence identity. Spliced transcript alignments were required to include consensus (GT-AG, GC-AG, AT-AC) dinucleotide splice pairs at intron boundaries. The read-derived k-</a:t>
            </a:r>
            <a:r>
              <a:rPr lang="en-US" dirty="0" err="1"/>
              <a:t>mer</a:t>
            </a:r>
            <a:r>
              <a:rPr lang="en-US" dirty="0"/>
              <a:t> coverage of each inchworm-assembled transcript (a proxy for transcript expression) exists as an attribute of each sequence, incorporated into the accession of the </a:t>
            </a:r>
            <a:r>
              <a:rPr lang="en-US" dirty="0" err="1"/>
              <a:t>fasta</a:t>
            </a:r>
            <a:r>
              <a:rPr lang="en-US" dirty="0"/>
              <a:t>-formatted Inchworm-assembled transcript. The PASA pipeline piles the inchworm transcripts along each strand of the genome with pile height prioritized by the k-</a:t>
            </a:r>
            <a:r>
              <a:rPr lang="en-US" dirty="0" err="1"/>
              <a:t>mer</a:t>
            </a:r>
            <a:r>
              <a:rPr lang="en-US" dirty="0"/>
              <a:t> coverage value, adding transcripts with greater coverage (expression) to piles first. Tentative RNA-Seq assembly artifacts, corresponding to transcripts with &gt;= 30% overlap (by shortest length) of a dominant (prioritized) transcript and at most 10% the k-</a:t>
            </a:r>
            <a:r>
              <a:rPr lang="en-US" dirty="0" err="1"/>
              <a:t>mer</a:t>
            </a:r>
            <a:r>
              <a:rPr lang="en-US" dirty="0"/>
              <a:t> coverage of the dominant transcript were discarded. Remaining valid Inchworm-generated transcript alignments were treated identically to EST alignments in the PASA pipeline and integrated into gene annotations as previously described (75).</a:t>
            </a:r>
          </a:p>
        </p:txBody>
      </p:sp>
      <p:sp>
        <p:nvSpPr>
          <p:cNvPr id="4" name="Slide Number Placeholder 3"/>
          <p:cNvSpPr>
            <a:spLocks noGrp="1"/>
          </p:cNvSpPr>
          <p:nvPr>
            <p:ph type="sldNum" sz="quarter" idx="5"/>
          </p:nvPr>
        </p:nvSpPr>
        <p:spPr/>
        <p:txBody>
          <a:bodyPr/>
          <a:lstStyle/>
          <a:p>
            <a:fld id="{BB184656-25ED-5C41-B82E-D2575934E8DD}" type="slidenum">
              <a:rPr lang="en-US" smtClean="0"/>
              <a:t>6</a:t>
            </a:fld>
            <a:endParaRPr lang="en-US"/>
          </a:p>
        </p:txBody>
      </p:sp>
    </p:spTree>
    <p:extLst>
      <p:ext uri="{BB962C8B-B14F-4D97-AF65-F5344CB8AC3E}">
        <p14:creationId xmlns:p14="http://schemas.microsoft.com/office/powerpoint/2010/main" val="116964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A4DFE-339F-6740-9DB5-F01DC1FF61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6BDB52-A49E-299F-20B7-3CCEF7C461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8DCD6B-3507-4BCC-7CBD-5937EA7DC75D}"/>
              </a:ext>
            </a:extLst>
          </p:cNvPr>
          <p:cNvSpPr>
            <a:spLocks noGrp="1"/>
          </p:cNvSpPr>
          <p:nvPr>
            <p:ph type="dt" sz="half" idx="10"/>
          </p:nvPr>
        </p:nvSpPr>
        <p:spPr/>
        <p:txBody>
          <a:bodyPr/>
          <a:lstStyle/>
          <a:p>
            <a:fld id="{4E639BD3-A2E3-0A4D-AD7D-1E9ABC78CC0B}" type="datetimeFigureOut">
              <a:rPr lang="en-US" smtClean="0"/>
              <a:t>1/10/23</a:t>
            </a:fld>
            <a:endParaRPr lang="en-US"/>
          </a:p>
        </p:txBody>
      </p:sp>
      <p:sp>
        <p:nvSpPr>
          <p:cNvPr id="5" name="Footer Placeholder 4">
            <a:extLst>
              <a:ext uri="{FF2B5EF4-FFF2-40B4-BE49-F238E27FC236}">
                <a16:creationId xmlns:a16="http://schemas.microsoft.com/office/drawing/2014/main" id="{975941EC-B095-9FD0-71DB-54273B3837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66F72E-D29E-37D3-9A2E-6B2C1BB5E832}"/>
              </a:ext>
            </a:extLst>
          </p:cNvPr>
          <p:cNvSpPr>
            <a:spLocks noGrp="1"/>
          </p:cNvSpPr>
          <p:nvPr>
            <p:ph type="sldNum" sz="quarter" idx="12"/>
          </p:nvPr>
        </p:nvSpPr>
        <p:spPr/>
        <p:txBody>
          <a:bodyPr/>
          <a:lstStyle/>
          <a:p>
            <a:fld id="{5FFC3FC5-C309-F447-94FA-195826D4BB47}" type="slidenum">
              <a:rPr lang="en-US" smtClean="0"/>
              <a:t>‹#›</a:t>
            </a:fld>
            <a:endParaRPr lang="en-US"/>
          </a:p>
        </p:txBody>
      </p:sp>
    </p:spTree>
    <p:extLst>
      <p:ext uri="{BB962C8B-B14F-4D97-AF65-F5344CB8AC3E}">
        <p14:creationId xmlns:p14="http://schemas.microsoft.com/office/powerpoint/2010/main" val="717436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B39A3-759A-3FEA-DD4D-81E6B0481D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C0D123-253E-5DDA-2F22-EB579180F9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2398AF-8680-40E4-FB49-A7450A9F9C4E}"/>
              </a:ext>
            </a:extLst>
          </p:cNvPr>
          <p:cNvSpPr>
            <a:spLocks noGrp="1"/>
          </p:cNvSpPr>
          <p:nvPr>
            <p:ph type="dt" sz="half" idx="10"/>
          </p:nvPr>
        </p:nvSpPr>
        <p:spPr/>
        <p:txBody>
          <a:bodyPr/>
          <a:lstStyle/>
          <a:p>
            <a:fld id="{4E639BD3-A2E3-0A4D-AD7D-1E9ABC78CC0B}" type="datetimeFigureOut">
              <a:rPr lang="en-US" smtClean="0"/>
              <a:t>1/10/23</a:t>
            </a:fld>
            <a:endParaRPr lang="en-US"/>
          </a:p>
        </p:txBody>
      </p:sp>
      <p:sp>
        <p:nvSpPr>
          <p:cNvPr id="5" name="Footer Placeholder 4">
            <a:extLst>
              <a:ext uri="{FF2B5EF4-FFF2-40B4-BE49-F238E27FC236}">
                <a16:creationId xmlns:a16="http://schemas.microsoft.com/office/drawing/2014/main" id="{5CCD7BD9-1458-B2BD-779D-D233884B58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253C0-D818-D66B-9C5E-D594D991264B}"/>
              </a:ext>
            </a:extLst>
          </p:cNvPr>
          <p:cNvSpPr>
            <a:spLocks noGrp="1"/>
          </p:cNvSpPr>
          <p:nvPr>
            <p:ph type="sldNum" sz="quarter" idx="12"/>
          </p:nvPr>
        </p:nvSpPr>
        <p:spPr/>
        <p:txBody>
          <a:bodyPr/>
          <a:lstStyle/>
          <a:p>
            <a:fld id="{5FFC3FC5-C309-F447-94FA-195826D4BB47}" type="slidenum">
              <a:rPr lang="en-US" smtClean="0"/>
              <a:t>‹#›</a:t>
            </a:fld>
            <a:endParaRPr lang="en-US"/>
          </a:p>
        </p:txBody>
      </p:sp>
    </p:spTree>
    <p:extLst>
      <p:ext uri="{BB962C8B-B14F-4D97-AF65-F5344CB8AC3E}">
        <p14:creationId xmlns:p14="http://schemas.microsoft.com/office/powerpoint/2010/main" val="2395433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59A3FC-52CB-7A63-5376-F1ED6CF676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42A92D-6CB0-BECA-80AD-4B66A65C15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A5E15-8B86-B7C1-A04D-ED8D1380A83F}"/>
              </a:ext>
            </a:extLst>
          </p:cNvPr>
          <p:cNvSpPr>
            <a:spLocks noGrp="1"/>
          </p:cNvSpPr>
          <p:nvPr>
            <p:ph type="dt" sz="half" idx="10"/>
          </p:nvPr>
        </p:nvSpPr>
        <p:spPr/>
        <p:txBody>
          <a:bodyPr/>
          <a:lstStyle/>
          <a:p>
            <a:fld id="{4E639BD3-A2E3-0A4D-AD7D-1E9ABC78CC0B}" type="datetimeFigureOut">
              <a:rPr lang="en-US" smtClean="0"/>
              <a:t>1/10/23</a:t>
            </a:fld>
            <a:endParaRPr lang="en-US"/>
          </a:p>
        </p:txBody>
      </p:sp>
      <p:sp>
        <p:nvSpPr>
          <p:cNvPr id="5" name="Footer Placeholder 4">
            <a:extLst>
              <a:ext uri="{FF2B5EF4-FFF2-40B4-BE49-F238E27FC236}">
                <a16:creationId xmlns:a16="http://schemas.microsoft.com/office/drawing/2014/main" id="{DD5A824A-C95F-C4F9-7453-944EA30393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289858-B21D-EAC3-6A98-7300468A40B7}"/>
              </a:ext>
            </a:extLst>
          </p:cNvPr>
          <p:cNvSpPr>
            <a:spLocks noGrp="1"/>
          </p:cNvSpPr>
          <p:nvPr>
            <p:ph type="sldNum" sz="quarter" idx="12"/>
          </p:nvPr>
        </p:nvSpPr>
        <p:spPr/>
        <p:txBody>
          <a:bodyPr/>
          <a:lstStyle/>
          <a:p>
            <a:fld id="{5FFC3FC5-C309-F447-94FA-195826D4BB47}" type="slidenum">
              <a:rPr lang="en-US" smtClean="0"/>
              <a:t>‹#›</a:t>
            </a:fld>
            <a:endParaRPr lang="en-US"/>
          </a:p>
        </p:txBody>
      </p:sp>
    </p:spTree>
    <p:extLst>
      <p:ext uri="{BB962C8B-B14F-4D97-AF65-F5344CB8AC3E}">
        <p14:creationId xmlns:p14="http://schemas.microsoft.com/office/powerpoint/2010/main" val="469891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806AC-852C-09A3-220D-C4444C686A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8CBF5C-F60E-6D5F-305C-A44B548E01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B6A0BB-4763-C126-9EE2-01D46E9ACAE2}"/>
              </a:ext>
            </a:extLst>
          </p:cNvPr>
          <p:cNvSpPr>
            <a:spLocks noGrp="1"/>
          </p:cNvSpPr>
          <p:nvPr>
            <p:ph type="dt" sz="half" idx="10"/>
          </p:nvPr>
        </p:nvSpPr>
        <p:spPr/>
        <p:txBody>
          <a:bodyPr/>
          <a:lstStyle/>
          <a:p>
            <a:fld id="{4E639BD3-A2E3-0A4D-AD7D-1E9ABC78CC0B}" type="datetimeFigureOut">
              <a:rPr lang="en-US" smtClean="0"/>
              <a:t>1/10/23</a:t>
            </a:fld>
            <a:endParaRPr lang="en-US"/>
          </a:p>
        </p:txBody>
      </p:sp>
      <p:sp>
        <p:nvSpPr>
          <p:cNvPr id="5" name="Footer Placeholder 4">
            <a:extLst>
              <a:ext uri="{FF2B5EF4-FFF2-40B4-BE49-F238E27FC236}">
                <a16:creationId xmlns:a16="http://schemas.microsoft.com/office/drawing/2014/main" id="{8677A9EE-B09F-888C-8EF9-AD99D8898C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518DB5-3C53-D789-5E60-10170B3575C5}"/>
              </a:ext>
            </a:extLst>
          </p:cNvPr>
          <p:cNvSpPr>
            <a:spLocks noGrp="1"/>
          </p:cNvSpPr>
          <p:nvPr>
            <p:ph type="sldNum" sz="quarter" idx="12"/>
          </p:nvPr>
        </p:nvSpPr>
        <p:spPr/>
        <p:txBody>
          <a:bodyPr/>
          <a:lstStyle/>
          <a:p>
            <a:fld id="{5FFC3FC5-C309-F447-94FA-195826D4BB47}" type="slidenum">
              <a:rPr lang="en-US" smtClean="0"/>
              <a:t>‹#›</a:t>
            </a:fld>
            <a:endParaRPr lang="en-US"/>
          </a:p>
        </p:txBody>
      </p:sp>
    </p:spTree>
    <p:extLst>
      <p:ext uri="{BB962C8B-B14F-4D97-AF65-F5344CB8AC3E}">
        <p14:creationId xmlns:p14="http://schemas.microsoft.com/office/powerpoint/2010/main" val="2109653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1CCA3-E4EF-641B-106A-5957B70884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01DFBE-3191-BAC8-687C-64C554F81E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CBABB9-0528-37CC-B45E-9CE07E00F147}"/>
              </a:ext>
            </a:extLst>
          </p:cNvPr>
          <p:cNvSpPr>
            <a:spLocks noGrp="1"/>
          </p:cNvSpPr>
          <p:nvPr>
            <p:ph type="dt" sz="half" idx="10"/>
          </p:nvPr>
        </p:nvSpPr>
        <p:spPr/>
        <p:txBody>
          <a:bodyPr/>
          <a:lstStyle/>
          <a:p>
            <a:fld id="{4E639BD3-A2E3-0A4D-AD7D-1E9ABC78CC0B}" type="datetimeFigureOut">
              <a:rPr lang="en-US" smtClean="0"/>
              <a:t>1/10/23</a:t>
            </a:fld>
            <a:endParaRPr lang="en-US"/>
          </a:p>
        </p:txBody>
      </p:sp>
      <p:sp>
        <p:nvSpPr>
          <p:cNvPr id="5" name="Footer Placeholder 4">
            <a:extLst>
              <a:ext uri="{FF2B5EF4-FFF2-40B4-BE49-F238E27FC236}">
                <a16:creationId xmlns:a16="http://schemas.microsoft.com/office/drawing/2014/main" id="{2D394F9B-FBE0-7F23-6BA9-275EA162FC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485CCB-B4A3-BED5-32D9-096F6BDBDE2C}"/>
              </a:ext>
            </a:extLst>
          </p:cNvPr>
          <p:cNvSpPr>
            <a:spLocks noGrp="1"/>
          </p:cNvSpPr>
          <p:nvPr>
            <p:ph type="sldNum" sz="quarter" idx="12"/>
          </p:nvPr>
        </p:nvSpPr>
        <p:spPr/>
        <p:txBody>
          <a:bodyPr/>
          <a:lstStyle/>
          <a:p>
            <a:fld id="{5FFC3FC5-C309-F447-94FA-195826D4BB47}" type="slidenum">
              <a:rPr lang="en-US" smtClean="0"/>
              <a:t>‹#›</a:t>
            </a:fld>
            <a:endParaRPr lang="en-US"/>
          </a:p>
        </p:txBody>
      </p:sp>
    </p:spTree>
    <p:extLst>
      <p:ext uri="{BB962C8B-B14F-4D97-AF65-F5344CB8AC3E}">
        <p14:creationId xmlns:p14="http://schemas.microsoft.com/office/powerpoint/2010/main" val="1348915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C8DAD-1AB4-3425-C66E-EF7DDBC175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AF4329-BA7E-E2BC-70F7-57FDB0DEB8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6552CC-F830-DF85-183E-D178ED0D9B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6BB25C-40AF-070B-298E-165D1E46DEF2}"/>
              </a:ext>
            </a:extLst>
          </p:cNvPr>
          <p:cNvSpPr>
            <a:spLocks noGrp="1"/>
          </p:cNvSpPr>
          <p:nvPr>
            <p:ph type="dt" sz="half" idx="10"/>
          </p:nvPr>
        </p:nvSpPr>
        <p:spPr/>
        <p:txBody>
          <a:bodyPr/>
          <a:lstStyle/>
          <a:p>
            <a:fld id="{4E639BD3-A2E3-0A4D-AD7D-1E9ABC78CC0B}" type="datetimeFigureOut">
              <a:rPr lang="en-US" smtClean="0"/>
              <a:t>1/10/23</a:t>
            </a:fld>
            <a:endParaRPr lang="en-US"/>
          </a:p>
        </p:txBody>
      </p:sp>
      <p:sp>
        <p:nvSpPr>
          <p:cNvPr id="6" name="Footer Placeholder 5">
            <a:extLst>
              <a:ext uri="{FF2B5EF4-FFF2-40B4-BE49-F238E27FC236}">
                <a16:creationId xmlns:a16="http://schemas.microsoft.com/office/drawing/2014/main" id="{D5367E38-18B5-4CF6-4E20-DE8A291B63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42694E-EA97-D540-81DC-E69BD5E78BFE}"/>
              </a:ext>
            </a:extLst>
          </p:cNvPr>
          <p:cNvSpPr>
            <a:spLocks noGrp="1"/>
          </p:cNvSpPr>
          <p:nvPr>
            <p:ph type="sldNum" sz="quarter" idx="12"/>
          </p:nvPr>
        </p:nvSpPr>
        <p:spPr/>
        <p:txBody>
          <a:bodyPr/>
          <a:lstStyle/>
          <a:p>
            <a:fld id="{5FFC3FC5-C309-F447-94FA-195826D4BB47}" type="slidenum">
              <a:rPr lang="en-US" smtClean="0"/>
              <a:t>‹#›</a:t>
            </a:fld>
            <a:endParaRPr lang="en-US"/>
          </a:p>
        </p:txBody>
      </p:sp>
    </p:spTree>
    <p:extLst>
      <p:ext uri="{BB962C8B-B14F-4D97-AF65-F5344CB8AC3E}">
        <p14:creationId xmlns:p14="http://schemas.microsoft.com/office/powerpoint/2010/main" val="4044336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CF5E-E7D5-1CA8-C593-654C3E0808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A9E689-01A0-45D2-13E9-02922A11F4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C92372-2AD8-81FB-100F-524287FB44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96DAA0-88F9-C46B-FCB8-C513CCC64B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A6B5C1-22DD-9C50-E1B9-A20B785936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EA2374-6D2E-A8C7-934F-D9AB28BB5364}"/>
              </a:ext>
            </a:extLst>
          </p:cNvPr>
          <p:cNvSpPr>
            <a:spLocks noGrp="1"/>
          </p:cNvSpPr>
          <p:nvPr>
            <p:ph type="dt" sz="half" idx="10"/>
          </p:nvPr>
        </p:nvSpPr>
        <p:spPr/>
        <p:txBody>
          <a:bodyPr/>
          <a:lstStyle/>
          <a:p>
            <a:fld id="{4E639BD3-A2E3-0A4D-AD7D-1E9ABC78CC0B}" type="datetimeFigureOut">
              <a:rPr lang="en-US" smtClean="0"/>
              <a:t>1/10/23</a:t>
            </a:fld>
            <a:endParaRPr lang="en-US"/>
          </a:p>
        </p:txBody>
      </p:sp>
      <p:sp>
        <p:nvSpPr>
          <p:cNvPr id="8" name="Footer Placeholder 7">
            <a:extLst>
              <a:ext uri="{FF2B5EF4-FFF2-40B4-BE49-F238E27FC236}">
                <a16:creationId xmlns:a16="http://schemas.microsoft.com/office/drawing/2014/main" id="{F2D4CDEF-E0CE-02BD-3D9B-77A50E8587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E7E966-7174-780A-6E76-65E036126527}"/>
              </a:ext>
            </a:extLst>
          </p:cNvPr>
          <p:cNvSpPr>
            <a:spLocks noGrp="1"/>
          </p:cNvSpPr>
          <p:nvPr>
            <p:ph type="sldNum" sz="quarter" idx="12"/>
          </p:nvPr>
        </p:nvSpPr>
        <p:spPr/>
        <p:txBody>
          <a:bodyPr/>
          <a:lstStyle/>
          <a:p>
            <a:fld id="{5FFC3FC5-C309-F447-94FA-195826D4BB47}" type="slidenum">
              <a:rPr lang="en-US" smtClean="0"/>
              <a:t>‹#›</a:t>
            </a:fld>
            <a:endParaRPr lang="en-US"/>
          </a:p>
        </p:txBody>
      </p:sp>
    </p:spTree>
    <p:extLst>
      <p:ext uri="{BB962C8B-B14F-4D97-AF65-F5344CB8AC3E}">
        <p14:creationId xmlns:p14="http://schemas.microsoft.com/office/powerpoint/2010/main" val="212893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FD6E3-380A-7B1D-8AD9-BDCBBF446F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C8C5D8-FA06-04B8-3064-7D3E909DC106}"/>
              </a:ext>
            </a:extLst>
          </p:cNvPr>
          <p:cNvSpPr>
            <a:spLocks noGrp="1"/>
          </p:cNvSpPr>
          <p:nvPr>
            <p:ph type="dt" sz="half" idx="10"/>
          </p:nvPr>
        </p:nvSpPr>
        <p:spPr/>
        <p:txBody>
          <a:bodyPr/>
          <a:lstStyle/>
          <a:p>
            <a:fld id="{4E639BD3-A2E3-0A4D-AD7D-1E9ABC78CC0B}" type="datetimeFigureOut">
              <a:rPr lang="en-US" smtClean="0"/>
              <a:t>1/10/23</a:t>
            </a:fld>
            <a:endParaRPr lang="en-US"/>
          </a:p>
        </p:txBody>
      </p:sp>
      <p:sp>
        <p:nvSpPr>
          <p:cNvPr id="4" name="Footer Placeholder 3">
            <a:extLst>
              <a:ext uri="{FF2B5EF4-FFF2-40B4-BE49-F238E27FC236}">
                <a16:creationId xmlns:a16="http://schemas.microsoft.com/office/drawing/2014/main" id="{EF996C96-8CAC-4DA2-345F-21FB591468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A31181-F76F-57EB-7990-E57DBEB8EF64}"/>
              </a:ext>
            </a:extLst>
          </p:cNvPr>
          <p:cNvSpPr>
            <a:spLocks noGrp="1"/>
          </p:cNvSpPr>
          <p:nvPr>
            <p:ph type="sldNum" sz="quarter" idx="12"/>
          </p:nvPr>
        </p:nvSpPr>
        <p:spPr/>
        <p:txBody>
          <a:bodyPr/>
          <a:lstStyle/>
          <a:p>
            <a:fld id="{5FFC3FC5-C309-F447-94FA-195826D4BB47}" type="slidenum">
              <a:rPr lang="en-US" smtClean="0"/>
              <a:t>‹#›</a:t>
            </a:fld>
            <a:endParaRPr lang="en-US"/>
          </a:p>
        </p:txBody>
      </p:sp>
    </p:spTree>
    <p:extLst>
      <p:ext uri="{BB962C8B-B14F-4D97-AF65-F5344CB8AC3E}">
        <p14:creationId xmlns:p14="http://schemas.microsoft.com/office/powerpoint/2010/main" val="2059800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2C635A-12D8-A759-3D37-D742FF65779A}"/>
              </a:ext>
            </a:extLst>
          </p:cNvPr>
          <p:cNvSpPr>
            <a:spLocks noGrp="1"/>
          </p:cNvSpPr>
          <p:nvPr>
            <p:ph type="dt" sz="half" idx="10"/>
          </p:nvPr>
        </p:nvSpPr>
        <p:spPr/>
        <p:txBody>
          <a:bodyPr/>
          <a:lstStyle/>
          <a:p>
            <a:fld id="{4E639BD3-A2E3-0A4D-AD7D-1E9ABC78CC0B}" type="datetimeFigureOut">
              <a:rPr lang="en-US" smtClean="0"/>
              <a:t>1/10/23</a:t>
            </a:fld>
            <a:endParaRPr lang="en-US"/>
          </a:p>
        </p:txBody>
      </p:sp>
      <p:sp>
        <p:nvSpPr>
          <p:cNvPr id="3" name="Footer Placeholder 2">
            <a:extLst>
              <a:ext uri="{FF2B5EF4-FFF2-40B4-BE49-F238E27FC236}">
                <a16:creationId xmlns:a16="http://schemas.microsoft.com/office/drawing/2014/main" id="{5197F1A1-B27D-61DC-8D28-E887562D92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1AD6DC-7B23-9325-C385-E810707E7BB4}"/>
              </a:ext>
            </a:extLst>
          </p:cNvPr>
          <p:cNvSpPr>
            <a:spLocks noGrp="1"/>
          </p:cNvSpPr>
          <p:nvPr>
            <p:ph type="sldNum" sz="quarter" idx="12"/>
          </p:nvPr>
        </p:nvSpPr>
        <p:spPr/>
        <p:txBody>
          <a:bodyPr/>
          <a:lstStyle/>
          <a:p>
            <a:fld id="{5FFC3FC5-C309-F447-94FA-195826D4BB47}" type="slidenum">
              <a:rPr lang="en-US" smtClean="0"/>
              <a:t>‹#›</a:t>
            </a:fld>
            <a:endParaRPr lang="en-US"/>
          </a:p>
        </p:txBody>
      </p:sp>
    </p:spTree>
    <p:extLst>
      <p:ext uri="{BB962C8B-B14F-4D97-AF65-F5344CB8AC3E}">
        <p14:creationId xmlns:p14="http://schemas.microsoft.com/office/powerpoint/2010/main" val="2481391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0435E-A09A-D0E3-4232-CD71D22006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11C33B-F6FE-37CE-691C-996B9C086A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027170-6DCA-C765-F589-9922F4E3CE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6417BC-CD99-B1F3-95B2-74A0529DBE2B}"/>
              </a:ext>
            </a:extLst>
          </p:cNvPr>
          <p:cNvSpPr>
            <a:spLocks noGrp="1"/>
          </p:cNvSpPr>
          <p:nvPr>
            <p:ph type="dt" sz="half" idx="10"/>
          </p:nvPr>
        </p:nvSpPr>
        <p:spPr/>
        <p:txBody>
          <a:bodyPr/>
          <a:lstStyle/>
          <a:p>
            <a:fld id="{4E639BD3-A2E3-0A4D-AD7D-1E9ABC78CC0B}" type="datetimeFigureOut">
              <a:rPr lang="en-US" smtClean="0"/>
              <a:t>1/10/23</a:t>
            </a:fld>
            <a:endParaRPr lang="en-US"/>
          </a:p>
        </p:txBody>
      </p:sp>
      <p:sp>
        <p:nvSpPr>
          <p:cNvPr id="6" name="Footer Placeholder 5">
            <a:extLst>
              <a:ext uri="{FF2B5EF4-FFF2-40B4-BE49-F238E27FC236}">
                <a16:creationId xmlns:a16="http://schemas.microsoft.com/office/drawing/2014/main" id="{2E679DDC-91DD-DFCE-258D-46B70DE2BB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30F4DE-6BD6-953E-04AC-454E872DED13}"/>
              </a:ext>
            </a:extLst>
          </p:cNvPr>
          <p:cNvSpPr>
            <a:spLocks noGrp="1"/>
          </p:cNvSpPr>
          <p:nvPr>
            <p:ph type="sldNum" sz="quarter" idx="12"/>
          </p:nvPr>
        </p:nvSpPr>
        <p:spPr/>
        <p:txBody>
          <a:bodyPr/>
          <a:lstStyle/>
          <a:p>
            <a:fld id="{5FFC3FC5-C309-F447-94FA-195826D4BB47}" type="slidenum">
              <a:rPr lang="en-US" smtClean="0"/>
              <a:t>‹#›</a:t>
            </a:fld>
            <a:endParaRPr lang="en-US"/>
          </a:p>
        </p:txBody>
      </p:sp>
    </p:spTree>
    <p:extLst>
      <p:ext uri="{BB962C8B-B14F-4D97-AF65-F5344CB8AC3E}">
        <p14:creationId xmlns:p14="http://schemas.microsoft.com/office/powerpoint/2010/main" val="3981670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E459-A3D9-EC55-686B-A7EA97EFE7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1CE107-0FB3-72DB-6FF2-F6720BADE3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3701A6-BC21-E626-3425-DE09D2E0DD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B3B30C-0342-8D27-C2D5-6DAC6F360813}"/>
              </a:ext>
            </a:extLst>
          </p:cNvPr>
          <p:cNvSpPr>
            <a:spLocks noGrp="1"/>
          </p:cNvSpPr>
          <p:nvPr>
            <p:ph type="dt" sz="half" idx="10"/>
          </p:nvPr>
        </p:nvSpPr>
        <p:spPr/>
        <p:txBody>
          <a:bodyPr/>
          <a:lstStyle/>
          <a:p>
            <a:fld id="{4E639BD3-A2E3-0A4D-AD7D-1E9ABC78CC0B}" type="datetimeFigureOut">
              <a:rPr lang="en-US" smtClean="0"/>
              <a:t>1/10/23</a:t>
            </a:fld>
            <a:endParaRPr lang="en-US"/>
          </a:p>
        </p:txBody>
      </p:sp>
      <p:sp>
        <p:nvSpPr>
          <p:cNvPr id="6" name="Footer Placeholder 5">
            <a:extLst>
              <a:ext uri="{FF2B5EF4-FFF2-40B4-BE49-F238E27FC236}">
                <a16:creationId xmlns:a16="http://schemas.microsoft.com/office/drawing/2014/main" id="{171B4B39-3D27-6B61-F0C1-ABE0A951EB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1ECEB3-385A-0394-989D-D15EAD307C54}"/>
              </a:ext>
            </a:extLst>
          </p:cNvPr>
          <p:cNvSpPr>
            <a:spLocks noGrp="1"/>
          </p:cNvSpPr>
          <p:nvPr>
            <p:ph type="sldNum" sz="quarter" idx="12"/>
          </p:nvPr>
        </p:nvSpPr>
        <p:spPr/>
        <p:txBody>
          <a:bodyPr/>
          <a:lstStyle/>
          <a:p>
            <a:fld id="{5FFC3FC5-C309-F447-94FA-195826D4BB47}" type="slidenum">
              <a:rPr lang="en-US" smtClean="0"/>
              <a:t>‹#›</a:t>
            </a:fld>
            <a:endParaRPr lang="en-US"/>
          </a:p>
        </p:txBody>
      </p:sp>
    </p:spTree>
    <p:extLst>
      <p:ext uri="{BB962C8B-B14F-4D97-AF65-F5344CB8AC3E}">
        <p14:creationId xmlns:p14="http://schemas.microsoft.com/office/powerpoint/2010/main" val="1481699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1AEAD0-050A-8545-C026-4CED54E8DA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CD9AA-EEBC-B6DF-A90F-EEF8872ABA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B0DFBF-3AD8-9392-12DB-A29A1C348A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639BD3-A2E3-0A4D-AD7D-1E9ABC78CC0B}" type="datetimeFigureOut">
              <a:rPr lang="en-US" smtClean="0"/>
              <a:t>1/10/23</a:t>
            </a:fld>
            <a:endParaRPr lang="en-US"/>
          </a:p>
        </p:txBody>
      </p:sp>
      <p:sp>
        <p:nvSpPr>
          <p:cNvPr id="5" name="Footer Placeholder 4">
            <a:extLst>
              <a:ext uri="{FF2B5EF4-FFF2-40B4-BE49-F238E27FC236}">
                <a16:creationId xmlns:a16="http://schemas.microsoft.com/office/drawing/2014/main" id="{4B8A405B-1A23-6770-86D0-9E21DE096A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64C533-8D20-6758-4E28-164B88FC7C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FC3FC5-C309-F447-94FA-195826D4BB47}" type="slidenum">
              <a:rPr lang="en-US" smtClean="0"/>
              <a:t>‹#›</a:t>
            </a:fld>
            <a:endParaRPr lang="en-US"/>
          </a:p>
        </p:txBody>
      </p:sp>
    </p:spTree>
    <p:extLst>
      <p:ext uri="{BB962C8B-B14F-4D97-AF65-F5344CB8AC3E}">
        <p14:creationId xmlns:p14="http://schemas.microsoft.com/office/powerpoint/2010/main" val="2428471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E75C2-02B8-44B3-AB6A-18609E8F1DE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B994C7F-7594-D3EA-A8B0-5E3E8ADAFEE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35457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FD661-F793-310D-A748-AC08E4DBF6B7}"/>
              </a:ext>
            </a:extLst>
          </p:cNvPr>
          <p:cNvSpPr>
            <a:spLocks noGrp="1"/>
          </p:cNvSpPr>
          <p:nvPr>
            <p:ph type="title"/>
          </p:nvPr>
        </p:nvSpPr>
        <p:spPr>
          <a:xfrm>
            <a:off x="0" y="6063343"/>
            <a:ext cx="12192000" cy="794657"/>
          </a:xfrm>
        </p:spPr>
        <p:txBody>
          <a:bodyPr>
            <a:noAutofit/>
          </a:bodyPr>
          <a:lstStyle/>
          <a:p>
            <a:pPr algn="r"/>
            <a:r>
              <a:rPr lang="en-US" sz="2200" b="0" i="0" dirty="0">
                <a:solidFill>
                  <a:srgbClr val="737373"/>
                </a:solidFill>
                <a:effectLst/>
                <a:latin typeface="Helvetica Neue" panose="02000503000000020004" pitchFamily="2" charset="0"/>
              </a:rPr>
              <a:t>This work necessitates the creation of a new transcriptome assembly built from the 4tU-seq</a:t>
            </a:r>
            <a:br>
              <a:rPr lang="en-US" sz="2200" b="0" i="0" dirty="0">
                <a:solidFill>
                  <a:srgbClr val="737373"/>
                </a:solidFill>
                <a:effectLst/>
                <a:latin typeface="Helvetica Neue" panose="02000503000000020004" pitchFamily="2" charset="0"/>
              </a:rPr>
            </a:br>
            <a:r>
              <a:rPr lang="en-US" sz="2200" b="0" i="0" dirty="0">
                <a:solidFill>
                  <a:srgbClr val="737373"/>
                </a:solidFill>
                <a:effectLst/>
                <a:latin typeface="Helvetica Neue" panose="02000503000000020004" pitchFamily="2" charset="0"/>
              </a:rPr>
              <a:t> data—but </a:t>
            </a:r>
            <a:r>
              <a:rPr lang="en-US" sz="2200" b="1" i="1" dirty="0">
                <a:solidFill>
                  <a:srgbClr val="737373"/>
                </a:solidFill>
                <a:effectLst/>
                <a:latin typeface="Helvetica Neue" panose="02000503000000020004" pitchFamily="2" charset="0"/>
              </a:rPr>
              <a:t>why?</a:t>
            </a:r>
            <a:r>
              <a:rPr lang="en-US" sz="2200" b="0" i="0" dirty="0">
                <a:solidFill>
                  <a:srgbClr val="737373"/>
                </a:solidFill>
                <a:effectLst/>
                <a:latin typeface="Helvetica Neue" panose="02000503000000020004" pitchFamily="2" charset="0"/>
              </a:rPr>
              <a:t> And </a:t>
            </a:r>
            <a:r>
              <a:rPr lang="en-US" sz="2200" b="1" i="1" dirty="0">
                <a:solidFill>
                  <a:srgbClr val="737373"/>
                </a:solidFill>
                <a:effectLst/>
                <a:latin typeface="Helvetica Neue" panose="02000503000000020004" pitchFamily="2" charset="0"/>
              </a:rPr>
              <a:t>what will we do with it?</a:t>
            </a:r>
            <a:endParaRPr lang="en-US" sz="2200" dirty="0"/>
          </a:p>
        </p:txBody>
      </p:sp>
      <p:sp>
        <p:nvSpPr>
          <p:cNvPr id="3" name="Content Placeholder 2">
            <a:extLst>
              <a:ext uri="{FF2B5EF4-FFF2-40B4-BE49-F238E27FC236}">
                <a16:creationId xmlns:a16="http://schemas.microsoft.com/office/drawing/2014/main" id="{4451B0C9-4732-5A99-902A-E6837EB7CF8E}"/>
              </a:ext>
            </a:extLst>
          </p:cNvPr>
          <p:cNvSpPr>
            <a:spLocks noGrp="1"/>
          </p:cNvSpPr>
          <p:nvPr>
            <p:ph idx="1"/>
          </p:nvPr>
        </p:nvSpPr>
        <p:spPr>
          <a:xfrm>
            <a:off x="0" y="794657"/>
            <a:ext cx="12192000" cy="5159829"/>
          </a:xfrm>
        </p:spPr>
        <p:txBody>
          <a:bodyPr>
            <a:normAutofit/>
          </a:bodyPr>
          <a:lstStyle/>
          <a:p>
            <a:r>
              <a:rPr lang="en-US" sz="2000" dirty="0">
                <a:latin typeface="Arial" panose="020B0604020202020204" pitchFamily="34" charset="0"/>
                <a:cs typeface="Arial" panose="020B0604020202020204" pitchFamily="34" charset="0"/>
              </a:rPr>
              <a:t>Something</a:t>
            </a:r>
          </a:p>
          <a:p>
            <a:r>
              <a:rPr lang="en-US" sz="2000" dirty="0">
                <a:latin typeface="Arial" panose="020B0604020202020204" pitchFamily="34" charset="0"/>
                <a:cs typeface="Arial" panose="020B0604020202020204" pitchFamily="34" charset="0"/>
              </a:rPr>
              <a:t>Something</a:t>
            </a:r>
          </a:p>
          <a:p>
            <a:r>
              <a:rPr lang="en-US" sz="2000" dirty="0">
                <a:latin typeface="Arial" panose="020B0604020202020204" pitchFamily="34" charset="0"/>
                <a:cs typeface="Arial" panose="020B0604020202020204" pitchFamily="34" charset="0"/>
              </a:rPr>
              <a:t>Something</a:t>
            </a:r>
          </a:p>
        </p:txBody>
      </p:sp>
      <p:sp>
        <p:nvSpPr>
          <p:cNvPr id="4" name="Title 1">
            <a:extLst>
              <a:ext uri="{FF2B5EF4-FFF2-40B4-BE49-F238E27FC236}">
                <a16:creationId xmlns:a16="http://schemas.microsoft.com/office/drawing/2014/main" id="{7B6654B2-C663-080E-50DC-8A5669E9B9EC}"/>
              </a:ext>
            </a:extLst>
          </p:cNvPr>
          <p:cNvSpPr txBox="1">
            <a:spLocks/>
          </p:cNvSpPr>
          <p:nvPr/>
        </p:nvSpPr>
        <p:spPr>
          <a:xfrm>
            <a:off x="0" y="-1"/>
            <a:ext cx="12192000" cy="7946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dirty="0">
                <a:solidFill>
                  <a:srgbClr val="737373"/>
                </a:solidFill>
                <a:latin typeface="Helvetica Neue" panose="02000503000000020004" pitchFamily="2" charset="0"/>
              </a:rPr>
              <a:t>Using quiescent yeast cells, we seek to perform a </a:t>
            </a:r>
            <a:r>
              <a:rPr lang="en-US" sz="2200" i="1" dirty="0">
                <a:solidFill>
                  <a:srgbClr val="737373"/>
                </a:solidFill>
                <a:latin typeface="Helvetica Neue" panose="02000503000000020004" pitchFamily="2" charset="0"/>
              </a:rPr>
              <a:t>comprehensive characterization of cryptic transcription</a:t>
            </a:r>
            <a:endParaRPr lang="en-US" sz="2200" dirty="0"/>
          </a:p>
        </p:txBody>
      </p:sp>
    </p:spTree>
    <p:extLst>
      <p:ext uri="{BB962C8B-B14F-4D97-AF65-F5344CB8AC3E}">
        <p14:creationId xmlns:p14="http://schemas.microsoft.com/office/powerpoint/2010/main" val="996222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FD661-F793-310D-A748-AC08E4DBF6B7}"/>
              </a:ext>
            </a:extLst>
          </p:cNvPr>
          <p:cNvSpPr>
            <a:spLocks noGrp="1"/>
          </p:cNvSpPr>
          <p:nvPr>
            <p:ph type="title"/>
          </p:nvPr>
        </p:nvSpPr>
        <p:spPr>
          <a:xfrm>
            <a:off x="0" y="6063343"/>
            <a:ext cx="12192000" cy="794657"/>
          </a:xfrm>
        </p:spPr>
        <p:txBody>
          <a:bodyPr>
            <a:noAutofit/>
          </a:bodyPr>
          <a:lstStyle/>
          <a:p>
            <a:pPr algn="r"/>
            <a:r>
              <a:rPr lang="en-US" sz="2200" b="0" i="0" dirty="0">
                <a:solidFill>
                  <a:srgbClr val="737373"/>
                </a:solidFill>
                <a:effectLst/>
                <a:latin typeface="Arial" panose="020B0604020202020204" pitchFamily="34" charset="0"/>
                <a:cs typeface="Arial" panose="020B0604020202020204" pitchFamily="34" charset="0"/>
              </a:rPr>
              <a:t>The 4tU-seq-derived assembly makes it possible to characterize cryptic transcription—</a:t>
            </a:r>
            <a:r>
              <a:rPr lang="en-US" sz="2200" b="1" i="1" dirty="0">
                <a:solidFill>
                  <a:srgbClr val="737373"/>
                </a:solidFill>
                <a:effectLst/>
                <a:latin typeface="Arial" panose="020B0604020202020204" pitchFamily="34" charset="0"/>
                <a:cs typeface="Arial" panose="020B0604020202020204" pitchFamily="34" charset="0"/>
              </a:rPr>
              <a:t>but what does custom transcriptome assembly entail?</a:t>
            </a:r>
            <a:endParaRPr lang="en-US" sz="2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451B0C9-4732-5A99-902A-E6837EB7CF8E}"/>
              </a:ext>
            </a:extLst>
          </p:cNvPr>
          <p:cNvSpPr>
            <a:spLocks noGrp="1"/>
          </p:cNvSpPr>
          <p:nvPr>
            <p:ph idx="1"/>
          </p:nvPr>
        </p:nvSpPr>
        <p:spPr>
          <a:xfrm>
            <a:off x="0" y="794657"/>
            <a:ext cx="12192000" cy="5159829"/>
          </a:xfrm>
        </p:spPr>
        <p:txBody>
          <a:bodyPr>
            <a:normAutofit/>
          </a:bodyPr>
          <a:lstStyle/>
          <a:p>
            <a:r>
              <a:rPr lang="en-US" sz="2000" dirty="0">
                <a:latin typeface="Arial" panose="020B0604020202020204" pitchFamily="34" charset="0"/>
                <a:cs typeface="Arial" panose="020B0604020202020204" pitchFamily="34" charset="0"/>
              </a:rPr>
              <a:t>Something</a:t>
            </a:r>
          </a:p>
          <a:p>
            <a:r>
              <a:rPr lang="en-US" sz="2000" dirty="0">
                <a:latin typeface="Arial" panose="020B0604020202020204" pitchFamily="34" charset="0"/>
                <a:cs typeface="Arial" panose="020B0604020202020204" pitchFamily="34" charset="0"/>
              </a:rPr>
              <a:t>Something</a:t>
            </a:r>
          </a:p>
          <a:p>
            <a:r>
              <a:rPr lang="en-US" sz="2000" dirty="0">
                <a:latin typeface="Arial" panose="020B0604020202020204" pitchFamily="34" charset="0"/>
                <a:cs typeface="Arial" panose="020B0604020202020204" pitchFamily="34" charset="0"/>
              </a:rPr>
              <a:t>Something</a:t>
            </a:r>
          </a:p>
        </p:txBody>
      </p:sp>
      <p:sp>
        <p:nvSpPr>
          <p:cNvPr id="4" name="Title 1">
            <a:extLst>
              <a:ext uri="{FF2B5EF4-FFF2-40B4-BE49-F238E27FC236}">
                <a16:creationId xmlns:a16="http://schemas.microsoft.com/office/drawing/2014/main" id="{7B6654B2-C663-080E-50DC-8A5669E9B9EC}"/>
              </a:ext>
            </a:extLst>
          </p:cNvPr>
          <p:cNvSpPr txBox="1">
            <a:spLocks/>
          </p:cNvSpPr>
          <p:nvPr/>
        </p:nvSpPr>
        <p:spPr>
          <a:xfrm>
            <a:off x="0" y="-1"/>
            <a:ext cx="12192000" cy="7946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dirty="0">
                <a:solidFill>
                  <a:srgbClr val="737373"/>
                </a:solidFill>
                <a:latin typeface="Helvetica Neue" panose="02000503000000020004" pitchFamily="2" charset="0"/>
              </a:rPr>
              <a:t>Why do we need a new transcriptome assembly, and what will we do with it?</a:t>
            </a:r>
            <a:endParaRPr lang="en-US" sz="2200" dirty="0"/>
          </a:p>
        </p:txBody>
      </p:sp>
    </p:spTree>
    <p:extLst>
      <p:ext uri="{BB962C8B-B14F-4D97-AF65-F5344CB8AC3E}">
        <p14:creationId xmlns:p14="http://schemas.microsoft.com/office/powerpoint/2010/main" val="506927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51B0C9-4732-5A99-902A-E6837EB7CF8E}"/>
              </a:ext>
            </a:extLst>
          </p:cNvPr>
          <p:cNvSpPr>
            <a:spLocks noGrp="1"/>
          </p:cNvSpPr>
          <p:nvPr>
            <p:ph idx="1"/>
          </p:nvPr>
        </p:nvSpPr>
        <p:spPr>
          <a:xfrm>
            <a:off x="-1" y="794657"/>
            <a:ext cx="7239001" cy="6056415"/>
          </a:xfrm>
        </p:spPr>
        <p:txBody>
          <a:bodyPr>
            <a:normAutofit/>
          </a:bodyPr>
          <a:lstStyle/>
          <a:p>
            <a:pPr algn="l">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In transcriptome assembly, millions of "short" reads are pieced together to accurately represent their genomic sequences of origin: These are the </a:t>
            </a:r>
            <a:r>
              <a:rPr lang="en-US" sz="2000" b="1" i="1" dirty="0">
                <a:effectLst/>
                <a:latin typeface="Arial" panose="020B0604020202020204" pitchFamily="34" charset="0"/>
                <a:cs typeface="Arial" panose="020B0604020202020204" pitchFamily="34" charset="0"/>
              </a:rPr>
              <a:t>assembled transcripts</a:t>
            </a:r>
            <a:endParaRPr lang="en-US" sz="2000" dirty="0">
              <a:effectLst/>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This is achieved by examining overlaps between reads—or subsequences thereof—in order to concatenate them into longer contiguous sequences (a.k.a., contigs) [15, 56]</a:t>
            </a:r>
            <a:endParaRPr lang="en-US" sz="2000"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In general, reads can be assembled through one of two approaches:</a:t>
            </a:r>
          </a:p>
          <a:p>
            <a:pPr marL="800100" lvl="1" indent="-342900">
              <a:buFont typeface="+mj-lt"/>
              <a:buAutoNum type="alphaLcParenR"/>
            </a:pPr>
            <a:r>
              <a:rPr lang="en-US" sz="1600" b="0" i="0" dirty="0">
                <a:effectLst/>
                <a:latin typeface="Arial" panose="020B0604020202020204" pitchFamily="34" charset="0"/>
                <a:cs typeface="Arial" panose="020B0604020202020204" pitchFamily="34" charset="0"/>
              </a:rPr>
              <a:t>reference </a:t>
            </a:r>
            <a:r>
              <a:rPr lang="en-US" sz="1600" b="1" i="0" dirty="0">
                <a:effectLst/>
                <a:latin typeface="Arial" panose="020B0604020202020204" pitchFamily="34" charset="0"/>
                <a:cs typeface="Arial" panose="020B0604020202020204" pitchFamily="34" charset="0"/>
              </a:rPr>
              <a:t>genome-guided approach</a:t>
            </a:r>
            <a:r>
              <a:rPr lang="en-US" sz="1600" dirty="0">
                <a:latin typeface="Arial" panose="020B0604020202020204" pitchFamily="34" charset="0"/>
                <a:cs typeface="Arial" panose="020B0604020202020204" pitchFamily="34" charset="0"/>
              </a:rPr>
              <a:t>: </a:t>
            </a:r>
            <a:r>
              <a:rPr lang="en-US" sz="1600" b="0" i="0" dirty="0">
                <a:effectLst/>
                <a:latin typeface="Arial" panose="020B0604020202020204" pitchFamily="34" charset="0"/>
                <a:cs typeface="Arial" panose="020B0604020202020204" pitchFamily="34" charset="0"/>
              </a:rPr>
              <a:t>Assembly occurs through the alignment of reads to the reference genome</a:t>
            </a:r>
          </a:p>
          <a:p>
            <a:pPr marL="800100" lvl="1" indent="-342900">
              <a:buFont typeface="+mj-lt"/>
              <a:buAutoNum type="alphaLcParenR"/>
            </a:pPr>
            <a:r>
              <a:rPr lang="en-US" sz="1600" b="1" dirty="0">
                <a:latin typeface="Arial" panose="020B0604020202020204" pitchFamily="34" charset="0"/>
                <a:cs typeface="Arial" panose="020B0604020202020204" pitchFamily="34" charset="0"/>
              </a:rPr>
              <a:t>genome-free</a:t>
            </a:r>
            <a:r>
              <a:rPr lang="en-US" sz="1600" dirty="0">
                <a:latin typeface="Arial" panose="020B0604020202020204" pitchFamily="34" charset="0"/>
                <a:cs typeface="Arial" panose="020B0604020202020204" pitchFamily="34" charset="0"/>
              </a:rPr>
              <a:t>—a.k.a., </a:t>
            </a:r>
            <a:r>
              <a:rPr lang="en-US" sz="1600" i="1" dirty="0">
                <a:latin typeface="Arial" panose="020B0604020202020204" pitchFamily="34" charset="0"/>
                <a:cs typeface="Arial" panose="020B0604020202020204" pitchFamily="34" charset="0"/>
              </a:rPr>
              <a:t>de novo</a:t>
            </a:r>
            <a:r>
              <a:rPr lang="en-US" sz="1600" dirty="0">
                <a:latin typeface="Arial" panose="020B0604020202020204" pitchFamily="34" charset="0"/>
                <a:cs typeface="Arial" panose="020B0604020202020204" pitchFamily="34" charset="0"/>
              </a:rPr>
              <a:t>—</a:t>
            </a:r>
            <a:r>
              <a:rPr lang="en-US" sz="1600" b="1" i="0" dirty="0">
                <a:effectLst/>
                <a:latin typeface="Arial" panose="020B0604020202020204" pitchFamily="34" charset="0"/>
                <a:cs typeface="Arial" panose="020B0604020202020204" pitchFamily="34" charset="0"/>
              </a:rPr>
              <a:t>approach</a:t>
            </a:r>
            <a:r>
              <a:rPr lang="en-US" sz="1600" b="0" i="0" dirty="0">
                <a:effectLst/>
                <a:latin typeface="Arial" panose="020B0604020202020204" pitchFamily="34" charset="0"/>
                <a:cs typeface="Arial" panose="020B0604020202020204" pitchFamily="34" charset="0"/>
              </a:rPr>
              <a:t>: Assembly is accomplished using the information contained in the reads alone</a:t>
            </a:r>
          </a:p>
          <a:p>
            <a:pPr algn="l">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In our recent work, we leverage a </a:t>
            </a:r>
            <a:r>
              <a:rPr lang="en-US" sz="2000" b="1" i="0" dirty="0">
                <a:effectLst/>
                <a:latin typeface="Arial" panose="020B0604020202020204" pitchFamily="34" charset="0"/>
                <a:cs typeface="Arial" panose="020B0604020202020204" pitchFamily="34" charset="0"/>
              </a:rPr>
              <a:t>hybrid strategy</a:t>
            </a:r>
            <a:endParaRPr lang="en-US" sz="2000"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2000" dirty="0">
                <a:latin typeface="Arial" panose="020B0604020202020204" pitchFamily="34" charset="0"/>
                <a:cs typeface="Arial" panose="020B0604020202020204" pitchFamily="34" charset="0"/>
              </a:rPr>
              <a:t>...</a:t>
            </a:r>
            <a:r>
              <a:rPr lang="en-US" sz="2000" b="0" i="0" dirty="0">
                <a:effectLst/>
                <a:latin typeface="Arial" panose="020B0604020202020204" pitchFamily="34" charset="0"/>
                <a:cs typeface="Arial" panose="020B0604020202020204" pitchFamily="34" charset="0"/>
              </a:rPr>
              <a:t>but before diving into that, it's important to discuss the general workflow for transcriptome assembly</a:t>
            </a:r>
          </a:p>
        </p:txBody>
      </p:sp>
      <p:sp>
        <p:nvSpPr>
          <p:cNvPr id="4" name="Title 1">
            <a:extLst>
              <a:ext uri="{FF2B5EF4-FFF2-40B4-BE49-F238E27FC236}">
                <a16:creationId xmlns:a16="http://schemas.microsoft.com/office/drawing/2014/main" id="{7B6654B2-C663-080E-50DC-8A5669E9B9EC}"/>
              </a:ext>
            </a:extLst>
          </p:cNvPr>
          <p:cNvSpPr txBox="1">
            <a:spLocks/>
          </p:cNvSpPr>
          <p:nvPr/>
        </p:nvSpPr>
        <p:spPr>
          <a:xfrm>
            <a:off x="0" y="-1"/>
            <a:ext cx="12192000" cy="7946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dirty="0">
                <a:solidFill>
                  <a:srgbClr val="737373"/>
                </a:solidFill>
                <a:latin typeface="Helvetica Neue" panose="02000503000000020004" pitchFamily="2" charset="0"/>
              </a:rPr>
              <a:t>What is it to make a custom transcriptome assembly? What is the workflow?</a:t>
            </a:r>
            <a:endParaRPr lang="en-US" sz="2200" dirty="0"/>
          </a:p>
        </p:txBody>
      </p:sp>
      <p:pic>
        <p:nvPicPr>
          <p:cNvPr id="6" name="Picture 5">
            <a:extLst>
              <a:ext uri="{FF2B5EF4-FFF2-40B4-BE49-F238E27FC236}">
                <a16:creationId xmlns:a16="http://schemas.microsoft.com/office/drawing/2014/main" id="{B03B8580-C943-1836-02D1-F21A13DCCEA1}"/>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326088" y="792474"/>
            <a:ext cx="4586874" cy="6058598"/>
          </a:xfrm>
          <a:prstGeom prst="rect">
            <a:avLst/>
          </a:prstGeom>
        </p:spPr>
      </p:pic>
    </p:spTree>
    <p:extLst>
      <p:ext uri="{BB962C8B-B14F-4D97-AF65-F5344CB8AC3E}">
        <p14:creationId xmlns:p14="http://schemas.microsoft.com/office/powerpoint/2010/main" val="3583344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51B0C9-4732-5A99-902A-E6837EB7CF8E}"/>
              </a:ext>
            </a:extLst>
          </p:cNvPr>
          <p:cNvSpPr>
            <a:spLocks noGrp="1"/>
          </p:cNvSpPr>
          <p:nvPr>
            <p:ph idx="1"/>
          </p:nvPr>
        </p:nvSpPr>
        <p:spPr>
          <a:xfrm>
            <a:off x="-1" y="794657"/>
            <a:ext cx="7239001" cy="5834743"/>
          </a:xfrm>
        </p:spPr>
        <p:txBody>
          <a:bodyPr>
            <a:normAutofit/>
          </a:bodyPr>
          <a:lstStyle/>
          <a:p>
            <a:r>
              <a:rPr lang="en-US" sz="2000" b="0" i="0" dirty="0">
                <a:effectLst/>
                <a:latin typeface="Arial" panose="020B0604020202020204" pitchFamily="34" charset="0"/>
                <a:cs typeface="Arial" panose="020B0604020202020204" pitchFamily="34" charset="0"/>
              </a:rPr>
              <a:t>(</a:t>
            </a:r>
            <a:r>
              <a:rPr lang="en-US" sz="2000" b="1" i="0" dirty="0">
                <a:effectLst/>
                <a:latin typeface="Arial" panose="020B0604020202020204" pitchFamily="34" charset="0"/>
                <a:cs typeface="Arial" panose="020B0604020202020204" pitchFamily="34" charset="0"/>
              </a:rPr>
              <a:t>A</a:t>
            </a:r>
            <a:r>
              <a:rPr lang="en-US" sz="2000" b="0" i="0" dirty="0">
                <a:effectLst/>
                <a:latin typeface="Arial" panose="020B0604020202020204" pitchFamily="34" charset="0"/>
                <a:cs typeface="Arial" panose="020B0604020202020204" pitchFamily="34" charset="0"/>
              </a:rPr>
              <a:t>) The sequencing data is quality controlled</a:t>
            </a:r>
          </a:p>
          <a:p>
            <a:r>
              <a:rPr lang="en-US" sz="2000" b="0" i="0" dirty="0">
                <a:effectLst/>
                <a:latin typeface="Arial" panose="020B0604020202020204" pitchFamily="34" charset="0"/>
                <a:cs typeface="Arial" panose="020B0604020202020204" pitchFamily="34" charset="0"/>
              </a:rPr>
              <a:t>(</a:t>
            </a:r>
            <a:r>
              <a:rPr lang="en-US" sz="2000" b="1" i="0" dirty="0">
                <a:effectLst/>
                <a:latin typeface="Arial" panose="020B0604020202020204" pitchFamily="34" charset="0"/>
                <a:cs typeface="Arial" panose="020B0604020202020204" pitchFamily="34" charset="0"/>
              </a:rPr>
              <a:t>B</a:t>
            </a:r>
            <a:r>
              <a:rPr lang="en-US" sz="2000" b="0" i="0" dirty="0">
                <a:effectLst/>
                <a:latin typeface="Arial" panose="020B0604020202020204" pitchFamily="34" charset="0"/>
                <a:cs typeface="Arial" panose="020B0604020202020204" pitchFamily="34" charset="0"/>
              </a:rPr>
              <a:t>) Then, the data is assembled to obtain the reference transcriptome; afterwards, it’s further quality controlled to produce an artifact-free assembly</a:t>
            </a:r>
          </a:p>
          <a:p>
            <a:r>
              <a:rPr lang="en-US" sz="2000" b="0" i="0" dirty="0">
                <a:effectLst/>
                <a:latin typeface="Arial" panose="020B0604020202020204" pitchFamily="34" charset="0"/>
                <a:cs typeface="Arial" panose="020B0604020202020204" pitchFamily="34" charset="0"/>
              </a:rPr>
              <a:t>(</a:t>
            </a:r>
            <a:r>
              <a:rPr lang="en-US" sz="2000" b="1" i="0" dirty="0">
                <a:effectLst/>
                <a:latin typeface="Arial" panose="020B0604020202020204" pitchFamily="34" charset="0"/>
                <a:cs typeface="Arial" panose="020B0604020202020204" pitchFamily="34" charset="0"/>
              </a:rPr>
              <a:t>C</a:t>
            </a:r>
            <a:r>
              <a:rPr lang="en-US" sz="2000" b="0" i="0" dirty="0">
                <a:effectLst/>
                <a:latin typeface="Arial" panose="020B0604020202020204" pitchFamily="34" charset="0"/>
                <a:cs typeface="Arial" panose="020B0604020202020204" pitchFamily="34" charset="0"/>
              </a:rPr>
              <a:t>, </a:t>
            </a:r>
            <a:r>
              <a:rPr lang="en-US" sz="2000" b="1" i="0" dirty="0">
                <a:effectLst/>
                <a:latin typeface="Arial" panose="020B0604020202020204" pitchFamily="34" charset="0"/>
                <a:cs typeface="Arial" panose="020B0604020202020204" pitchFamily="34" charset="0"/>
              </a:rPr>
              <a:t>D</a:t>
            </a:r>
            <a:r>
              <a:rPr lang="en-US" sz="2000" b="0" i="0" dirty="0">
                <a:effectLst/>
                <a:latin typeface="Arial" panose="020B0604020202020204" pitchFamily="34" charset="0"/>
                <a:cs typeface="Arial" panose="020B0604020202020204" pitchFamily="34" charset="0"/>
              </a:rPr>
              <a:t>) Read alignment and transcript abundance estimation (</a:t>
            </a:r>
            <a:r>
              <a:rPr lang="en-US" sz="2000" b="1" i="0" dirty="0">
                <a:effectLst/>
                <a:latin typeface="Arial" panose="020B0604020202020204" pitchFamily="34" charset="0"/>
                <a:cs typeface="Arial" panose="020B0604020202020204" pitchFamily="34" charset="0"/>
              </a:rPr>
              <a:t>C</a:t>
            </a:r>
            <a:r>
              <a:rPr lang="en-US" sz="2000" b="0" i="0" dirty="0">
                <a:effectLst/>
                <a:latin typeface="Arial" panose="020B0604020202020204" pitchFamily="34" charset="0"/>
                <a:cs typeface="Arial" panose="020B0604020202020204" pitchFamily="34" charset="0"/>
              </a:rPr>
              <a:t>) are performed as measures of quality control, and differential transcript expression levels can be estimated (</a:t>
            </a:r>
            <a:r>
              <a:rPr lang="en-US" sz="2000" b="1" i="0" dirty="0">
                <a:effectLst/>
                <a:latin typeface="Arial" panose="020B0604020202020204" pitchFamily="34" charset="0"/>
                <a:cs typeface="Arial" panose="020B0604020202020204" pitchFamily="34" charset="0"/>
              </a:rPr>
              <a:t>D</a:t>
            </a:r>
            <a:r>
              <a:rPr lang="en-US" sz="2000" b="0" i="0" dirty="0">
                <a:effectLst/>
                <a:latin typeface="Arial" panose="020B0604020202020204" pitchFamily="34" charset="0"/>
                <a:cs typeface="Arial" panose="020B0604020202020204" pitchFamily="34" charset="0"/>
              </a:rPr>
              <a:t>)</a:t>
            </a:r>
          </a:p>
          <a:p>
            <a:r>
              <a:rPr lang="en-US" sz="2000" b="0" i="0" dirty="0">
                <a:effectLst/>
                <a:latin typeface="Arial" panose="020B0604020202020204" pitchFamily="34" charset="0"/>
                <a:cs typeface="Arial" panose="020B0604020202020204" pitchFamily="34" charset="0"/>
              </a:rPr>
              <a:t>(</a:t>
            </a:r>
            <a:r>
              <a:rPr lang="en-US" sz="2000" b="1" i="0" dirty="0">
                <a:effectLst/>
                <a:latin typeface="Arial" panose="020B0604020202020204" pitchFamily="34" charset="0"/>
                <a:cs typeface="Arial" panose="020B0604020202020204" pitchFamily="34" charset="0"/>
              </a:rPr>
              <a:t>E</a:t>
            </a:r>
            <a:r>
              <a:rPr lang="en-US" sz="2000" b="0" i="0" dirty="0">
                <a:effectLst/>
                <a:latin typeface="Arial" panose="020B0604020202020204" pitchFamily="34" charset="0"/>
                <a:cs typeface="Arial" panose="020B0604020202020204" pitchFamily="34" charset="0"/>
              </a:rPr>
              <a:t>) If the RNA-seq data are suspected to contain non-mRNA species, RNA classification can be carried out to classify and filter the data</a:t>
            </a:r>
          </a:p>
          <a:p>
            <a:r>
              <a:rPr lang="en-US" sz="2000" b="0" i="0" dirty="0">
                <a:effectLst/>
                <a:latin typeface="Arial" panose="020B0604020202020204" pitchFamily="34" charset="0"/>
                <a:cs typeface="Arial" panose="020B0604020202020204" pitchFamily="34" charset="0"/>
              </a:rPr>
              <a:t>(</a:t>
            </a:r>
            <a:r>
              <a:rPr lang="en-US" sz="2000" b="1" i="0" dirty="0">
                <a:effectLst/>
                <a:latin typeface="Arial" panose="020B0604020202020204" pitchFamily="34" charset="0"/>
                <a:cs typeface="Arial" panose="020B0604020202020204" pitchFamily="34" charset="0"/>
              </a:rPr>
              <a:t>E</a:t>
            </a:r>
            <a:r>
              <a:rPr lang="en-US" sz="2000" b="0" i="0" dirty="0">
                <a:effectLst/>
                <a:latin typeface="Arial" panose="020B0604020202020204" pitchFamily="34" charset="0"/>
                <a:cs typeface="Arial" panose="020B0604020202020204" pitchFamily="34" charset="0"/>
              </a:rPr>
              <a:t>) Transcriptomic sequences can be translated into their amino acid counterparts</a:t>
            </a:r>
          </a:p>
          <a:p>
            <a:r>
              <a:rPr lang="en-US" sz="2000" b="0" i="0" dirty="0">
                <a:effectLst/>
                <a:latin typeface="Arial" panose="020B0604020202020204" pitchFamily="34" charset="0"/>
                <a:cs typeface="Arial" panose="020B0604020202020204" pitchFamily="34" charset="0"/>
              </a:rPr>
              <a:t>(</a:t>
            </a:r>
            <a:r>
              <a:rPr lang="en-US" sz="2000" b="1" i="0" dirty="0">
                <a:effectLst/>
                <a:latin typeface="Arial" panose="020B0604020202020204" pitchFamily="34" charset="0"/>
                <a:cs typeface="Arial" panose="020B0604020202020204" pitchFamily="34" charset="0"/>
              </a:rPr>
              <a:t>F</a:t>
            </a:r>
            <a:r>
              <a:rPr lang="en-US" sz="2000" b="0" i="0" dirty="0">
                <a:effectLst/>
                <a:latin typeface="Arial" panose="020B0604020202020204" pitchFamily="34" charset="0"/>
                <a:cs typeface="Arial" panose="020B0604020202020204" pitchFamily="34" charset="0"/>
              </a:rPr>
              <a:t>) The nucleotide (and/or translated protein) sequences can be annotated to assign identifiers and elucidate biological roles</a:t>
            </a:r>
          </a:p>
          <a:p>
            <a:r>
              <a:rPr lang="en-US" sz="2000" dirty="0">
                <a:latin typeface="Arial" panose="020B0604020202020204" pitchFamily="34" charset="0"/>
                <a:cs typeface="Arial" panose="020B0604020202020204" pitchFamily="34" charset="0"/>
              </a:rPr>
              <a:t>Today, I will show data from steps (</a:t>
            </a:r>
            <a:r>
              <a:rPr lang="en-US" sz="2000" b="1" dirty="0">
                <a:latin typeface="Arial" panose="020B0604020202020204" pitchFamily="34" charset="0"/>
                <a:cs typeface="Arial" panose="020B0604020202020204" pitchFamily="34" charset="0"/>
              </a:rPr>
              <a:t>A</a:t>
            </a:r>
            <a:r>
              <a:rPr lang="en-US" sz="2000" dirty="0">
                <a:latin typeface="Arial" panose="020B0604020202020204" pitchFamily="34" charset="0"/>
                <a:cs typeface="Arial" panose="020B0604020202020204" pitchFamily="34" charset="0"/>
              </a:rPr>
              <a:t>) and (</a:t>
            </a:r>
            <a:r>
              <a:rPr lang="en-US" sz="2000" b="1" dirty="0">
                <a:latin typeface="Arial" panose="020B0604020202020204" pitchFamily="34" charset="0"/>
                <a:cs typeface="Arial" panose="020B0604020202020204" pitchFamily="34" charset="0"/>
              </a:rPr>
              <a:t>B</a:t>
            </a:r>
            <a:r>
              <a:rPr lang="en-US" sz="2000" dirty="0">
                <a:latin typeface="Arial" panose="020B0604020202020204" pitchFamily="34" charset="0"/>
                <a:cs typeface="Arial" panose="020B0604020202020204" pitchFamily="34" charset="0"/>
              </a:rPr>
              <a:t>)</a:t>
            </a:r>
            <a:endParaRPr lang="en-US" sz="2000" b="0" i="0" dirty="0">
              <a:effectLst/>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7B6654B2-C663-080E-50DC-8A5669E9B9EC}"/>
              </a:ext>
            </a:extLst>
          </p:cNvPr>
          <p:cNvSpPr txBox="1">
            <a:spLocks/>
          </p:cNvSpPr>
          <p:nvPr/>
        </p:nvSpPr>
        <p:spPr>
          <a:xfrm>
            <a:off x="0" y="-1"/>
            <a:ext cx="12192000" cy="7946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dirty="0">
                <a:solidFill>
                  <a:srgbClr val="737373"/>
                </a:solidFill>
                <a:latin typeface="Helvetica Neue" panose="02000503000000020004" pitchFamily="2" charset="0"/>
              </a:rPr>
              <a:t>What is it to make a custom transcriptome assembly? What is the workflow?</a:t>
            </a:r>
            <a:endParaRPr lang="en-US" sz="2200" dirty="0"/>
          </a:p>
        </p:txBody>
      </p:sp>
      <p:pic>
        <p:nvPicPr>
          <p:cNvPr id="6" name="Picture 5">
            <a:extLst>
              <a:ext uri="{FF2B5EF4-FFF2-40B4-BE49-F238E27FC236}">
                <a16:creationId xmlns:a16="http://schemas.microsoft.com/office/drawing/2014/main" id="{B03B8580-C943-1836-02D1-F21A13DCCEA1}"/>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326088" y="792474"/>
            <a:ext cx="4586874" cy="6058598"/>
          </a:xfrm>
          <a:prstGeom prst="rect">
            <a:avLst/>
          </a:prstGeom>
        </p:spPr>
      </p:pic>
    </p:spTree>
    <p:extLst>
      <p:ext uri="{BB962C8B-B14F-4D97-AF65-F5344CB8AC3E}">
        <p14:creationId xmlns:p14="http://schemas.microsoft.com/office/powerpoint/2010/main" val="166857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51B0C9-4732-5A99-902A-E6837EB7CF8E}"/>
              </a:ext>
            </a:extLst>
          </p:cNvPr>
          <p:cNvSpPr>
            <a:spLocks noGrp="1"/>
          </p:cNvSpPr>
          <p:nvPr>
            <p:ph idx="1"/>
          </p:nvPr>
        </p:nvSpPr>
        <p:spPr>
          <a:xfrm>
            <a:off x="0" y="794657"/>
            <a:ext cx="6096000" cy="6063343"/>
          </a:xfrm>
          <a:solidFill>
            <a:schemeClr val="bg1"/>
          </a:solidFill>
        </p:spPr>
        <p:txBody>
          <a:bodyPr>
            <a:normAutofit/>
          </a:bodyPr>
          <a:lstStyle/>
          <a:p>
            <a:pPr algn="l">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For read quality control, we use </a:t>
            </a:r>
            <a:r>
              <a:rPr lang="en-US" sz="2000" b="0" i="0" dirty="0" err="1">
                <a:effectLst/>
                <a:latin typeface="Consolas" panose="020B0609020204030204" pitchFamily="49" charset="0"/>
                <a:cs typeface="Consolas" panose="020B0609020204030204" pitchFamily="49" charset="0"/>
              </a:rPr>
              <a:t>trim_galore</a:t>
            </a:r>
            <a:r>
              <a:rPr lang="en-US" sz="2000" b="0" i="0" dirty="0">
                <a:effectLst/>
                <a:latin typeface="Arial" panose="020B0604020202020204" pitchFamily="34" charset="0"/>
                <a:cs typeface="Arial" panose="020B0604020202020204" pitchFamily="34" charset="0"/>
              </a:rPr>
              <a:t> to...</a:t>
            </a:r>
          </a:p>
          <a:p>
            <a:pPr marL="800100" lvl="1" indent="-342900">
              <a:buFont typeface="+mj-lt"/>
              <a:buAutoNum type="alphaLcParenR"/>
            </a:pPr>
            <a:r>
              <a:rPr lang="en-US" sz="1600" b="0" i="0" dirty="0">
                <a:effectLst/>
                <a:latin typeface="Arial" panose="020B0604020202020204" pitchFamily="34" charset="0"/>
                <a:cs typeface="Arial" panose="020B0604020202020204" pitchFamily="34" charset="0"/>
              </a:rPr>
              <a:t>perform adapter removal</a:t>
            </a:r>
          </a:p>
          <a:p>
            <a:pPr marL="800100" lvl="1" indent="-342900">
              <a:buFont typeface="+mj-lt"/>
              <a:buAutoNum type="alphaLcParenR"/>
            </a:pPr>
            <a:r>
              <a:rPr lang="en-US" sz="1600" b="0" i="0" dirty="0">
                <a:effectLst/>
                <a:latin typeface="Arial" panose="020B0604020202020204" pitchFamily="34" charset="0"/>
                <a:cs typeface="Arial" panose="020B0604020202020204" pitchFamily="34" charset="0"/>
              </a:rPr>
              <a:t>trim low-quality read ends</a:t>
            </a:r>
          </a:p>
          <a:p>
            <a:pPr marL="800100" lvl="1" indent="-342900">
              <a:buFont typeface="+mj-lt"/>
              <a:buAutoNum type="alphaLcParenR"/>
            </a:pPr>
            <a:r>
              <a:rPr lang="en-US" sz="1600" b="0" i="0" dirty="0">
                <a:effectLst/>
                <a:latin typeface="Arial" panose="020B0604020202020204" pitchFamily="34" charset="0"/>
                <a:cs typeface="Arial" panose="020B0604020202020204" pitchFamily="34" charset="0"/>
              </a:rPr>
              <a:t>filter out very short reads</a:t>
            </a:r>
          </a:p>
          <a:p>
            <a:pPr algn="l">
              <a:buFont typeface="Arial" panose="020B0604020202020204" pitchFamily="34" charset="0"/>
              <a:buChar char="•"/>
            </a:pPr>
            <a:r>
              <a:rPr lang="en-US" sz="2000" dirty="0">
                <a:latin typeface="Arial" panose="020B0604020202020204" pitchFamily="34" charset="0"/>
                <a:cs typeface="Arial" panose="020B0604020202020204" pitchFamily="34" charset="0"/>
              </a:rPr>
              <a:t>We use </a:t>
            </a:r>
            <a:r>
              <a:rPr lang="en-US" sz="2000" dirty="0" err="1">
                <a:latin typeface="Consolas" panose="020B0609020204030204" pitchFamily="49" charset="0"/>
                <a:cs typeface="Consolas" panose="020B0609020204030204" pitchFamily="49" charset="0"/>
              </a:rPr>
              <a:t>Rcorrector</a:t>
            </a:r>
            <a:r>
              <a:rPr lang="en-US" sz="2000" dirty="0">
                <a:latin typeface="Arial" panose="020B0604020202020204" pitchFamily="34" charset="0"/>
                <a:cs typeface="Arial" panose="020B0604020202020204" pitchFamily="34" charset="0"/>
              </a:rPr>
              <a:t> to fix random errors generated in sequencing</a:t>
            </a:r>
          </a:p>
          <a:p>
            <a:pPr algn="l">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For transcriptome assembly, we run the assembly program </a:t>
            </a:r>
            <a:r>
              <a:rPr lang="en-US" sz="2000" b="0" i="0" dirty="0">
                <a:effectLst/>
                <a:latin typeface="Consolas" panose="020B0609020204030204" pitchFamily="49" charset="0"/>
                <a:cs typeface="Consolas" panose="020B0609020204030204" pitchFamily="49" charset="0"/>
              </a:rPr>
              <a:t>Trinity</a:t>
            </a:r>
            <a:r>
              <a:rPr lang="en-US" sz="2000" b="0" i="0" dirty="0">
                <a:effectLst/>
                <a:latin typeface="Arial" panose="020B0604020202020204" pitchFamily="34" charset="0"/>
                <a:cs typeface="Arial" panose="020B0604020202020204" pitchFamily="34" charset="0"/>
              </a:rPr>
              <a:t> in both its genome-free and genome-guided modes</a:t>
            </a:r>
          </a:p>
          <a:p>
            <a:pPr algn="l">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We use the output of </a:t>
            </a:r>
            <a:r>
              <a:rPr lang="en-US" sz="2000" dirty="0">
                <a:latin typeface="Consolas" panose="020B0609020204030204" pitchFamily="49" charset="0"/>
                <a:cs typeface="Consolas" panose="020B0609020204030204" pitchFamily="49" charset="0"/>
              </a:rPr>
              <a:t>Trinity</a:t>
            </a:r>
            <a:r>
              <a:rPr lang="en-US" sz="2000" b="0" i="0" dirty="0">
                <a:effectLst/>
                <a:latin typeface="Arial" panose="020B0604020202020204" pitchFamily="34" charset="0"/>
                <a:cs typeface="Arial" panose="020B0604020202020204" pitchFamily="34" charset="0"/>
              </a:rPr>
              <a:t> as input to </a:t>
            </a:r>
            <a:r>
              <a:rPr lang="en-US" sz="2000" dirty="0">
                <a:latin typeface="Consolas" panose="020B0609020204030204" pitchFamily="49" charset="0"/>
                <a:cs typeface="Consolas" panose="020B0609020204030204" pitchFamily="49" charset="0"/>
              </a:rPr>
              <a:t>PASA</a:t>
            </a:r>
            <a:r>
              <a:rPr lang="en-US" sz="2000" b="0" i="0" dirty="0">
                <a:effectLst/>
                <a:latin typeface="Arial" panose="020B0604020202020204" pitchFamily="34" charset="0"/>
                <a:cs typeface="Arial" panose="020B0604020202020204" pitchFamily="34" charset="0"/>
              </a:rPr>
              <a:t>  (Program to Assemble Spliced Alignments), which...</a:t>
            </a:r>
          </a:p>
          <a:p>
            <a:pPr marL="800100" lvl="1" indent="-342900">
              <a:buFont typeface="+mj-lt"/>
              <a:buAutoNum type="alphaLcParenR"/>
            </a:pPr>
            <a:r>
              <a:rPr lang="en-US" sz="1600" b="0" i="0" dirty="0">
                <a:effectLst/>
                <a:latin typeface="Arial" panose="020B0604020202020204" pitchFamily="34" charset="0"/>
                <a:cs typeface="Arial" panose="020B0604020202020204" pitchFamily="34" charset="0"/>
              </a:rPr>
              <a:t>aligns the newly assembled transcripts to the genome</a:t>
            </a:r>
          </a:p>
          <a:p>
            <a:pPr marL="800100" lvl="1" indent="-342900">
              <a:buFont typeface="+mj-lt"/>
              <a:buAutoNum type="alphaLcParenR"/>
            </a:pPr>
            <a:r>
              <a:rPr lang="en-US" sz="1600" b="0" i="0" dirty="0">
                <a:effectLst/>
                <a:latin typeface="Arial" panose="020B0604020202020204" pitchFamily="34" charset="0"/>
                <a:cs typeface="Arial" panose="020B0604020202020204" pitchFamily="34" charset="0"/>
              </a:rPr>
              <a:t>filters invalid alignments and transcripts likely to be artifacts of the RNA-Seq assembly process</a:t>
            </a:r>
          </a:p>
          <a:p>
            <a:pPr marL="800100" lvl="1" indent="-342900">
              <a:buFont typeface="+mj-lt"/>
              <a:buAutoNum type="alphaLcParenR"/>
            </a:pPr>
            <a:r>
              <a:rPr lang="en-US" sz="1600" b="0" i="0" dirty="0">
                <a:effectLst/>
                <a:latin typeface="Arial" panose="020B0604020202020204" pitchFamily="34" charset="0"/>
                <a:cs typeface="Arial" panose="020B0604020202020204" pitchFamily="34" charset="0"/>
              </a:rPr>
              <a:t>and reconstructs more complete transcripts using its alignment assembly algorithm</a:t>
            </a:r>
          </a:p>
        </p:txBody>
      </p:sp>
      <p:sp>
        <p:nvSpPr>
          <p:cNvPr id="4" name="Title 1">
            <a:extLst>
              <a:ext uri="{FF2B5EF4-FFF2-40B4-BE49-F238E27FC236}">
                <a16:creationId xmlns:a16="http://schemas.microsoft.com/office/drawing/2014/main" id="{7B6654B2-C663-080E-50DC-8A5669E9B9EC}"/>
              </a:ext>
            </a:extLst>
          </p:cNvPr>
          <p:cNvSpPr txBox="1">
            <a:spLocks/>
          </p:cNvSpPr>
          <p:nvPr/>
        </p:nvSpPr>
        <p:spPr>
          <a:xfrm>
            <a:off x="0" y="-1"/>
            <a:ext cx="12192000" cy="7946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dirty="0">
                <a:solidFill>
                  <a:srgbClr val="737373"/>
                </a:solidFill>
                <a:latin typeface="Helvetica Neue" panose="02000503000000020004" pitchFamily="2" charset="0"/>
              </a:rPr>
              <a:t>What is it to make a custom transcriptome assembly? What is the workflow?</a:t>
            </a:r>
            <a:endParaRPr lang="en-US" sz="2200" dirty="0"/>
          </a:p>
        </p:txBody>
      </p:sp>
      <p:pic>
        <p:nvPicPr>
          <p:cNvPr id="6" name="Picture 5">
            <a:extLst>
              <a:ext uri="{FF2B5EF4-FFF2-40B4-BE49-F238E27FC236}">
                <a16:creationId xmlns:a16="http://schemas.microsoft.com/office/drawing/2014/main" id="{B03B8580-C943-1836-02D1-F21A13DCCEA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6096000" y="794656"/>
            <a:ext cx="8196942" cy="10826976"/>
          </a:xfrm>
          <a:prstGeom prst="rect">
            <a:avLst/>
          </a:prstGeom>
        </p:spPr>
      </p:pic>
      <p:sp>
        <p:nvSpPr>
          <p:cNvPr id="2" name="Rectangle 1">
            <a:extLst>
              <a:ext uri="{FF2B5EF4-FFF2-40B4-BE49-F238E27FC236}">
                <a16:creationId xmlns:a16="http://schemas.microsoft.com/office/drawing/2014/main" id="{DA086DE7-A8D8-3E52-4B32-4F8B7552727E}"/>
              </a:ext>
            </a:extLst>
          </p:cNvPr>
          <p:cNvSpPr/>
          <p:nvPr/>
        </p:nvSpPr>
        <p:spPr>
          <a:xfrm>
            <a:off x="11020926" y="2562726"/>
            <a:ext cx="1171074" cy="441559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A66FB83-B1FB-D41A-E7BA-9E52C8436A2C}"/>
              </a:ext>
            </a:extLst>
          </p:cNvPr>
          <p:cNvSpPr/>
          <p:nvPr/>
        </p:nvSpPr>
        <p:spPr>
          <a:xfrm>
            <a:off x="8057712" y="6733674"/>
            <a:ext cx="1171074" cy="27271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4233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FD661-F793-310D-A748-AC08E4DBF6B7}"/>
              </a:ext>
            </a:extLst>
          </p:cNvPr>
          <p:cNvSpPr>
            <a:spLocks noGrp="1"/>
          </p:cNvSpPr>
          <p:nvPr>
            <p:ph type="title"/>
          </p:nvPr>
        </p:nvSpPr>
        <p:spPr>
          <a:xfrm>
            <a:off x="0" y="6063343"/>
            <a:ext cx="12192000" cy="794657"/>
          </a:xfrm>
        </p:spPr>
        <p:txBody>
          <a:bodyPr>
            <a:noAutofit/>
          </a:bodyPr>
          <a:lstStyle/>
          <a:p>
            <a:pPr algn="r"/>
            <a:r>
              <a:rPr lang="en-US" sz="2200" b="0" i="0" dirty="0">
                <a:solidFill>
                  <a:srgbClr val="737373"/>
                </a:solidFill>
                <a:effectLst/>
                <a:latin typeface="Arial" panose="020B0604020202020204" pitchFamily="34" charset="0"/>
                <a:cs typeface="Arial" panose="020B0604020202020204" pitchFamily="34" charset="0"/>
              </a:rPr>
              <a:t>The 4tU-seq-derived assembly makes it possible to characterize cryptic transcription—</a:t>
            </a:r>
            <a:r>
              <a:rPr lang="en-US" sz="2200" b="1" i="1" dirty="0">
                <a:solidFill>
                  <a:srgbClr val="737373"/>
                </a:solidFill>
                <a:effectLst/>
                <a:latin typeface="Arial" panose="020B0604020202020204" pitchFamily="34" charset="0"/>
                <a:cs typeface="Arial" panose="020B0604020202020204" pitchFamily="34" charset="0"/>
              </a:rPr>
              <a:t>but what does custom transcriptome assembly entail?</a:t>
            </a:r>
            <a:endParaRPr lang="en-US" sz="2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451B0C9-4732-5A99-902A-E6837EB7CF8E}"/>
              </a:ext>
            </a:extLst>
          </p:cNvPr>
          <p:cNvSpPr>
            <a:spLocks noGrp="1"/>
          </p:cNvSpPr>
          <p:nvPr>
            <p:ph idx="1"/>
          </p:nvPr>
        </p:nvSpPr>
        <p:spPr>
          <a:xfrm>
            <a:off x="0" y="794657"/>
            <a:ext cx="12192000" cy="5159829"/>
          </a:xfrm>
        </p:spPr>
        <p:txBody>
          <a:bodyPr>
            <a:normAutofit/>
          </a:bodyPr>
          <a:lstStyle/>
          <a:p>
            <a:r>
              <a:rPr lang="en-US" sz="2000" dirty="0">
                <a:latin typeface="Arial" panose="020B0604020202020204" pitchFamily="34" charset="0"/>
                <a:cs typeface="Arial" panose="020B0604020202020204" pitchFamily="34" charset="0"/>
              </a:rPr>
              <a:t>Something</a:t>
            </a:r>
          </a:p>
          <a:p>
            <a:r>
              <a:rPr lang="en-US" sz="2000" dirty="0">
                <a:latin typeface="Arial" panose="020B0604020202020204" pitchFamily="34" charset="0"/>
                <a:cs typeface="Arial" panose="020B0604020202020204" pitchFamily="34" charset="0"/>
              </a:rPr>
              <a:t>Something</a:t>
            </a:r>
          </a:p>
          <a:p>
            <a:r>
              <a:rPr lang="en-US" sz="2000" dirty="0">
                <a:latin typeface="Arial" panose="020B0604020202020204" pitchFamily="34" charset="0"/>
                <a:cs typeface="Arial" panose="020B0604020202020204" pitchFamily="34" charset="0"/>
              </a:rPr>
              <a:t>Something</a:t>
            </a:r>
          </a:p>
        </p:txBody>
      </p:sp>
      <p:sp>
        <p:nvSpPr>
          <p:cNvPr id="4" name="Title 1">
            <a:extLst>
              <a:ext uri="{FF2B5EF4-FFF2-40B4-BE49-F238E27FC236}">
                <a16:creationId xmlns:a16="http://schemas.microsoft.com/office/drawing/2014/main" id="{7B6654B2-C663-080E-50DC-8A5669E9B9EC}"/>
              </a:ext>
            </a:extLst>
          </p:cNvPr>
          <p:cNvSpPr txBox="1">
            <a:spLocks/>
          </p:cNvSpPr>
          <p:nvPr/>
        </p:nvSpPr>
        <p:spPr>
          <a:xfrm>
            <a:off x="0" y="-1"/>
            <a:ext cx="12192000" cy="7946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dirty="0">
                <a:solidFill>
                  <a:srgbClr val="737373"/>
                </a:solidFill>
                <a:latin typeface="Helvetica Neue" panose="02000503000000020004" pitchFamily="2" charset="0"/>
              </a:rPr>
              <a:t>Why do we need a new transcriptome assembly, and what will we do with it?</a:t>
            </a:r>
            <a:endParaRPr lang="en-US" sz="2200" dirty="0"/>
          </a:p>
        </p:txBody>
      </p:sp>
      <p:pic>
        <p:nvPicPr>
          <p:cNvPr id="6" name="Picture 5" descr="Diagram&#10;&#10;Description automatically generated">
            <a:extLst>
              <a:ext uri="{FF2B5EF4-FFF2-40B4-BE49-F238E27FC236}">
                <a16:creationId xmlns:a16="http://schemas.microsoft.com/office/drawing/2014/main" id="{BA1B1999-8C71-8DE4-22FE-A84B7F1161DC}"/>
              </a:ext>
            </a:extLst>
          </p:cNvPr>
          <p:cNvPicPr>
            <a:picLocks noChangeAspect="1"/>
          </p:cNvPicPr>
          <p:nvPr/>
        </p:nvPicPr>
        <p:blipFill>
          <a:blip r:embed="rId2"/>
          <a:stretch>
            <a:fillRect/>
          </a:stretch>
        </p:blipFill>
        <p:spPr>
          <a:xfrm>
            <a:off x="3408833" y="1670028"/>
            <a:ext cx="3995175" cy="3641172"/>
          </a:xfrm>
          <a:prstGeom prst="rect">
            <a:avLst/>
          </a:prstGeom>
        </p:spPr>
      </p:pic>
      <p:pic>
        <p:nvPicPr>
          <p:cNvPr id="8" name="Picture 7" descr="Diagram&#10;&#10;Description automatically generated">
            <a:extLst>
              <a:ext uri="{FF2B5EF4-FFF2-40B4-BE49-F238E27FC236}">
                <a16:creationId xmlns:a16="http://schemas.microsoft.com/office/drawing/2014/main" id="{4B0800D2-E003-BFA6-7049-15BFFD55CEC9}"/>
              </a:ext>
            </a:extLst>
          </p:cNvPr>
          <p:cNvPicPr>
            <a:picLocks noChangeAspect="1"/>
          </p:cNvPicPr>
          <p:nvPr/>
        </p:nvPicPr>
        <p:blipFill>
          <a:blip r:embed="rId3"/>
          <a:stretch>
            <a:fillRect/>
          </a:stretch>
        </p:blipFill>
        <p:spPr>
          <a:xfrm>
            <a:off x="7404008" y="1655656"/>
            <a:ext cx="4210096" cy="3546687"/>
          </a:xfrm>
          <a:prstGeom prst="rect">
            <a:avLst/>
          </a:prstGeom>
        </p:spPr>
      </p:pic>
    </p:spTree>
    <p:extLst>
      <p:ext uri="{BB962C8B-B14F-4D97-AF65-F5344CB8AC3E}">
        <p14:creationId xmlns:p14="http://schemas.microsoft.com/office/powerpoint/2010/main" val="512928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FD661-F793-310D-A748-AC08E4DBF6B7}"/>
              </a:ext>
            </a:extLst>
          </p:cNvPr>
          <p:cNvSpPr>
            <a:spLocks noGrp="1"/>
          </p:cNvSpPr>
          <p:nvPr>
            <p:ph type="title"/>
          </p:nvPr>
        </p:nvSpPr>
        <p:spPr>
          <a:xfrm>
            <a:off x="0" y="18256"/>
            <a:ext cx="12192000" cy="662782"/>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4451B0C9-4732-5A99-902A-E6837EB7CF8E}"/>
              </a:ext>
            </a:extLst>
          </p:cNvPr>
          <p:cNvSpPr>
            <a:spLocks noGrp="1"/>
          </p:cNvSpPr>
          <p:nvPr>
            <p:ph idx="1"/>
          </p:nvPr>
        </p:nvSpPr>
        <p:spPr>
          <a:xfrm>
            <a:off x="0" y="901874"/>
            <a:ext cx="12192000" cy="5749447"/>
          </a:xfrm>
        </p:spPr>
        <p:txBody>
          <a:bodyPr/>
          <a:lstStyle/>
          <a:p>
            <a:endParaRPr lang="en-US"/>
          </a:p>
        </p:txBody>
      </p:sp>
    </p:spTree>
    <p:extLst>
      <p:ext uri="{BB962C8B-B14F-4D97-AF65-F5344CB8AC3E}">
        <p14:creationId xmlns:p14="http://schemas.microsoft.com/office/powerpoint/2010/main" val="3309040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FD661-F793-310D-A748-AC08E4DBF6B7}"/>
              </a:ext>
            </a:extLst>
          </p:cNvPr>
          <p:cNvSpPr>
            <a:spLocks noGrp="1"/>
          </p:cNvSpPr>
          <p:nvPr>
            <p:ph type="title"/>
          </p:nvPr>
        </p:nvSpPr>
        <p:spPr>
          <a:xfrm>
            <a:off x="0" y="18256"/>
            <a:ext cx="12192000" cy="662782"/>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4451B0C9-4732-5A99-902A-E6837EB7CF8E}"/>
              </a:ext>
            </a:extLst>
          </p:cNvPr>
          <p:cNvSpPr>
            <a:spLocks noGrp="1"/>
          </p:cNvSpPr>
          <p:nvPr>
            <p:ph idx="1"/>
          </p:nvPr>
        </p:nvSpPr>
        <p:spPr>
          <a:xfrm>
            <a:off x="0" y="901874"/>
            <a:ext cx="12192000" cy="5749447"/>
          </a:xfrm>
        </p:spPr>
        <p:txBody>
          <a:bodyPr/>
          <a:lstStyle/>
          <a:p>
            <a:endParaRPr lang="en-US"/>
          </a:p>
        </p:txBody>
      </p:sp>
    </p:spTree>
    <p:extLst>
      <p:ext uri="{BB962C8B-B14F-4D97-AF65-F5344CB8AC3E}">
        <p14:creationId xmlns:p14="http://schemas.microsoft.com/office/powerpoint/2010/main" val="3715268787"/>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1329</Words>
  <Application>Microsoft Macintosh PowerPoint</Application>
  <PresentationFormat>Widescreen</PresentationFormat>
  <Paragraphs>58</Paragraphs>
  <Slides>9</Slides>
  <Notes>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-apple-system</vt:lpstr>
      <vt:lpstr>Arial</vt:lpstr>
      <vt:lpstr>Calibri</vt:lpstr>
      <vt:lpstr>Calibri Light</vt:lpstr>
      <vt:lpstr>Consolas</vt:lpstr>
      <vt:lpstr>Helvetica Neue</vt:lpstr>
      <vt:lpstr>Office Theme 2013 - 2022</vt:lpstr>
      <vt:lpstr>PowerPoint Presentation</vt:lpstr>
      <vt:lpstr>This work necessitates the creation of a new transcriptome assembly built from the 4tU-seq  data—but why? And what will we do with it?</vt:lpstr>
      <vt:lpstr>The 4tU-seq-derived assembly makes it possible to characterize cryptic transcription—but what does custom transcriptome assembly entail?</vt:lpstr>
      <vt:lpstr>PowerPoint Presentation</vt:lpstr>
      <vt:lpstr>PowerPoint Presentation</vt:lpstr>
      <vt:lpstr>PowerPoint Presentation</vt:lpstr>
      <vt:lpstr>The 4tU-seq-derived assembly makes it possible to characterize cryptic transcription—but what does custom transcriptome assembly entail?</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Alavattam, Kris</dc:creator>
  <cp:lastModifiedBy>Alavattam, Kris</cp:lastModifiedBy>
  <cp:revision>2</cp:revision>
  <dcterms:created xsi:type="dcterms:W3CDTF">2023-01-10T21:54:34Z</dcterms:created>
  <dcterms:modified xsi:type="dcterms:W3CDTF">2023-01-11T05:40:17Z</dcterms:modified>
</cp:coreProperties>
</file>