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Montserrat Black"/>
      <p:bold r:id="rId16"/>
      <p:boldItalic r:id="rId17"/>
    </p:embeddedFont>
    <p:embeddedFont>
      <p:font typeface="Montserrat Light"/>
      <p:regular r:id="rId18"/>
      <p:bold r:id="rId19"/>
      <p:italic r:id="rId20"/>
      <p:boldItalic r:id="rId21"/>
    </p:embeddedFont>
    <p:embeddedFont>
      <p:font typeface="Comfortaa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Light-italic.fntdata"/><Relationship Id="rId11" Type="http://schemas.openxmlformats.org/officeDocument/2006/relationships/slide" Target="slides/slide6.xml"/><Relationship Id="rId22" Type="http://schemas.openxmlformats.org/officeDocument/2006/relationships/font" Target="fonts/Comfortaa-regular.fntdata"/><Relationship Id="rId10" Type="http://schemas.openxmlformats.org/officeDocument/2006/relationships/slide" Target="slides/slide5.xml"/><Relationship Id="rId21" Type="http://schemas.openxmlformats.org/officeDocument/2006/relationships/font" Target="fonts/MontserratLight-boldItalic.fntdata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23" Type="http://schemas.openxmlformats.org/officeDocument/2006/relationships/font" Target="fonts/Comforta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MontserratBlack-boldItalic.fntdata"/><Relationship Id="rId16" Type="http://schemas.openxmlformats.org/officeDocument/2006/relationships/font" Target="fonts/MontserratBlack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Light-bold.fntdata"/><Relationship Id="rId6" Type="http://schemas.openxmlformats.org/officeDocument/2006/relationships/slide" Target="slides/slide1.xml"/><Relationship Id="rId18" Type="http://schemas.openxmlformats.org/officeDocument/2006/relationships/font" Target="fonts/Montserrat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70deee1f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70deee1f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70deee1fd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70deee1fd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70deee1fd0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70deee1fd0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70deee1fd0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70deee1fd0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70deee1fd0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70deee1fd0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70deee1fd0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70deee1fd0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f171dde54dfd4fc09917a7e18b1e61e1.jpg"/>
          <p:cNvPicPr preferRelativeResize="0"/>
          <p:nvPr/>
        </p:nvPicPr>
        <p:blipFill rotWithShape="1">
          <a:blip r:embed="rId3">
            <a:alphaModFix/>
          </a:blip>
          <a:srcRect b="0" l="23221" r="26076" t="4085"/>
          <a:stretch/>
        </p:blipFill>
        <p:spPr>
          <a:xfrm>
            <a:off x="5408275" y="481850"/>
            <a:ext cx="3209100" cy="4046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50500" y="1100900"/>
            <a:ext cx="48423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3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SAMSUNG GALAXY S24 ULTRA</a:t>
            </a:r>
            <a:endParaRPr b="1" sz="23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85500" y="1996200"/>
            <a:ext cx="5155200" cy="9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00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ФЛАГМАНСКИЙ СМАРТФОН НОВОГО ПОКОЛЕНИЯ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328025" y="2995775"/>
            <a:ext cx="4614900" cy="567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328025" y="1928975"/>
            <a:ext cx="4614900" cy="567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" name="Google Shape;59;p13" title="Samsung_Logo.svg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7340" y="210350"/>
            <a:ext cx="2323460" cy="7078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/>
          <p:nvPr/>
        </p:nvSpPr>
        <p:spPr>
          <a:xfrm>
            <a:off x="328025" y="3426400"/>
            <a:ext cx="4614894" cy="1274076"/>
          </a:xfrm>
          <a:prstGeom prst="flowChartTerminator">
            <a:avLst/>
          </a:prstGeom>
          <a:solidFill>
            <a:srgbClr val="000000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328025" y="3524775"/>
            <a:ext cx="46149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КАЧЕСТВЕННЫЙ И НАДЁЖНЫЙ</a:t>
            </a:r>
            <a:endParaRPr sz="2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>
            <a:off x="931875" y="160450"/>
            <a:ext cx="56979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Основные характеристики</a:t>
            </a:r>
            <a:endParaRPr sz="31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395475" y="938375"/>
            <a:ext cx="6066900" cy="53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4" title="samsung-galaxy-s24-ultra-1691584693.jpg"/>
          <p:cNvPicPr preferRelativeResize="0"/>
          <p:nvPr/>
        </p:nvPicPr>
        <p:blipFill rotWithShape="1">
          <a:blip r:embed="rId3">
            <a:alphaModFix/>
          </a:blip>
          <a:srcRect b="0" l="21942" r="18022" t="0"/>
          <a:stretch/>
        </p:blipFill>
        <p:spPr>
          <a:xfrm>
            <a:off x="5169525" y="1379075"/>
            <a:ext cx="3529800" cy="3307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9" name="Google Shape;69;p14"/>
          <p:cNvSpPr/>
          <p:nvPr/>
        </p:nvSpPr>
        <p:spPr>
          <a:xfrm>
            <a:off x="395475" y="302650"/>
            <a:ext cx="377400" cy="3774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624075" y="1424375"/>
            <a:ext cx="41766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Дисплей: 6.8” AMOLED 120 Гц</a:t>
            </a:r>
            <a:br>
              <a:rPr lang="ru" sz="1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</a:br>
            <a:r>
              <a:rPr lang="ru" sz="1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Процессор: Snapdragon 8 Gen 3</a:t>
            </a:r>
            <a:br>
              <a:rPr lang="ru" sz="1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</a:br>
            <a:r>
              <a:rPr lang="ru" sz="1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Камера: 200 МП основная, 5 камер</a:t>
            </a:r>
            <a:br>
              <a:rPr lang="ru" sz="1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</a:br>
            <a:r>
              <a:rPr lang="ru" sz="1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Аккумулятор: 5000 мАч, быстрая зарядка</a:t>
            </a:r>
            <a:br>
              <a:rPr lang="ru" sz="1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</a:br>
            <a:r>
              <a:rPr lang="ru" sz="1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ОС: Android 14, One UI 6.1</a:t>
            </a:r>
            <a:endParaRPr sz="18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349575" y="1576650"/>
            <a:ext cx="198300" cy="1887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349575" y="1986650"/>
            <a:ext cx="198300" cy="1887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349575" y="2396650"/>
            <a:ext cx="198300" cy="1887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349575" y="3216650"/>
            <a:ext cx="198300" cy="1887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349575" y="4036650"/>
            <a:ext cx="198300" cy="1887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/>
        </p:nvSpPr>
        <p:spPr>
          <a:xfrm>
            <a:off x="931875" y="160450"/>
            <a:ext cx="79656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Невероятные возможности камеры</a:t>
            </a:r>
            <a:endParaRPr sz="31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395475" y="938375"/>
            <a:ext cx="7897800" cy="627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395475" y="302650"/>
            <a:ext cx="377400" cy="3774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700275" y="1891700"/>
            <a:ext cx="46128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Ночная съёмка</a:t>
            </a:r>
            <a:br>
              <a:rPr lang="ru"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</a:br>
            <a:r>
              <a:rPr lang="ru"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100-кратный зум</a:t>
            </a:r>
            <a:br>
              <a:rPr lang="ru"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</a:br>
            <a:r>
              <a:rPr lang="ru" sz="22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Поддержка съемки в 8K</a:t>
            </a:r>
            <a:endParaRPr sz="22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 b="0" l="12501" r="14516" t="0"/>
          <a:stretch/>
        </p:blipFill>
        <p:spPr>
          <a:xfrm>
            <a:off x="4876800" y="1446050"/>
            <a:ext cx="3617700" cy="3169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85" name="Google Shape;85;p15"/>
          <p:cNvSpPr/>
          <p:nvPr/>
        </p:nvSpPr>
        <p:spPr>
          <a:xfrm>
            <a:off x="501975" y="3053450"/>
            <a:ext cx="198300" cy="1887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501975" y="2567250"/>
            <a:ext cx="198300" cy="1887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501975" y="2033850"/>
            <a:ext cx="198300" cy="1887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931875" y="160450"/>
            <a:ext cx="62289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Мощность и быстродействие</a:t>
            </a:r>
            <a:endParaRPr sz="31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395475" y="938375"/>
            <a:ext cx="6586200" cy="72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395475" y="302650"/>
            <a:ext cx="377400" cy="3774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726700" y="1528875"/>
            <a:ext cx="3725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Сравнение в бенчмарках (Antutu, Geekbench)</a:t>
            </a:r>
            <a:endParaRPr sz="18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Искусственный интеллект для улучшения производительности</a:t>
            </a:r>
            <a:endParaRPr sz="18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485025" y="1691300"/>
            <a:ext cx="198300" cy="1887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485025" y="2560925"/>
            <a:ext cx="198300" cy="1887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6" title="GFFmT9baIAAVY_q.jpg"/>
          <p:cNvPicPr preferRelativeResize="0"/>
          <p:nvPr/>
        </p:nvPicPr>
        <p:blipFill rotWithShape="1">
          <a:blip r:embed="rId3">
            <a:alphaModFix/>
          </a:blip>
          <a:srcRect b="11423" l="22433" r="21983" t="18792"/>
          <a:stretch/>
        </p:blipFill>
        <p:spPr>
          <a:xfrm>
            <a:off x="6610019" y="1246950"/>
            <a:ext cx="2108100" cy="3529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99" name="Google Shape;99;p16" title="Galaxy-S24-Ultra-is-finally-official-The-ultimate-AI-Android-phone.jpg"/>
          <p:cNvPicPr preferRelativeResize="0"/>
          <p:nvPr/>
        </p:nvPicPr>
        <p:blipFill rotWithShape="1">
          <a:blip r:embed="rId4">
            <a:alphaModFix/>
          </a:blip>
          <a:srcRect b="0" l="32349" r="33487" t="0"/>
          <a:stretch/>
        </p:blipFill>
        <p:spPr>
          <a:xfrm>
            <a:off x="4148791" y="1246950"/>
            <a:ext cx="2143200" cy="3529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/>
        </p:nvSpPr>
        <p:spPr>
          <a:xfrm>
            <a:off x="931875" y="160450"/>
            <a:ext cx="62289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Интеллектуальные функции</a:t>
            </a:r>
            <a:endParaRPr sz="31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05" name="Google Shape;105;p17"/>
          <p:cNvSpPr/>
          <p:nvPr/>
        </p:nvSpPr>
        <p:spPr>
          <a:xfrm>
            <a:off x="395475" y="938375"/>
            <a:ext cx="6586200" cy="72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395475" y="302650"/>
            <a:ext cx="377400" cy="377400"/>
          </a:xfrm>
          <a:prstGeom prst="roundRect">
            <a:avLst>
              <a:gd fmla="val 16667" name="adj"/>
            </a:avLst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726700" y="1528875"/>
            <a:ext cx="45090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AI Zoom</a:t>
            </a:r>
            <a:br>
              <a:rPr lang="ru" sz="1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</a:br>
            <a:r>
              <a:rPr lang="ru" sz="1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Перевод в реальном времени</a:t>
            </a:r>
            <a:br>
              <a:rPr lang="ru" sz="1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</a:br>
            <a:r>
              <a:rPr lang="ru" sz="1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Обработка текста, изображений с помощью Galaxy AI</a:t>
            </a:r>
            <a:endParaRPr sz="18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485025" y="1691300"/>
            <a:ext cx="198300" cy="1887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485025" y="2075400"/>
            <a:ext cx="198300" cy="1887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485025" y="2459500"/>
            <a:ext cx="198300" cy="188700"/>
          </a:xfrm>
          <a:prstGeom prst="flowChartConnector">
            <a:avLst/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7" title="EAtpeTgC7UVcUGmHFHr74Z-1200-80.jpg"/>
          <p:cNvPicPr preferRelativeResize="0"/>
          <p:nvPr/>
        </p:nvPicPr>
        <p:blipFill rotWithShape="1">
          <a:blip r:embed="rId3">
            <a:alphaModFix/>
          </a:blip>
          <a:srcRect b="0" l="13838" r="12826" t="3325"/>
          <a:stretch/>
        </p:blipFill>
        <p:spPr>
          <a:xfrm>
            <a:off x="5081550" y="1678500"/>
            <a:ext cx="3627000" cy="2765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/>
        </p:nvSpPr>
        <p:spPr>
          <a:xfrm>
            <a:off x="562050" y="415250"/>
            <a:ext cx="8019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0000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ПОЧЕМУ</a:t>
            </a:r>
            <a:r>
              <a:rPr lang="ru" sz="24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СТОИТ ВЫБРАТЬ GALAXY S24 ULTRA?</a:t>
            </a:r>
            <a:endParaRPr sz="24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562050" y="1104200"/>
            <a:ext cx="80199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Montserrat"/>
              <a:buAutoNum type="arabicPeriod"/>
            </a:pPr>
            <a:r>
              <a:rPr lang="ru"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Ультимативная производительность</a:t>
            </a:r>
            <a:endParaRPr sz="20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Montserrat"/>
              <a:buAutoNum type="arabicPeriod"/>
            </a:pPr>
            <a:r>
              <a:rPr lang="ru"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Лучшая камера</a:t>
            </a:r>
            <a:endParaRPr sz="20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Montserrat"/>
              <a:buAutoNum type="arabicPeriod"/>
            </a:pPr>
            <a:r>
              <a:rPr lang="ru"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Продвинутый искусственный интеллект</a:t>
            </a:r>
            <a:endParaRPr sz="20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Montserrat"/>
              <a:buAutoNum type="arabicPeriod"/>
            </a:pPr>
            <a:r>
              <a:rPr lang="ru"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Долгое обновление системы </a:t>
            </a:r>
            <a:endParaRPr sz="20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Montserrat"/>
              <a:buAutoNum type="arabicPeriod"/>
            </a:pPr>
            <a:r>
              <a:rPr lang="ru"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Смартфон в руке, либо на фоне Samsung Galaxy Watch и Galaxy Buds</a:t>
            </a:r>
            <a:endParaRPr sz="2000">
              <a:solidFill>
                <a:schemeClr val="dk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18" name="Google Shape;118;p18" title="Samsung_logo_wordmark.sv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2813" y="3609350"/>
            <a:ext cx="4466100" cy="1190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