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28"/>
  </p:notesMasterIdLst>
  <p:handoutMasterIdLst>
    <p:handoutMasterId r:id="rId29"/>
  </p:handoutMasterIdLst>
  <p:sldIdLst>
    <p:sldId id="283" r:id="rId2"/>
    <p:sldId id="309" r:id="rId3"/>
    <p:sldId id="323" r:id="rId4"/>
    <p:sldId id="310" r:id="rId5"/>
    <p:sldId id="324" r:id="rId6"/>
    <p:sldId id="294" r:id="rId7"/>
    <p:sldId id="295" r:id="rId8"/>
    <p:sldId id="296" r:id="rId9"/>
    <p:sldId id="306" r:id="rId10"/>
    <p:sldId id="325" r:id="rId11"/>
    <p:sldId id="297" r:id="rId12"/>
    <p:sldId id="311" r:id="rId13"/>
    <p:sldId id="316" r:id="rId14"/>
    <p:sldId id="312" r:id="rId15"/>
    <p:sldId id="314" r:id="rId16"/>
    <p:sldId id="315" r:id="rId17"/>
    <p:sldId id="326" r:id="rId18"/>
    <p:sldId id="302" r:id="rId19"/>
    <p:sldId id="318" r:id="rId20"/>
    <p:sldId id="322" r:id="rId21"/>
    <p:sldId id="319" r:id="rId22"/>
    <p:sldId id="320" r:id="rId23"/>
    <p:sldId id="321" r:id="rId24"/>
    <p:sldId id="303" r:id="rId25"/>
    <p:sldId id="304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  <p:cmAuthor id="2" name="Kira Marie Alberding" initials="KMA" lastIdx="1" clrIdx="1">
    <p:extLst>
      <p:ext uri="{19B8F6BF-5375-455C-9EA6-DF929625EA0E}">
        <p15:presenceInfo xmlns:p15="http://schemas.microsoft.com/office/powerpoint/2012/main" userId="Kira Marie Alberd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830"/>
    <a:srgbClr val="595959"/>
    <a:srgbClr val="494949"/>
    <a:srgbClr val="585858"/>
    <a:srgbClr val="FFFFF7"/>
    <a:srgbClr val="4F4F4F"/>
    <a:srgbClr val="4D4D4D"/>
    <a:srgbClr val="414141"/>
    <a:srgbClr val="3A3A3A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5820" autoAdjust="0"/>
  </p:normalViewPr>
  <p:slideViewPr>
    <p:cSldViewPr snapToGrid="0">
      <p:cViewPr varScale="1">
        <p:scale>
          <a:sx n="101" d="100"/>
          <a:sy n="101" d="100"/>
        </p:scale>
        <p:origin x="16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Presentation Subtitle</a:t>
            </a:r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Presentation Title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de-DE" dirty="0"/>
              <a:t>02 Februar 2021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28" y="356530"/>
            <a:ext cx="2070625" cy="12107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169"/>
            <a:ext cx="2216961" cy="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" y="1954080"/>
            <a:ext cx="5042556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54080"/>
            <a:ext cx="5148607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74696" y="2603008"/>
            <a:ext cx="504255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7" y="2603008"/>
            <a:ext cx="507006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M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6725"/>
            <a:ext cx="6624004" cy="4357349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Chapter Subtitle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Subtitle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M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Thre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3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Grafik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Contact</a:t>
            </a:r>
            <a:r>
              <a:rPr lang="de-DE" dirty="0"/>
              <a:t> Details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1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2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3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_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2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5106728" cy="21982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baseline="0" noProof="0" dirty="0">
                <a:solidFill>
                  <a:srgbClr val="595959"/>
                </a:solidFill>
              </a:rPr>
              <a:t>Kira Alberding </a:t>
            </a:r>
            <a:r>
              <a:rPr lang="en-US" b="1" noProof="0" dirty="0">
                <a:solidFill>
                  <a:srgbClr val="595959"/>
                </a:solidFill>
              </a:rPr>
              <a:t>| Kicards - Karteikarten-Anwendung </a:t>
            </a:r>
            <a:r>
              <a:rPr lang="de-DE" b="1" noProof="0" dirty="0">
                <a:solidFill>
                  <a:srgbClr val="595959"/>
                </a:solidFill>
              </a:rPr>
              <a:t>im</a:t>
            </a:r>
            <a:r>
              <a:rPr lang="en-US" b="1" noProof="0" dirty="0">
                <a:solidFill>
                  <a:srgbClr val="595959"/>
                </a:solidFill>
              </a:rPr>
              <a:t> </a:t>
            </a:r>
            <a:r>
              <a:rPr lang="de-DE" b="1" noProof="0" dirty="0">
                <a:solidFill>
                  <a:srgbClr val="595959"/>
                </a:solidFill>
              </a:rPr>
              <a:t>Sinne</a:t>
            </a:r>
            <a:r>
              <a:rPr lang="en-US" b="1" noProof="0" dirty="0">
                <a:solidFill>
                  <a:srgbClr val="595959"/>
                </a:solidFill>
              </a:rPr>
              <a:t> von OER</a:t>
            </a:r>
            <a:endParaRPr lang="en-US" b="0" noProof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be09/Kicards" TargetMode="External"/><Relationship Id="rId2" Type="http://schemas.openxmlformats.org/officeDocument/2006/relationships/hyperlink" Target="mailto:k_albe09@uni-muenster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2413" y="2614390"/>
            <a:ext cx="10709810" cy="1597439"/>
          </a:xfrm>
        </p:spPr>
        <p:txBody>
          <a:bodyPr/>
          <a:lstStyle/>
          <a:p>
            <a:r>
              <a:rPr lang="de-DE" sz="3600" dirty="0"/>
              <a:t>Kicards </a:t>
            </a:r>
            <a:br>
              <a:rPr lang="de-DE" sz="3600" dirty="0"/>
            </a:br>
            <a:r>
              <a:rPr lang="de-DE" sz="3600" dirty="0"/>
              <a:t>webbasierte kollaborative Karteikarten-Software       	    </a:t>
            </a:r>
            <a:r>
              <a:rPr lang="de-DE" sz="3600" dirty="0">
                <a:latin typeface="Freestyle Script" panose="030804020302050B0404" pitchFamily="66" charset="0"/>
              </a:rPr>
              <a:t>nach Anforderungen von OER 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D1970-9F21-4405-B4D9-B37F9553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685" y="2821751"/>
            <a:ext cx="2866629" cy="607249"/>
          </a:xfrm>
        </p:spPr>
        <p:txBody>
          <a:bodyPr/>
          <a:lstStyle/>
          <a:p>
            <a:r>
              <a:rPr lang="de-DE" sz="4400" dirty="0"/>
              <a:t>Evaluation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0A4E0-62CA-42B0-AC6C-F1DB205C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4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Anki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958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A, L, M, 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126725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Phase6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3443654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M, S und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der Software und Quelldateien nicht öffentlich verfügbar</a:t>
            </a:r>
          </a:p>
          <a:p>
            <a:pPr lvl="1"/>
            <a:r>
              <a:rPr lang="de-DE" sz="1600" dirty="0"/>
              <a:t>fehlende Exportfunktion</a:t>
            </a:r>
          </a:p>
          <a:p>
            <a:pPr lvl="1"/>
            <a:r>
              <a:rPr lang="de-DE" sz="1600" dirty="0"/>
              <a:t>mangelnde Formatierungsfunktionen</a:t>
            </a:r>
          </a:p>
          <a:p>
            <a:pPr lvl="1"/>
            <a:r>
              <a:rPr lang="de-DE" sz="1600" dirty="0"/>
              <a:t>Keine Formeln</a:t>
            </a:r>
          </a:p>
          <a:p>
            <a:r>
              <a:rPr lang="de-DE" sz="1800" dirty="0"/>
              <a:t>Keine Deaktivierung von Kursen</a:t>
            </a:r>
          </a:p>
          <a:p>
            <a:r>
              <a:rPr lang="de-DE" sz="1800" dirty="0"/>
              <a:t>Keine Prioritäten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B5A23E5-87EC-4582-BA37-E195B079C104}"/>
              </a:ext>
            </a:extLst>
          </p:cNvPr>
          <p:cNvSpPr txBox="1">
            <a:spLocks/>
          </p:cNvSpPr>
          <p:nvPr/>
        </p:nvSpPr>
        <p:spPr>
          <a:xfrm>
            <a:off x="965197" y="2781300"/>
            <a:ext cx="4831375" cy="34436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rgbClr val="C00000"/>
                </a:solidFill>
              </a:rPr>
              <a:t>L und P der Softwareanforderungen erfüllt</a:t>
            </a:r>
          </a:p>
          <a:p>
            <a:pPr lvl="1"/>
            <a:r>
              <a:rPr lang="de-DE" sz="1600" dirty="0"/>
              <a:t>Auf mobile Endgeräte verfügbar</a:t>
            </a:r>
          </a:p>
          <a:p>
            <a:r>
              <a:rPr lang="de-DE" sz="1800" dirty="0"/>
              <a:t>Aufnahme von Audio</a:t>
            </a:r>
          </a:p>
          <a:p>
            <a:r>
              <a:rPr lang="de-DE" sz="1800" dirty="0"/>
              <a:t>Fälligkeit von Kursen &amp; Kategorien</a:t>
            </a:r>
          </a:p>
          <a:p>
            <a:r>
              <a:rPr lang="de-DE" sz="1800" dirty="0"/>
              <a:t>Aktivitäts- und Prognosestatistiken </a:t>
            </a:r>
          </a:p>
          <a:p>
            <a:r>
              <a:rPr lang="de-DE" sz="1800" dirty="0"/>
              <a:t>Individuelle Anzahl an Phasen</a:t>
            </a:r>
          </a:p>
          <a:p>
            <a:r>
              <a:rPr lang="de-DE" sz="1800" dirty="0"/>
              <a:t>Einstellung: </a:t>
            </a:r>
          </a:p>
          <a:p>
            <a:pPr lvl="1"/>
            <a:r>
              <a:rPr lang="de-DE" sz="1600" dirty="0"/>
              <a:t>Anzahl täglicher Karten/Tag</a:t>
            </a:r>
          </a:p>
          <a:p>
            <a:pPr lvl="1"/>
            <a:r>
              <a:rPr lang="de-DE" sz="1600" dirty="0"/>
              <a:t>Warteintervalle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58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BRAINYOO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3443654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 &amp;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nicht öffentlich verfügbar</a:t>
            </a:r>
          </a:p>
          <a:p>
            <a:pPr lvl="1"/>
            <a:r>
              <a:rPr lang="de-DE" sz="1600" dirty="0"/>
              <a:t>Keine gemeinschaftliche Bearbeitung</a:t>
            </a:r>
          </a:p>
          <a:p>
            <a:pPr lvl="1"/>
            <a:r>
              <a:rPr lang="de-DE" sz="1600" dirty="0"/>
              <a:t>Kopien notwendig</a:t>
            </a:r>
          </a:p>
          <a:p>
            <a:pPr lvl="1"/>
            <a:r>
              <a:rPr lang="de-DE" sz="1600" dirty="0"/>
              <a:t>Keine Formeln</a:t>
            </a:r>
          </a:p>
          <a:p>
            <a:pPr lvl="1"/>
            <a:r>
              <a:rPr lang="de-DE" sz="1600" dirty="0"/>
              <a:t>Mangelnde Formatierungen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B5A23E5-87EC-4582-BA37-E195B079C104}"/>
              </a:ext>
            </a:extLst>
          </p:cNvPr>
          <p:cNvSpPr txBox="1">
            <a:spLocks/>
          </p:cNvSpPr>
          <p:nvPr/>
        </p:nvSpPr>
        <p:spPr>
          <a:xfrm>
            <a:off x="1393579" y="2781300"/>
            <a:ext cx="3974612" cy="34436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rgbClr val="C00000"/>
                </a:solidFill>
              </a:rPr>
              <a:t>L, S, P erfüllt</a:t>
            </a:r>
          </a:p>
          <a:p>
            <a:pPr lvl="1"/>
            <a:r>
              <a:rPr lang="de-DE" sz="1600" dirty="0"/>
              <a:t>Export in ein XML-Dateiformat</a:t>
            </a:r>
          </a:p>
          <a:p>
            <a:r>
              <a:rPr lang="de-DE" sz="1800" dirty="0"/>
              <a:t>Hosting auf eigenen Server auf Anfrage möglich</a:t>
            </a:r>
          </a:p>
          <a:p>
            <a:r>
              <a:rPr lang="de-DE" sz="1800" dirty="0"/>
              <a:t>Lerngruppen</a:t>
            </a:r>
          </a:p>
          <a:p>
            <a:r>
              <a:rPr lang="de-DE" sz="1800" dirty="0"/>
              <a:t>Wahrscheinlichkeit für Phasen</a:t>
            </a:r>
          </a:p>
          <a:p>
            <a:r>
              <a:rPr lang="de-DE" sz="1800" dirty="0"/>
              <a:t>Eselsbrücke</a:t>
            </a:r>
          </a:p>
        </p:txBody>
      </p:sp>
    </p:spTree>
    <p:extLst>
      <p:ext uri="{BB962C8B-B14F-4D97-AF65-F5344CB8AC3E}">
        <p14:creationId xmlns:p14="http://schemas.microsoft.com/office/powerpoint/2010/main" val="407536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Kartenheld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2892059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M, S &amp;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nicht öffentlich einsehbar</a:t>
            </a:r>
          </a:p>
          <a:p>
            <a:pPr lvl="1"/>
            <a:r>
              <a:rPr lang="de-DE" sz="1600" dirty="0"/>
              <a:t>Keine Formeln</a:t>
            </a:r>
          </a:p>
          <a:p>
            <a:pPr lvl="1"/>
            <a:r>
              <a:rPr lang="de-DE" sz="1600" dirty="0"/>
              <a:t>Nur spezifisches .</a:t>
            </a:r>
            <a:r>
              <a:rPr lang="de-DE" sz="1600" dirty="0" err="1"/>
              <a:t>flashcards</a:t>
            </a:r>
            <a:r>
              <a:rPr lang="de-DE" sz="1600" dirty="0"/>
              <a:t>-Dateiformat</a:t>
            </a:r>
          </a:p>
          <a:p>
            <a:r>
              <a:rPr lang="de-DE" sz="1800" dirty="0"/>
              <a:t>Keine Kategorien für einzelne Kurse</a:t>
            </a:r>
          </a:p>
          <a:p>
            <a:r>
              <a:rPr lang="de-DE" sz="1800" dirty="0"/>
              <a:t>kaum Statistiken </a:t>
            </a:r>
          </a:p>
          <a:p>
            <a:r>
              <a:rPr lang="de-DE" sz="1800" dirty="0"/>
              <a:t>Kaum Einstellungsmöglichkeiten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4574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L erfüllt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vertrautem Design von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Multiple Choice 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Abfrage nach schwierigen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Abfrage nach einer spezifischen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im Textfluss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Prioritäten oder Fälligkeiten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Aktivitäts- oder Prognosestatistiken</a:t>
            </a:r>
          </a:p>
        </p:txBody>
      </p:sp>
    </p:spTree>
    <p:extLst>
      <p:ext uri="{BB962C8B-B14F-4D97-AF65-F5344CB8AC3E}">
        <p14:creationId xmlns:p14="http://schemas.microsoft.com/office/powerpoint/2010/main" val="241433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Buffl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0979" y="2869223"/>
            <a:ext cx="5100271" cy="3171092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 erfüllt &amp; S eingeschränkt erfüllt</a:t>
            </a:r>
          </a:p>
          <a:p>
            <a:pPr lvl="1"/>
            <a:r>
              <a:rPr lang="de-DE" sz="1600" dirty="0"/>
              <a:t>Quellcode nicht öffentlich verfügbar </a:t>
            </a:r>
          </a:p>
          <a:p>
            <a:pPr lvl="1"/>
            <a:r>
              <a:rPr lang="de-DE" sz="1600" dirty="0"/>
              <a:t>Kein Export (kein Zugriff auf Quelldateien)</a:t>
            </a:r>
          </a:p>
          <a:p>
            <a:pPr lvl="1"/>
            <a:r>
              <a:rPr lang="de-DE" sz="1600" dirty="0"/>
              <a:t>Eingeschränkte Gestaltungsmöglichkeiten der Karten</a:t>
            </a:r>
          </a:p>
          <a:p>
            <a:pPr lvl="1"/>
            <a:r>
              <a:rPr lang="de-DE" sz="1600" dirty="0"/>
              <a:t>Keine Formeln</a:t>
            </a:r>
          </a:p>
          <a:p>
            <a:r>
              <a:rPr lang="de-DE" sz="1800" dirty="0"/>
              <a:t>Keine intuitive Benutzeroberfläche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Keine Prioritäten oder Fälligkeiten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Aktivitäts- oder Prognosestatistiken</a:t>
            </a:r>
          </a:p>
          <a:p>
            <a:endParaRPr lang="de-DE" sz="1800" dirty="0"/>
          </a:p>
          <a:p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1795339" y="2869223"/>
            <a:ext cx="3171092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L, P erfüllt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Kostenlos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Kurse mit anderen teilbar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Import-Funktion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per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3865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KevDi</a:t>
            </a:r>
            <a:r>
              <a:rPr lang="de-DE" dirty="0"/>
              <a:t> als Entwicklungsgrundlage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23771" y="2746610"/>
            <a:ext cx="5161206" cy="36717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L, S, P &amp; Single Sourcing nicht erfüllt</a:t>
            </a:r>
          </a:p>
          <a:p>
            <a:pPr lvl="1"/>
            <a:r>
              <a:rPr lang="de-DE" sz="1600" dirty="0"/>
              <a:t>HTML und </a:t>
            </a:r>
            <a:r>
              <a:rPr lang="de-DE" sz="1600" dirty="0" err="1"/>
              <a:t>Markdown</a:t>
            </a:r>
            <a:r>
              <a:rPr lang="de-DE" sz="1600" dirty="0"/>
              <a:t> Kenntnisse benötigt</a:t>
            </a:r>
          </a:p>
          <a:p>
            <a:pPr lvl="1"/>
            <a:r>
              <a:rPr lang="de-DE" sz="1600" dirty="0"/>
              <a:t>Kein Import oder Export</a:t>
            </a:r>
          </a:p>
          <a:p>
            <a:pPr lvl="1"/>
            <a:r>
              <a:rPr lang="de-DE" sz="1600" dirty="0"/>
              <a:t>Nur online über den Browser verfügbar</a:t>
            </a:r>
          </a:p>
          <a:p>
            <a:r>
              <a:rPr lang="de-DE" sz="1800" dirty="0"/>
              <a:t>Keine Bearbeitung von Kursen </a:t>
            </a:r>
          </a:p>
          <a:p>
            <a:r>
              <a:rPr lang="de-DE" sz="1800" dirty="0"/>
              <a:t>Keine zusätzliche Kategorien </a:t>
            </a:r>
          </a:p>
          <a:p>
            <a:r>
              <a:rPr lang="de-DE" sz="1800" dirty="0"/>
              <a:t>Keine Bilder, Audiodateien oder Formeln</a:t>
            </a:r>
          </a:p>
          <a:p>
            <a:r>
              <a:rPr lang="de-DE" sz="1800" dirty="0"/>
              <a:t>Keine effizienten Lernalgorithmen</a:t>
            </a:r>
          </a:p>
          <a:p>
            <a:r>
              <a:rPr lang="de-DE" sz="1800" dirty="0"/>
              <a:t>Keine Einstellungsmöglichkeiten</a:t>
            </a:r>
          </a:p>
          <a:p>
            <a:r>
              <a:rPr lang="de-DE" sz="1800" dirty="0"/>
              <a:t>Keine Statistiken </a:t>
            </a:r>
          </a:p>
          <a:p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A, M erfüllt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Quellcode frei zugänglich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Benutzerauthentifizierung ist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HTML und </a:t>
            </a:r>
            <a:r>
              <a:rPr lang="de-DE" dirty="0" err="1"/>
              <a:t>Markdown</a:t>
            </a:r>
            <a:r>
              <a:rPr lang="de-DE" dirty="0"/>
              <a:t> ausreichend editierbar</a:t>
            </a: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5786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D1970-9F21-4405-B4D9-B37F9553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46" y="2821751"/>
            <a:ext cx="3999707" cy="607249"/>
          </a:xfrm>
        </p:spPr>
        <p:txBody>
          <a:bodyPr/>
          <a:lstStyle/>
          <a:p>
            <a:r>
              <a:rPr lang="de-DE" sz="4400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0A4E0-62CA-42B0-AC6C-F1DB205C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6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ECC30AD-1B8F-4D69-A1A9-2F136B95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15116"/>
              </p:ext>
            </p:extLst>
          </p:nvPr>
        </p:nvGraphicFramePr>
        <p:xfrm>
          <a:off x="2669743" y="2217420"/>
          <a:ext cx="6852514" cy="2423160"/>
        </p:xfrm>
        <a:graphic>
          <a:graphicData uri="http://schemas.openxmlformats.org/drawingml/2006/table">
            <a:tbl>
              <a:tblPr/>
              <a:tblGrid>
                <a:gridCol w="3308299">
                  <a:extLst>
                    <a:ext uri="{9D8B030D-6E8A-4147-A177-3AD203B41FA5}">
                      <a16:colId xmlns:a16="http://schemas.microsoft.com/office/drawing/2014/main" val="3942365235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21040056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9631397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813010240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51438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91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</a:rPr>
                        <a:t>OER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031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Freiheit der Software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9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Markdown Zusammenfassung (Level of expertise)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9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Vernünftige Editierbarkeit (z.B. Hoch- und Tiefstellung)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5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Verfügbarkeit der Quellmaterialien (Import/Export)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90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Offline-Modus / lokale Speicherung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2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Mobile-App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Kollaboratibe Bearbeitung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1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44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DB68A4-6A85-46B5-B513-0B22A61F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90293"/>
              </p:ext>
            </p:extLst>
          </p:nvPr>
        </p:nvGraphicFramePr>
        <p:xfrm>
          <a:off x="2987954" y="1948180"/>
          <a:ext cx="6216092" cy="2961640"/>
        </p:xfrm>
        <a:graphic>
          <a:graphicData uri="http://schemas.openxmlformats.org/drawingml/2006/table">
            <a:tbl>
              <a:tblPr/>
              <a:tblGrid>
                <a:gridCol w="2671877">
                  <a:extLst>
                    <a:ext uri="{9D8B030D-6E8A-4147-A177-3AD203B41FA5}">
                      <a16:colId xmlns:a16="http://schemas.microsoft.com/office/drawing/2014/main" val="767441958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2766173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22588291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1379102799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2940357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Lernmethoden / Abfragen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59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Leitner-System (nach 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0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Spaced Learning (nach 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44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Schlechtesten Karten (nach 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Intensive Session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9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Nach Fälligkeit lernen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40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Alle Karten lernen (nach 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10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Abfragerichtung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51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Antwort schreiben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4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Zwischenspiele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9169-C266-4769-BD4D-79358C6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1643"/>
            <a:ext cx="9469437" cy="607249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1929A90C-2529-4D22-9CA3-69FDEE531539}"/>
              </a:ext>
            </a:extLst>
          </p:cNvPr>
          <p:cNvGrpSpPr/>
          <p:nvPr/>
        </p:nvGrpSpPr>
        <p:grpSpPr>
          <a:xfrm>
            <a:off x="0" y="1122265"/>
            <a:ext cx="12192000" cy="5252393"/>
            <a:chOff x="-3175" y="1188726"/>
            <a:chExt cx="12198350" cy="5669274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47EEDCC3-84B3-4D5F-B66F-5F2E04CB98D2}"/>
                </a:ext>
              </a:extLst>
            </p:cNvPr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74" name="Group 7">
                <a:extLst>
                  <a:ext uri="{FF2B5EF4-FFF2-40B4-BE49-F238E27FC236}">
                    <a16:creationId xmlns:a16="http://schemas.microsoft.com/office/drawing/2014/main" id="{84884723-FCC0-4E23-BA04-92667E2C356F}"/>
                  </a:ext>
                </a:extLst>
              </p:cNvPr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93" name="Freeform 39">
                  <a:extLst>
                    <a:ext uri="{FF2B5EF4-FFF2-40B4-BE49-F238E27FC236}">
                      <a16:creationId xmlns:a16="http://schemas.microsoft.com/office/drawing/2014/main" id="{C43A9811-E1CF-44B4-8FD0-4C87658989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40">
                  <a:extLst>
                    <a:ext uri="{FF2B5EF4-FFF2-40B4-BE49-F238E27FC236}">
                      <a16:creationId xmlns:a16="http://schemas.microsoft.com/office/drawing/2014/main" id="{D4FB411E-B752-4765-8137-A89E9DF3F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41">
                  <a:extLst>
                    <a:ext uri="{FF2B5EF4-FFF2-40B4-BE49-F238E27FC236}">
                      <a16:creationId xmlns:a16="http://schemas.microsoft.com/office/drawing/2014/main" id="{9C11919D-FE18-4427-9CCC-E7B5214A7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A9E90557-631C-4624-9652-BC12372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447EA9D6-255E-4060-AA20-481A7CB014FA}"/>
                  </a:ext>
                </a:extLst>
              </p:cNvPr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1E89C7C6-26BE-4897-AD0E-AFCCA8502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01DE3EB6-AE91-46C2-A806-13AD134BB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8DCFCF2F-26E5-4AF2-AEEF-153631EC0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7D5F9707-0F26-45C2-B224-AFC23E26B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E48E2A8A-BFB9-43D8-AAF1-A28FF266D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6918F5F-2769-4CD1-9CF5-DC8664DFC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A6AFDA37-A042-4B68-A86D-F3BB8536F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BEA347A1-F11D-43E7-A405-5A9911751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F85CE6DD-7FF4-4E55-8758-5B28C16FF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BF320-CDDE-4740-87A0-6B8200450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29FEA048-C56D-4476-BD3A-A908684F8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06EA66E8-F70F-4DE8-8B64-89FFE3D2E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6C0F2786-7ED8-47A1-A752-8CFD1BA89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DF48C9E9-120C-463D-9CD6-7BCA2E707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C2C2DF1-0C52-4E57-BF66-4B7F5CFB7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3AE3E84A-45C0-4AB7-801F-4FF296CA9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5">
              <a:extLst>
                <a:ext uri="{FF2B5EF4-FFF2-40B4-BE49-F238E27FC236}">
                  <a16:creationId xmlns:a16="http://schemas.microsoft.com/office/drawing/2014/main" id="{0F14B78D-0FF5-4D8E-9DAB-04686D0A5F03}"/>
                </a:ext>
              </a:extLst>
            </p:cNvPr>
            <p:cNvGrpSpPr/>
            <p:nvPr/>
          </p:nvGrpSpPr>
          <p:grpSpPr>
            <a:xfrm>
              <a:off x="1014547" y="1188726"/>
              <a:ext cx="9490876" cy="4173890"/>
              <a:chOff x="1014547" y="1188726"/>
              <a:chExt cx="9490876" cy="4173890"/>
            </a:xfrm>
          </p:grpSpPr>
          <p:grpSp>
            <p:nvGrpSpPr>
              <p:cNvPr id="10" name="Group 24">
                <a:extLst>
                  <a:ext uri="{FF2B5EF4-FFF2-40B4-BE49-F238E27FC236}">
                    <a16:creationId xmlns:a16="http://schemas.microsoft.com/office/drawing/2014/main" id="{ECD19308-3906-465A-A68E-EEC59F32EDCB}"/>
                  </a:ext>
                </a:extLst>
              </p:cNvPr>
              <p:cNvGrpSpPr/>
              <p:nvPr/>
            </p:nvGrpSpPr>
            <p:grpSpPr>
              <a:xfrm>
                <a:off x="1014547" y="2901069"/>
                <a:ext cx="1850363" cy="2461547"/>
                <a:chOff x="1014547" y="2901069"/>
                <a:chExt cx="1850363" cy="2461547"/>
              </a:xfrm>
            </p:grpSpPr>
            <p:pic>
              <p:nvPicPr>
                <p:cNvPr id="49" name="Picture 77">
                  <a:extLst>
                    <a:ext uri="{FF2B5EF4-FFF2-40B4-BE49-F238E27FC236}">
                      <a16:creationId xmlns:a16="http://schemas.microsoft.com/office/drawing/2014/main" id="{83DBD150-3171-4AB4-A613-C1928CE51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0782269">
                  <a:off x="1342573" y="4952562"/>
                  <a:ext cx="1522337" cy="410054"/>
                </a:xfrm>
                <a:prstGeom prst="rect">
                  <a:avLst/>
                </a:prstGeom>
              </p:spPr>
            </p:pic>
            <p:sp>
              <p:nvSpPr>
                <p:cNvPr id="50" name="Freeform 161">
                  <a:extLst>
                    <a:ext uri="{FF2B5EF4-FFF2-40B4-BE49-F238E27FC236}">
                      <a16:creationId xmlns:a16="http://schemas.microsoft.com/office/drawing/2014/main" id="{8B671030-C010-4ECB-BE14-3105088E5B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0 w 465"/>
                    <a:gd name="T1" fmla="*/ 238 h 476"/>
                    <a:gd name="T2" fmla="*/ 233 w 465"/>
                    <a:gd name="T3" fmla="*/ 476 h 476"/>
                    <a:gd name="T4" fmla="*/ 0 w 465"/>
                    <a:gd name="T5" fmla="*/ 238 h 476"/>
                    <a:gd name="T6" fmla="*/ 465 w 465"/>
                    <a:gd name="T7" fmla="*/ 238 h 476"/>
                    <a:gd name="T8" fmla="*/ 233 w 465"/>
                    <a:gd name="T9" fmla="*/ 476 h 476"/>
                    <a:gd name="T10" fmla="*/ 465 w 465"/>
                    <a:gd name="T11" fmla="*/ 238 h 476"/>
                    <a:gd name="T12" fmla="*/ 233 w 465"/>
                    <a:gd name="T13" fmla="*/ 0 h 476"/>
                    <a:gd name="T14" fmla="*/ 0 w 465"/>
                    <a:gd name="T15" fmla="*/ 238 h 476"/>
                    <a:gd name="T16" fmla="*/ 0 w 465"/>
                    <a:gd name="T17" fmla="*/ 238 h 476"/>
                    <a:gd name="T18" fmla="*/ 233 w 465"/>
                    <a:gd name="T19" fmla="*/ 0 h 476"/>
                    <a:gd name="T20" fmla="*/ 465 w 465"/>
                    <a:gd name="T21" fmla="*/ 238 h 476"/>
                    <a:gd name="T22" fmla="*/ 465 w 465"/>
                    <a:gd name="T23" fmla="*/ 238 h 476"/>
                    <a:gd name="T24" fmla="*/ 233 w 465"/>
                    <a:gd name="T25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76">
                      <a:moveTo>
                        <a:pt x="0" y="238"/>
                      </a:moveTo>
                      <a:cubicBezTo>
                        <a:pt x="0" y="370"/>
                        <a:pt x="104" y="476"/>
                        <a:pt x="233" y="476"/>
                      </a:cubicBezTo>
                      <a:cubicBezTo>
                        <a:pt x="104" y="476"/>
                        <a:pt x="0" y="369"/>
                        <a:pt x="0" y="238"/>
                      </a:cubicBezTo>
                      <a:moveTo>
                        <a:pt x="465" y="238"/>
                      </a:moveTo>
                      <a:cubicBezTo>
                        <a:pt x="465" y="369"/>
                        <a:pt x="361" y="476"/>
                        <a:pt x="233" y="476"/>
                      </a:cubicBezTo>
                      <a:cubicBezTo>
                        <a:pt x="361" y="476"/>
                        <a:pt x="465" y="370"/>
                        <a:pt x="465" y="238"/>
                      </a:cubicBezTo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107"/>
                        <a:pt x="104" y="0"/>
                        <a:pt x="233" y="0"/>
                      </a:cubicBezTo>
                      <a:cubicBezTo>
                        <a:pt x="361" y="0"/>
                        <a:pt x="465" y="107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rgbClr val="F79C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59">
                  <a:extLst>
                    <a:ext uri="{FF2B5EF4-FFF2-40B4-BE49-F238E27FC236}">
                      <a16:creationId xmlns:a16="http://schemas.microsoft.com/office/drawing/2014/main" id="{FCD5FE73-BD30-4132-AE0B-47B2D8A00A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10830"/>
                </a:solidFill>
                <a:ln>
                  <a:solidFill>
                    <a:srgbClr val="910830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550E2094-A760-4218-9684-9C54CC8C312F}"/>
                  </a:ext>
                </a:extLst>
              </p:cNvPr>
              <p:cNvGrpSpPr/>
              <p:nvPr/>
            </p:nvGrpSpPr>
            <p:grpSpPr>
              <a:xfrm>
                <a:off x="4297647" y="2665170"/>
                <a:ext cx="1583496" cy="1971861"/>
                <a:chOff x="4297647" y="2665170"/>
                <a:chExt cx="1583496" cy="1971861"/>
              </a:xfrm>
            </p:grpSpPr>
            <p:pic>
              <p:nvPicPr>
                <p:cNvPr id="42" name="Picture 85">
                  <a:extLst>
                    <a:ext uri="{FF2B5EF4-FFF2-40B4-BE49-F238E27FC236}">
                      <a16:creationId xmlns:a16="http://schemas.microsoft.com/office/drawing/2014/main" id="{93D020A3-E655-4042-AFE3-2C93A10A0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009216">
                  <a:off x="4358806" y="4226977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43" name="Group 86">
                  <a:extLst>
                    <a:ext uri="{FF2B5EF4-FFF2-40B4-BE49-F238E27FC236}">
                      <a16:creationId xmlns:a16="http://schemas.microsoft.com/office/drawing/2014/main" id="{831652FE-B93E-4ACD-9100-4A7446B877D3}"/>
                    </a:ext>
                  </a:extLst>
                </p:cNvPr>
                <p:cNvGrpSpPr/>
                <p:nvPr/>
              </p:nvGrpSpPr>
              <p:grpSpPr>
                <a:xfrm>
                  <a:off x="4297647" y="2665170"/>
                  <a:ext cx="1083327" cy="1737118"/>
                  <a:chOff x="4926012" y="12979135"/>
                  <a:chExt cx="1449387" cy="2324100"/>
                </a:xfrm>
              </p:grpSpPr>
              <p:sp>
                <p:nvSpPr>
                  <p:cNvPr id="44" name="Freeform 154">
                    <a:extLst>
                      <a:ext uri="{FF2B5EF4-FFF2-40B4-BE49-F238E27FC236}">
                        <a16:creationId xmlns:a16="http://schemas.microsoft.com/office/drawing/2014/main" id="{E3184514-8B21-4D14-85AF-90C674C38CF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26012" y="12979135"/>
                    <a:ext cx="1449387" cy="2324100"/>
                  </a:xfrm>
                  <a:custGeom>
                    <a:avLst/>
                    <a:gdLst>
                      <a:gd name="T0" fmla="*/ 426 w 426"/>
                      <a:gd name="T1" fmla="*/ 219 h 682"/>
                      <a:gd name="T2" fmla="*/ 213 w 426"/>
                      <a:gd name="T3" fmla="*/ 0 h 682"/>
                      <a:gd name="T4" fmla="*/ 0 w 426"/>
                      <a:gd name="T5" fmla="*/ 219 h 682"/>
                      <a:gd name="T6" fmla="*/ 205 w 426"/>
                      <a:gd name="T7" fmla="*/ 437 h 682"/>
                      <a:gd name="T8" fmla="*/ 205 w 426"/>
                      <a:gd name="T9" fmla="*/ 631 h 682"/>
                      <a:gd name="T10" fmla="*/ 188 w 426"/>
                      <a:gd name="T11" fmla="*/ 655 h 682"/>
                      <a:gd name="T12" fmla="*/ 213 w 426"/>
                      <a:gd name="T13" fmla="*/ 682 h 682"/>
                      <a:gd name="T14" fmla="*/ 239 w 426"/>
                      <a:gd name="T15" fmla="*/ 655 h 682"/>
                      <a:gd name="T16" fmla="*/ 222 w 426"/>
                      <a:gd name="T17" fmla="*/ 631 h 682"/>
                      <a:gd name="T18" fmla="*/ 222 w 426"/>
                      <a:gd name="T19" fmla="*/ 437 h 682"/>
                      <a:gd name="T20" fmla="*/ 426 w 426"/>
                      <a:gd name="T21" fmla="*/ 219 h 682"/>
                      <a:gd name="T22" fmla="*/ 17 w 426"/>
                      <a:gd name="T23" fmla="*/ 219 h 682"/>
                      <a:gd name="T24" fmla="*/ 213 w 426"/>
                      <a:gd name="T25" fmla="*/ 18 h 682"/>
                      <a:gd name="T26" fmla="*/ 409 w 426"/>
                      <a:gd name="T27" fmla="*/ 219 h 682"/>
                      <a:gd name="T28" fmla="*/ 213 w 426"/>
                      <a:gd name="T29" fmla="*/ 420 h 682"/>
                      <a:gd name="T30" fmla="*/ 17 w 426"/>
                      <a:gd name="T31" fmla="*/ 219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6" h="682">
                        <a:moveTo>
                          <a:pt x="426" y="219"/>
                        </a:moveTo>
                        <a:cubicBezTo>
                          <a:pt x="426" y="98"/>
                          <a:pt x="331" y="0"/>
                          <a:pt x="213" y="0"/>
                        </a:cubicBezTo>
                        <a:cubicBezTo>
                          <a:pt x="96" y="0"/>
                          <a:pt x="0" y="98"/>
                          <a:pt x="0" y="219"/>
                        </a:cubicBezTo>
                        <a:cubicBezTo>
                          <a:pt x="0" y="336"/>
                          <a:pt x="91" y="432"/>
                          <a:pt x="205" y="437"/>
                        </a:cubicBezTo>
                        <a:cubicBezTo>
                          <a:pt x="205" y="631"/>
                          <a:pt x="205" y="631"/>
                          <a:pt x="205" y="631"/>
                        </a:cubicBezTo>
                        <a:cubicBezTo>
                          <a:pt x="195" y="634"/>
                          <a:pt x="188" y="644"/>
                          <a:pt x="188" y="655"/>
                        </a:cubicBezTo>
                        <a:cubicBezTo>
                          <a:pt x="188" y="670"/>
                          <a:pt x="199" y="682"/>
                          <a:pt x="213" y="682"/>
                        </a:cubicBezTo>
                        <a:cubicBezTo>
                          <a:pt x="227" y="682"/>
                          <a:pt x="239" y="670"/>
                          <a:pt x="239" y="655"/>
                        </a:cubicBezTo>
                        <a:cubicBezTo>
                          <a:pt x="239" y="644"/>
                          <a:pt x="232" y="634"/>
                          <a:pt x="222" y="631"/>
                        </a:cubicBezTo>
                        <a:cubicBezTo>
                          <a:pt x="222" y="437"/>
                          <a:pt x="222" y="437"/>
                          <a:pt x="222" y="437"/>
                        </a:cubicBezTo>
                        <a:cubicBezTo>
                          <a:pt x="335" y="432"/>
                          <a:pt x="426" y="336"/>
                          <a:pt x="426" y="219"/>
                        </a:cubicBezTo>
                        <a:moveTo>
                          <a:pt x="17" y="219"/>
                        </a:moveTo>
                        <a:cubicBezTo>
                          <a:pt x="17" y="108"/>
                          <a:pt x="105" y="18"/>
                          <a:pt x="213" y="18"/>
                        </a:cubicBezTo>
                        <a:cubicBezTo>
                          <a:pt x="321" y="18"/>
                          <a:pt x="409" y="108"/>
                          <a:pt x="409" y="219"/>
                        </a:cubicBezTo>
                        <a:cubicBezTo>
                          <a:pt x="409" y="329"/>
                          <a:pt x="321" y="420"/>
                          <a:pt x="213" y="420"/>
                        </a:cubicBezTo>
                        <a:cubicBezTo>
                          <a:pt x="105" y="420"/>
                          <a:pt x="17" y="329"/>
                          <a:pt x="17" y="219"/>
                        </a:cubicBezTo>
                      </a:path>
                    </a:pathLst>
                  </a:custGeom>
                  <a:solidFill>
                    <a:srgbClr val="91083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Freeform 155">
                    <a:extLst>
                      <a:ext uri="{FF2B5EF4-FFF2-40B4-BE49-F238E27FC236}">
                        <a16:creationId xmlns:a16="http://schemas.microsoft.com/office/drawing/2014/main" id="{2938A79E-EF90-4819-900A-61F7FF4FD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8970" y="13042317"/>
                    <a:ext cx="1335087" cy="1368426"/>
                  </a:xfrm>
                  <a:custGeom>
                    <a:avLst/>
                    <a:gdLst>
                      <a:gd name="T0" fmla="*/ 196 w 392"/>
                      <a:gd name="T1" fmla="*/ 0 h 402"/>
                      <a:gd name="T2" fmla="*/ 0 w 392"/>
                      <a:gd name="T3" fmla="*/ 201 h 402"/>
                      <a:gd name="T4" fmla="*/ 0 w 392"/>
                      <a:gd name="T5" fmla="*/ 201 h 402"/>
                      <a:gd name="T6" fmla="*/ 196 w 392"/>
                      <a:gd name="T7" fmla="*/ 402 h 402"/>
                      <a:gd name="T8" fmla="*/ 196 w 392"/>
                      <a:gd name="T9" fmla="*/ 402 h 402"/>
                      <a:gd name="T10" fmla="*/ 196 w 392"/>
                      <a:gd name="T11" fmla="*/ 402 h 402"/>
                      <a:gd name="T12" fmla="*/ 392 w 392"/>
                      <a:gd name="T13" fmla="*/ 201 h 402"/>
                      <a:gd name="T14" fmla="*/ 392 w 392"/>
                      <a:gd name="T15" fmla="*/ 201 h 402"/>
                      <a:gd name="T16" fmla="*/ 196 w 392"/>
                      <a:gd name="T17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92" h="402"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311"/>
                          <a:pt x="88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304" y="402"/>
                          <a:pt x="392" y="311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4" y="0"/>
                          <a:pt x="196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 156">
                    <a:extLst>
                      <a:ext uri="{FF2B5EF4-FFF2-40B4-BE49-F238E27FC236}">
                        <a16:creationId xmlns:a16="http://schemas.microsoft.com/office/drawing/2014/main" id="{2B12FE5A-DE6C-41F0-9B02-1C8C771DED1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83163" y="13041046"/>
                    <a:ext cx="1335088" cy="1368425"/>
                  </a:xfrm>
                  <a:custGeom>
                    <a:avLst/>
                    <a:gdLst>
                      <a:gd name="T0" fmla="*/ 0 w 392"/>
                      <a:gd name="T1" fmla="*/ 201 h 402"/>
                      <a:gd name="T2" fmla="*/ 196 w 392"/>
                      <a:gd name="T3" fmla="*/ 402 h 402"/>
                      <a:gd name="T4" fmla="*/ 0 w 392"/>
                      <a:gd name="T5" fmla="*/ 201 h 402"/>
                      <a:gd name="T6" fmla="*/ 392 w 392"/>
                      <a:gd name="T7" fmla="*/ 201 h 402"/>
                      <a:gd name="T8" fmla="*/ 196 w 392"/>
                      <a:gd name="T9" fmla="*/ 402 h 402"/>
                      <a:gd name="T10" fmla="*/ 392 w 392"/>
                      <a:gd name="T11" fmla="*/ 201 h 402"/>
                      <a:gd name="T12" fmla="*/ 196 w 392"/>
                      <a:gd name="T13" fmla="*/ 0 h 402"/>
                      <a:gd name="T14" fmla="*/ 0 w 392"/>
                      <a:gd name="T15" fmla="*/ 201 h 402"/>
                      <a:gd name="T16" fmla="*/ 0 w 392"/>
                      <a:gd name="T17" fmla="*/ 201 h 402"/>
                      <a:gd name="T18" fmla="*/ 196 w 392"/>
                      <a:gd name="T19" fmla="*/ 0 h 402"/>
                      <a:gd name="T20" fmla="*/ 392 w 392"/>
                      <a:gd name="T21" fmla="*/ 201 h 402"/>
                      <a:gd name="T22" fmla="*/ 392 w 392"/>
                      <a:gd name="T23" fmla="*/ 201 h 402"/>
                      <a:gd name="T24" fmla="*/ 196 w 392"/>
                      <a:gd name="T25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92" h="402">
                        <a:moveTo>
                          <a:pt x="0" y="201"/>
                        </a:moveTo>
                        <a:cubicBezTo>
                          <a:pt x="0" y="312"/>
                          <a:pt x="88" y="402"/>
                          <a:pt x="196" y="402"/>
                        </a:cubicBezTo>
                        <a:cubicBezTo>
                          <a:pt x="88" y="402"/>
                          <a:pt x="0" y="311"/>
                          <a:pt x="0" y="201"/>
                        </a:cubicBezTo>
                        <a:moveTo>
                          <a:pt x="392" y="201"/>
                        </a:moveTo>
                        <a:cubicBezTo>
                          <a:pt x="392" y="311"/>
                          <a:pt x="304" y="402"/>
                          <a:pt x="196" y="402"/>
                        </a:cubicBezTo>
                        <a:cubicBezTo>
                          <a:pt x="305" y="402"/>
                          <a:pt x="392" y="312"/>
                          <a:pt x="392" y="201"/>
                        </a:cubicBezTo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90"/>
                          <a:pt x="88" y="0"/>
                          <a:pt x="196" y="0"/>
                        </a:cubicBezTo>
                        <a:cubicBezTo>
                          <a:pt x="304" y="0"/>
                          <a:pt x="392" y="90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5" y="0"/>
                          <a:pt x="196" y="0"/>
                        </a:cubicBezTo>
                      </a:path>
                    </a:pathLst>
                  </a:custGeom>
                  <a:solidFill>
                    <a:srgbClr val="7DCC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F7A9481E-4199-4924-A22E-275642C96E65}"/>
                  </a:ext>
                </a:extLst>
              </p:cNvPr>
              <p:cNvGrpSpPr/>
              <p:nvPr/>
            </p:nvGrpSpPr>
            <p:grpSpPr>
              <a:xfrm>
                <a:off x="8614806" y="1188726"/>
                <a:ext cx="1890617" cy="1160076"/>
                <a:chOff x="8614806" y="1188726"/>
                <a:chExt cx="1890617" cy="1160076"/>
              </a:xfrm>
            </p:grpSpPr>
            <p:pic>
              <p:nvPicPr>
                <p:cNvPr id="34" name="Picture 102">
                  <a:extLst>
                    <a:ext uri="{FF2B5EF4-FFF2-40B4-BE49-F238E27FC236}">
                      <a16:creationId xmlns:a16="http://schemas.microsoft.com/office/drawing/2014/main" id="{124DB1F3-F726-47B6-8456-5778974EC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405931">
                  <a:off x="9994030" y="2270405"/>
                  <a:ext cx="364435" cy="70785"/>
                </a:xfrm>
                <a:prstGeom prst="rect">
                  <a:avLst/>
                </a:prstGeom>
              </p:spPr>
            </p:pic>
            <p:grpSp>
              <p:nvGrpSpPr>
                <p:cNvPr id="35" name="Group 19">
                  <a:extLst>
                    <a:ext uri="{FF2B5EF4-FFF2-40B4-BE49-F238E27FC236}">
                      <a16:creationId xmlns:a16="http://schemas.microsoft.com/office/drawing/2014/main" id="{3C31D2A1-9C32-4B3F-8A6D-187795BBB6E9}"/>
                    </a:ext>
                  </a:extLst>
                </p:cNvPr>
                <p:cNvGrpSpPr/>
                <p:nvPr/>
              </p:nvGrpSpPr>
              <p:grpSpPr>
                <a:xfrm>
                  <a:off x="8614806" y="1188726"/>
                  <a:ext cx="1890617" cy="1160076"/>
                  <a:chOff x="8614806" y="1188726"/>
                  <a:chExt cx="1890617" cy="1160076"/>
                </a:xfrm>
              </p:grpSpPr>
              <p:sp>
                <p:nvSpPr>
                  <p:cNvPr id="36" name="Freeform 132">
                    <a:extLst>
                      <a:ext uri="{FF2B5EF4-FFF2-40B4-BE49-F238E27FC236}">
                        <a16:creationId xmlns:a16="http://schemas.microsoft.com/office/drawing/2014/main" id="{5877C606-D061-46B2-B9CD-6B49FB221B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845528" y="1188726"/>
                    <a:ext cx="659895" cy="677359"/>
                  </a:xfrm>
                  <a:custGeom>
                    <a:avLst/>
                    <a:gdLst>
                      <a:gd name="T0" fmla="*/ 0 w 247"/>
                      <a:gd name="T1" fmla="*/ 127 h 253"/>
                      <a:gd name="T2" fmla="*/ 124 w 247"/>
                      <a:gd name="T3" fmla="*/ 253 h 253"/>
                      <a:gd name="T4" fmla="*/ 0 w 247"/>
                      <a:gd name="T5" fmla="*/ 127 h 253"/>
                      <a:gd name="T6" fmla="*/ 247 w 247"/>
                      <a:gd name="T7" fmla="*/ 127 h 253"/>
                      <a:gd name="T8" fmla="*/ 124 w 247"/>
                      <a:gd name="T9" fmla="*/ 253 h 253"/>
                      <a:gd name="T10" fmla="*/ 247 w 247"/>
                      <a:gd name="T11" fmla="*/ 127 h 253"/>
                      <a:gd name="T12" fmla="*/ 124 w 247"/>
                      <a:gd name="T13" fmla="*/ 0 h 253"/>
                      <a:gd name="T14" fmla="*/ 0 w 247"/>
                      <a:gd name="T15" fmla="*/ 127 h 253"/>
                      <a:gd name="T16" fmla="*/ 0 w 247"/>
                      <a:gd name="T17" fmla="*/ 127 h 253"/>
                      <a:gd name="T18" fmla="*/ 124 w 247"/>
                      <a:gd name="T19" fmla="*/ 0 h 253"/>
                      <a:gd name="T20" fmla="*/ 247 w 247"/>
                      <a:gd name="T21" fmla="*/ 127 h 253"/>
                      <a:gd name="T22" fmla="*/ 247 w 247"/>
                      <a:gd name="T23" fmla="*/ 127 h 253"/>
                      <a:gd name="T24" fmla="*/ 124 w 247"/>
                      <a:gd name="T25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47" h="253">
                        <a:moveTo>
                          <a:pt x="0" y="127"/>
                        </a:moveTo>
                        <a:cubicBezTo>
                          <a:pt x="0" y="196"/>
                          <a:pt x="55" y="253"/>
                          <a:pt x="124" y="253"/>
                        </a:cubicBezTo>
                        <a:cubicBezTo>
                          <a:pt x="56" y="253"/>
                          <a:pt x="0" y="196"/>
                          <a:pt x="0" y="127"/>
                        </a:cubicBezTo>
                        <a:moveTo>
                          <a:pt x="247" y="127"/>
                        </a:moveTo>
                        <a:cubicBezTo>
                          <a:pt x="247" y="196"/>
                          <a:pt x="192" y="253"/>
                          <a:pt x="124" y="253"/>
                        </a:cubicBezTo>
                        <a:cubicBezTo>
                          <a:pt x="192" y="253"/>
                          <a:pt x="247" y="196"/>
                          <a:pt x="247" y="127"/>
                        </a:cubicBezTo>
                        <a:moveTo>
                          <a:pt x="124" y="0"/>
                        </a:moveTo>
                        <a:cubicBezTo>
                          <a:pt x="55" y="0"/>
                          <a:pt x="0" y="57"/>
                          <a:pt x="0" y="127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0" y="57"/>
                          <a:pt x="56" y="0"/>
                          <a:pt x="124" y="0"/>
                        </a:cubicBezTo>
                        <a:cubicBezTo>
                          <a:pt x="192" y="0"/>
                          <a:pt x="247" y="57"/>
                          <a:pt x="247" y="127"/>
                        </a:cubicBezTo>
                        <a:cubicBezTo>
                          <a:pt x="247" y="127"/>
                          <a:pt x="247" y="127"/>
                          <a:pt x="247" y="127"/>
                        </a:cubicBezTo>
                        <a:cubicBezTo>
                          <a:pt x="247" y="57"/>
                          <a:pt x="192" y="0"/>
                          <a:pt x="124" y="0"/>
                        </a:cubicBezTo>
                      </a:path>
                    </a:pathLst>
                  </a:custGeom>
                  <a:solidFill>
                    <a:srgbClr val="DF9E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14">
                    <a:extLst>
                      <a:ext uri="{FF2B5EF4-FFF2-40B4-BE49-F238E27FC236}">
                        <a16:creationId xmlns:a16="http://schemas.microsoft.com/office/drawing/2014/main" id="{D721E59F-46A0-425C-8600-82674A3F896E}"/>
                      </a:ext>
                    </a:extLst>
                  </p:cNvPr>
                  <p:cNvGrpSpPr/>
                  <p:nvPr/>
                </p:nvGrpSpPr>
                <p:grpSpPr>
                  <a:xfrm>
                    <a:off x="8614806" y="1199912"/>
                    <a:ext cx="719772" cy="1148890"/>
                    <a:chOff x="8614806" y="1199912"/>
                    <a:chExt cx="719772" cy="1148890"/>
                  </a:xfrm>
                </p:grpSpPr>
                <p:sp>
                  <p:nvSpPr>
                    <p:cNvPr id="40" name="Freeform 130">
                      <a:extLst>
                        <a:ext uri="{FF2B5EF4-FFF2-40B4-BE49-F238E27FC236}">
                          <a16:creationId xmlns:a16="http://schemas.microsoft.com/office/drawing/2014/main" id="{0986B1D6-97DB-41F7-BAB9-447D7BD0730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614806" y="1199912"/>
                      <a:ext cx="719772" cy="1148890"/>
                    </a:xfrm>
                    <a:custGeom>
                      <a:avLst/>
                      <a:gdLst>
                        <a:gd name="T0" fmla="*/ 269 w 269"/>
                        <a:gd name="T1" fmla="*/ 138 h 429"/>
                        <a:gd name="T2" fmla="*/ 135 w 269"/>
                        <a:gd name="T3" fmla="*/ 0 h 429"/>
                        <a:gd name="T4" fmla="*/ 0 w 269"/>
                        <a:gd name="T5" fmla="*/ 138 h 429"/>
                        <a:gd name="T6" fmla="*/ 129 w 269"/>
                        <a:gd name="T7" fmla="*/ 275 h 429"/>
                        <a:gd name="T8" fmla="*/ 129 w 269"/>
                        <a:gd name="T9" fmla="*/ 397 h 429"/>
                        <a:gd name="T10" fmla="*/ 119 w 269"/>
                        <a:gd name="T11" fmla="*/ 413 h 429"/>
                        <a:gd name="T12" fmla="*/ 135 w 269"/>
                        <a:gd name="T13" fmla="*/ 429 h 429"/>
                        <a:gd name="T14" fmla="*/ 151 w 269"/>
                        <a:gd name="T15" fmla="*/ 413 h 429"/>
                        <a:gd name="T16" fmla="*/ 140 w 269"/>
                        <a:gd name="T17" fmla="*/ 397 h 429"/>
                        <a:gd name="T18" fmla="*/ 140 w 269"/>
                        <a:gd name="T19" fmla="*/ 275 h 429"/>
                        <a:gd name="T20" fmla="*/ 269 w 269"/>
                        <a:gd name="T21" fmla="*/ 138 h 429"/>
                        <a:gd name="T22" fmla="*/ 11 w 269"/>
                        <a:gd name="T23" fmla="*/ 138 h 429"/>
                        <a:gd name="T24" fmla="*/ 135 w 269"/>
                        <a:gd name="T25" fmla="*/ 11 h 429"/>
                        <a:gd name="T26" fmla="*/ 258 w 269"/>
                        <a:gd name="T27" fmla="*/ 138 h 429"/>
                        <a:gd name="T28" fmla="*/ 135 w 269"/>
                        <a:gd name="T29" fmla="*/ 264 h 429"/>
                        <a:gd name="T30" fmla="*/ 11 w 269"/>
                        <a:gd name="T31" fmla="*/ 138 h 4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69" h="429">
                          <a:moveTo>
                            <a:pt x="269" y="138"/>
                          </a:moveTo>
                          <a:cubicBezTo>
                            <a:pt x="269" y="62"/>
                            <a:pt x="209" y="0"/>
                            <a:pt x="135" y="0"/>
                          </a:cubicBezTo>
                          <a:cubicBezTo>
                            <a:pt x="61" y="0"/>
                            <a:pt x="0" y="62"/>
                            <a:pt x="0" y="138"/>
                          </a:cubicBezTo>
                          <a:cubicBezTo>
                            <a:pt x="0" y="212"/>
                            <a:pt x="58" y="272"/>
                            <a:pt x="129" y="275"/>
                          </a:cubicBezTo>
                          <a:cubicBezTo>
                            <a:pt x="129" y="397"/>
                            <a:pt x="129" y="397"/>
                            <a:pt x="129" y="397"/>
                          </a:cubicBezTo>
                          <a:cubicBezTo>
                            <a:pt x="123" y="399"/>
                            <a:pt x="119" y="405"/>
                            <a:pt x="119" y="413"/>
                          </a:cubicBezTo>
                          <a:cubicBezTo>
                            <a:pt x="119" y="422"/>
                            <a:pt x="126" y="429"/>
                            <a:pt x="135" y="429"/>
                          </a:cubicBezTo>
                          <a:cubicBezTo>
                            <a:pt x="143" y="429"/>
                            <a:pt x="151" y="422"/>
                            <a:pt x="151" y="413"/>
                          </a:cubicBezTo>
                          <a:cubicBezTo>
                            <a:pt x="151" y="405"/>
                            <a:pt x="146" y="399"/>
                            <a:pt x="140" y="397"/>
                          </a:cubicBezTo>
                          <a:cubicBezTo>
                            <a:pt x="140" y="275"/>
                            <a:pt x="140" y="275"/>
                            <a:pt x="140" y="275"/>
                          </a:cubicBezTo>
                          <a:cubicBezTo>
                            <a:pt x="211" y="272"/>
                            <a:pt x="269" y="212"/>
                            <a:pt x="269" y="138"/>
                          </a:cubicBezTo>
                          <a:moveTo>
                            <a:pt x="11" y="138"/>
                          </a:moveTo>
                          <a:cubicBezTo>
                            <a:pt x="11" y="68"/>
                            <a:pt x="67" y="11"/>
                            <a:pt x="135" y="11"/>
                          </a:cubicBezTo>
                          <a:cubicBezTo>
                            <a:pt x="203" y="11"/>
                            <a:pt x="258" y="68"/>
                            <a:pt x="258" y="138"/>
                          </a:cubicBezTo>
                          <a:cubicBezTo>
                            <a:pt x="258" y="207"/>
                            <a:pt x="203" y="264"/>
                            <a:pt x="135" y="264"/>
                          </a:cubicBezTo>
                          <a:cubicBezTo>
                            <a:pt x="67" y="264"/>
                            <a:pt x="11" y="207"/>
                            <a:pt x="11" y="138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1" name="Freeform 131">
                      <a:extLst>
                        <a:ext uri="{FF2B5EF4-FFF2-40B4-BE49-F238E27FC236}">
                          <a16:creationId xmlns:a16="http://schemas.microsoft.com/office/drawing/2014/main" id="{A711529F-D3A4-4C58-9A47-DC1DF9422C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44748" y="1229850"/>
                      <a:ext cx="659895" cy="677359"/>
                    </a:xfrm>
                    <a:custGeom>
                      <a:avLst/>
                      <a:gdLst>
                        <a:gd name="T0" fmla="*/ 124 w 247"/>
                        <a:gd name="T1" fmla="*/ 0 h 253"/>
                        <a:gd name="T2" fmla="*/ 0 w 247"/>
                        <a:gd name="T3" fmla="*/ 127 h 253"/>
                        <a:gd name="T4" fmla="*/ 0 w 247"/>
                        <a:gd name="T5" fmla="*/ 127 h 253"/>
                        <a:gd name="T6" fmla="*/ 124 w 247"/>
                        <a:gd name="T7" fmla="*/ 253 h 253"/>
                        <a:gd name="T8" fmla="*/ 124 w 247"/>
                        <a:gd name="T9" fmla="*/ 253 h 253"/>
                        <a:gd name="T10" fmla="*/ 124 w 247"/>
                        <a:gd name="T11" fmla="*/ 253 h 253"/>
                        <a:gd name="T12" fmla="*/ 247 w 247"/>
                        <a:gd name="T13" fmla="*/ 127 h 253"/>
                        <a:gd name="T14" fmla="*/ 247 w 247"/>
                        <a:gd name="T15" fmla="*/ 127 h 253"/>
                        <a:gd name="T16" fmla="*/ 124 w 247"/>
                        <a:gd name="T17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124" y="0"/>
                          </a:moveTo>
                          <a:cubicBezTo>
                            <a:pt x="56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196"/>
                            <a:pt x="56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3" name="Group 23">
                <a:extLst>
                  <a:ext uri="{FF2B5EF4-FFF2-40B4-BE49-F238E27FC236}">
                    <a16:creationId xmlns:a16="http://schemas.microsoft.com/office/drawing/2014/main" id="{070F9C3F-B756-4636-8241-63B0A021CE7B}"/>
                  </a:ext>
                </a:extLst>
              </p:cNvPr>
              <p:cNvGrpSpPr/>
              <p:nvPr/>
            </p:nvGrpSpPr>
            <p:grpSpPr>
              <a:xfrm>
                <a:off x="3994112" y="1342995"/>
                <a:ext cx="969922" cy="1409280"/>
                <a:chOff x="3994112" y="1342995"/>
                <a:chExt cx="969922" cy="1409280"/>
              </a:xfrm>
            </p:grpSpPr>
            <p:pic>
              <p:nvPicPr>
                <p:cNvPr id="26" name="Picture 101">
                  <a:extLst>
                    <a:ext uri="{FF2B5EF4-FFF2-40B4-BE49-F238E27FC236}">
                      <a16:creationId xmlns:a16="http://schemas.microsoft.com/office/drawing/2014/main" id="{D938E2F3-D3E6-41B9-A273-B23C7787E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4018782" y="2497664"/>
                  <a:ext cx="945252" cy="254611"/>
                </a:xfrm>
                <a:prstGeom prst="rect">
                  <a:avLst/>
                </a:prstGeom>
              </p:spPr>
            </p:pic>
            <p:grpSp>
              <p:nvGrpSpPr>
                <p:cNvPr id="28" name="Group 17">
                  <a:extLst>
                    <a:ext uri="{FF2B5EF4-FFF2-40B4-BE49-F238E27FC236}">
                      <a16:creationId xmlns:a16="http://schemas.microsoft.com/office/drawing/2014/main" id="{14D5A658-1E08-4ADF-9150-9B1B6686867B}"/>
                    </a:ext>
                  </a:extLst>
                </p:cNvPr>
                <p:cNvGrpSpPr/>
                <p:nvPr/>
              </p:nvGrpSpPr>
              <p:grpSpPr>
                <a:xfrm>
                  <a:off x="3994112" y="1342995"/>
                  <a:ext cx="806488" cy="1289428"/>
                  <a:chOff x="3994112" y="1342995"/>
                  <a:chExt cx="806488" cy="1289428"/>
                </a:xfrm>
              </p:grpSpPr>
              <p:grpSp>
                <p:nvGrpSpPr>
                  <p:cNvPr id="30" name="Group 16">
                    <a:extLst>
                      <a:ext uri="{FF2B5EF4-FFF2-40B4-BE49-F238E27FC236}">
                        <a16:creationId xmlns:a16="http://schemas.microsoft.com/office/drawing/2014/main" id="{1681DB0C-6503-4F39-A508-431E0607E455}"/>
                      </a:ext>
                    </a:extLst>
                  </p:cNvPr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sp>
                  <p:nvSpPr>
                    <p:cNvPr id="32" name="Freeform 134">
                      <a:extLst>
                        <a:ext uri="{FF2B5EF4-FFF2-40B4-BE49-F238E27FC236}">
                          <a16:creationId xmlns:a16="http://schemas.microsoft.com/office/drawing/2014/main" id="{9CEC39DE-0222-4815-9A60-9DD3DF0406B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94112" y="1342995"/>
                      <a:ext cx="806488" cy="1289428"/>
                    </a:xfrm>
                    <a:custGeom>
                      <a:avLst/>
                      <a:gdLst>
                        <a:gd name="T0" fmla="*/ 316 w 316"/>
                        <a:gd name="T1" fmla="*/ 162 h 505"/>
                        <a:gd name="T2" fmla="*/ 158 w 316"/>
                        <a:gd name="T3" fmla="*/ 0 h 505"/>
                        <a:gd name="T4" fmla="*/ 0 w 316"/>
                        <a:gd name="T5" fmla="*/ 162 h 505"/>
                        <a:gd name="T6" fmla="*/ 152 w 316"/>
                        <a:gd name="T7" fmla="*/ 323 h 505"/>
                        <a:gd name="T8" fmla="*/ 152 w 316"/>
                        <a:gd name="T9" fmla="*/ 467 h 505"/>
                        <a:gd name="T10" fmla="*/ 139 w 316"/>
                        <a:gd name="T11" fmla="*/ 485 h 505"/>
                        <a:gd name="T12" fmla="*/ 158 w 316"/>
                        <a:gd name="T13" fmla="*/ 505 h 505"/>
                        <a:gd name="T14" fmla="*/ 177 w 316"/>
                        <a:gd name="T15" fmla="*/ 485 h 505"/>
                        <a:gd name="T16" fmla="*/ 164 w 316"/>
                        <a:gd name="T17" fmla="*/ 467 h 505"/>
                        <a:gd name="T18" fmla="*/ 164 w 316"/>
                        <a:gd name="T19" fmla="*/ 323 h 505"/>
                        <a:gd name="T20" fmla="*/ 316 w 316"/>
                        <a:gd name="T21" fmla="*/ 162 h 505"/>
                        <a:gd name="T22" fmla="*/ 13 w 316"/>
                        <a:gd name="T23" fmla="*/ 162 h 505"/>
                        <a:gd name="T24" fmla="*/ 158 w 316"/>
                        <a:gd name="T25" fmla="*/ 13 h 505"/>
                        <a:gd name="T26" fmla="*/ 303 w 316"/>
                        <a:gd name="T27" fmla="*/ 162 h 505"/>
                        <a:gd name="T28" fmla="*/ 158 w 316"/>
                        <a:gd name="T29" fmla="*/ 311 h 505"/>
                        <a:gd name="T30" fmla="*/ 13 w 316"/>
                        <a:gd name="T31" fmla="*/ 162 h 5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16" h="505">
                          <a:moveTo>
                            <a:pt x="316" y="162"/>
                          </a:moveTo>
                          <a:cubicBezTo>
                            <a:pt x="316" y="73"/>
                            <a:pt x="245" y="0"/>
                            <a:pt x="158" y="0"/>
                          </a:cubicBezTo>
                          <a:cubicBezTo>
                            <a:pt x="71" y="0"/>
                            <a:pt x="0" y="73"/>
                            <a:pt x="0" y="162"/>
                          </a:cubicBezTo>
                          <a:cubicBezTo>
                            <a:pt x="0" y="249"/>
                            <a:pt x="68" y="320"/>
                            <a:pt x="152" y="323"/>
                          </a:cubicBezTo>
                          <a:cubicBezTo>
                            <a:pt x="152" y="467"/>
                            <a:pt x="152" y="467"/>
                            <a:pt x="152" y="467"/>
                          </a:cubicBezTo>
                          <a:cubicBezTo>
                            <a:pt x="144" y="470"/>
                            <a:pt x="139" y="477"/>
                            <a:pt x="139" y="485"/>
                          </a:cubicBezTo>
                          <a:cubicBezTo>
                            <a:pt x="139" y="496"/>
                            <a:pt x="148" y="505"/>
                            <a:pt x="158" y="505"/>
                          </a:cubicBezTo>
                          <a:cubicBezTo>
                            <a:pt x="169" y="505"/>
                            <a:pt x="177" y="496"/>
                            <a:pt x="177" y="485"/>
                          </a:cubicBezTo>
                          <a:cubicBezTo>
                            <a:pt x="177" y="477"/>
                            <a:pt x="172" y="470"/>
                            <a:pt x="164" y="467"/>
                          </a:cubicBezTo>
                          <a:cubicBezTo>
                            <a:pt x="164" y="323"/>
                            <a:pt x="164" y="323"/>
                            <a:pt x="164" y="323"/>
                          </a:cubicBezTo>
                          <a:cubicBezTo>
                            <a:pt x="248" y="320"/>
                            <a:pt x="316" y="249"/>
                            <a:pt x="316" y="162"/>
                          </a:cubicBezTo>
                          <a:moveTo>
                            <a:pt x="13" y="162"/>
                          </a:moveTo>
                          <a:cubicBezTo>
                            <a:pt x="13" y="80"/>
                            <a:pt x="78" y="13"/>
                            <a:pt x="158" y="13"/>
                          </a:cubicBezTo>
                          <a:cubicBezTo>
                            <a:pt x="238" y="13"/>
                            <a:pt x="303" y="80"/>
                            <a:pt x="303" y="162"/>
                          </a:cubicBezTo>
                          <a:cubicBezTo>
                            <a:pt x="303" y="244"/>
                            <a:pt x="238" y="311"/>
                            <a:pt x="158" y="311"/>
                          </a:cubicBezTo>
                          <a:cubicBezTo>
                            <a:pt x="78" y="311"/>
                            <a:pt x="13" y="244"/>
                            <a:pt x="13" y="162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135">
                      <a:extLst>
                        <a:ext uri="{FF2B5EF4-FFF2-40B4-BE49-F238E27FC236}">
                          <a16:creationId xmlns:a16="http://schemas.microsoft.com/office/drawing/2014/main" id="{921569D9-CDE4-4442-863E-D4BF24E86D9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145 w 290"/>
                        <a:gd name="T1" fmla="*/ 0 h 298"/>
                        <a:gd name="T2" fmla="*/ 135 w 290"/>
                        <a:gd name="T3" fmla="*/ 0 h 298"/>
                        <a:gd name="T4" fmla="*/ 0 w 290"/>
                        <a:gd name="T5" fmla="*/ 149 h 298"/>
                        <a:gd name="T6" fmla="*/ 0 w 290"/>
                        <a:gd name="T7" fmla="*/ 149 h 298"/>
                        <a:gd name="T8" fmla="*/ 145 w 290"/>
                        <a:gd name="T9" fmla="*/ 298 h 298"/>
                        <a:gd name="T10" fmla="*/ 145 w 290"/>
                        <a:gd name="T11" fmla="*/ 298 h 298"/>
                        <a:gd name="T12" fmla="*/ 145 w 290"/>
                        <a:gd name="T13" fmla="*/ 298 h 298"/>
                        <a:gd name="T14" fmla="*/ 290 w 290"/>
                        <a:gd name="T15" fmla="*/ 149 h 298"/>
                        <a:gd name="T16" fmla="*/ 290 w 290"/>
                        <a:gd name="T17" fmla="*/ 149 h 298"/>
                        <a:gd name="T18" fmla="*/ 155 w 290"/>
                        <a:gd name="T19" fmla="*/ 0 h 298"/>
                        <a:gd name="T20" fmla="*/ 145 w 290"/>
                        <a:gd name="T21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145" y="0"/>
                          </a:moveTo>
                          <a:cubicBezTo>
                            <a:pt x="142" y="0"/>
                            <a:pt x="138" y="0"/>
                            <a:pt x="135" y="0"/>
                          </a:cubicBez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  <a:cubicBezTo>
                            <a:pt x="152" y="0"/>
                            <a:pt x="148" y="0"/>
                            <a:pt x="145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31" name="Freeform 136">
                    <a:extLst>
                      <a:ext uri="{FF2B5EF4-FFF2-40B4-BE49-F238E27FC236}">
                        <a16:creationId xmlns:a16="http://schemas.microsoft.com/office/drawing/2014/main" id="{ABC52FD7-A57E-4744-8C29-9E7F9756CF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27418" y="1376301"/>
                    <a:ext cx="739875" cy="761286"/>
                  </a:xfrm>
                  <a:custGeom>
                    <a:avLst/>
                    <a:gdLst>
                      <a:gd name="T0" fmla="*/ 0 w 290"/>
                      <a:gd name="T1" fmla="*/ 149 h 298"/>
                      <a:gd name="T2" fmla="*/ 145 w 290"/>
                      <a:gd name="T3" fmla="*/ 298 h 298"/>
                      <a:gd name="T4" fmla="*/ 0 w 290"/>
                      <a:gd name="T5" fmla="*/ 149 h 298"/>
                      <a:gd name="T6" fmla="*/ 290 w 290"/>
                      <a:gd name="T7" fmla="*/ 149 h 298"/>
                      <a:gd name="T8" fmla="*/ 145 w 290"/>
                      <a:gd name="T9" fmla="*/ 298 h 298"/>
                      <a:gd name="T10" fmla="*/ 290 w 290"/>
                      <a:gd name="T11" fmla="*/ 149 h 298"/>
                      <a:gd name="T12" fmla="*/ 135 w 290"/>
                      <a:gd name="T13" fmla="*/ 0 h 298"/>
                      <a:gd name="T14" fmla="*/ 0 w 290"/>
                      <a:gd name="T15" fmla="*/ 149 h 298"/>
                      <a:gd name="T16" fmla="*/ 0 w 290"/>
                      <a:gd name="T17" fmla="*/ 149 h 298"/>
                      <a:gd name="T18" fmla="*/ 135 w 290"/>
                      <a:gd name="T19" fmla="*/ 0 h 298"/>
                      <a:gd name="T20" fmla="*/ 155 w 290"/>
                      <a:gd name="T21" fmla="*/ 0 h 298"/>
                      <a:gd name="T22" fmla="*/ 290 w 290"/>
                      <a:gd name="T23" fmla="*/ 149 h 298"/>
                      <a:gd name="T24" fmla="*/ 290 w 290"/>
                      <a:gd name="T25" fmla="*/ 149 h 298"/>
                      <a:gd name="T26" fmla="*/ 155 w 290"/>
                      <a:gd name="T2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90" h="298">
                        <a:moveTo>
                          <a:pt x="0" y="149"/>
                        </a:moveTo>
                        <a:cubicBezTo>
                          <a:pt x="0" y="231"/>
                          <a:pt x="65" y="298"/>
                          <a:pt x="145" y="298"/>
                        </a:cubicBezTo>
                        <a:cubicBezTo>
                          <a:pt x="65" y="298"/>
                          <a:pt x="0" y="231"/>
                          <a:pt x="0" y="149"/>
                        </a:cubicBezTo>
                        <a:moveTo>
                          <a:pt x="290" y="149"/>
                        </a:moveTo>
                        <a:cubicBezTo>
                          <a:pt x="290" y="231"/>
                          <a:pt x="225" y="298"/>
                          <a:pt x="145" y="298"/>
                        </a:cubicBezTo>
                        <a:cubicBezTo>
                          <a:pt x="225" y="298"/>
                          <a:pt x="290" y="231"/>
                          <a:pt x="290" y="149"/>
                        </a:cubicBezTo>
                        <a:moveTo>
                          <a:pt x="135" y="0"/>
                        </a:moveTo>
                        <a:cubicBezTo>
                          <a:pt x="59" y="6"/>
                          <a:pt x="0" y="70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70"/>
                          <a:pt x="59" y="6"/>
                          <a:pt x="135" y="0"/>
                        </a:cubicBezTo>
                        <a:moveTo>
                          <a:pt x="155" y="0"/>
                        </a:moveTo>
                        <a:cubicBezTo>
                          <a:pt x="231" y="6"/>
                          <a:pt x="290" y="70"/>
                          <a:pt x="290" y="149"/>
                        </a:cubicBezTo>
                        <a:cubicBezTo>
                          <a:pt x="290" y="149"/>
                          <a:pt x="290" y="149"/>
                          <a:pt x="290" y="149"/>
                        </a:cubicBezTo>
                        <a:cubicBezTo>
                          <a:pt x="290" y="70"/>
                          <a:pt x="231" y="6"/>
                          <a:pt x="155" y="0"/>
                        </a:cubicBezTo>
                      </a:path>
                    </a:pathLst>
                  </a:custGeom>
                  <a:solidFill>
                    <a:srgbClr val="66CA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10AA6F99-5201-4AD6-96A1-26B339740242}"/>
                  </a:ext>
                </a:extLst>
              </p:cNvPr>
              <p:cNvGrpSpPr/>
              <p:nvPr/>
            </p:nvGrpSpPr>
            <p:grpSpPr>
              <a:xfrm>
                <a:off x="7915164" y="2030665"/>
                <a:ext cx="1522337" cy="1692107"/>
                <a:chOff x="7915164" y="2030665"/>
                <a:chExt cx="1522337" cy="1692107"/>
              </a:xfrm>
            </p:grpSpPr>
            <p:sp>
              <p:nvSpPr>
                <p:cNvPr id="15" name="Freeform 149">
                  <a:extLst>
                    <a:ext uri="{FF2B5EF4-FFF2-40B4-BE49-F238E27FC236}">
                      <a16:creationId xmlns:a16="http://schemas.microsoft.com/office/drawing/2014/main" id="{1E5F562A-E325-47E0-931F-C26E0AA52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3512" y="2070090"/>
                  <a:ext cx="882136" cy="904311"/>
                </a:xfrm>
                <a:custGeom>
                  <a:avLst/>
                  <a:gdLst>
                    <a:gd name="T0" fmla="*/ 334 w 334"/>
                    <a:gd name="T1" fmla="*/ 171 h 342"/>
                    <a:gd name="T2" fmla="*/ 167 w 334"/>
                    <a:gd name="T3" fmla="*/ 342 h 342"/>
                    <a:gd name="T4" fmla="*/ 334 w 334"/>
                    <a:gd name="T5" fmla="*/ 171 h 342"/>
                    <a:gd name="T6" fmla="*/ 0 w 334"/>
                    <a:gd name="T7" fmla="*/ 171 h 342"/>
                    <a:gd name="T8" fmla="*/ 167 w 334"/>
                    <a:gd name="T9" fmla="*/ 342 h 342"/>
                    <a:gd name="T10" fmla="*/ 0 w 334"/>
                    <a:gd name="T11" fmla="*/ 171 h 342"/>
                    <a:gd name="T12" fmla="*/ 167 w 334"/>
                    <a:gd name="T13" fmla="*/ 0 h 342"/>
                    <a:gd name="T14" fmla="*/ 0 w 334"/>
                    <a:gd name="T15" fmla="*/ 171 h 342"/>
                    <a:gd name="T16" fmla="*/ 0 w 334"/>
                    <a:gd name="T17" fmla="*/ 171 h 342"/>
                    <a:gd name="T18" fmla="*/ 167 w 334"/>
                    <a:gd name="T19" fmla="*/ 0 h 342"/>
                    <a:gd name="T20" fmla="*/ 334 w 334"/>
                    <a:gd name="T21" fmla="*/ 171 h 342"/>
                    <a:gd name="T22" fmla="*/ 334 w 334"/>
                    <a:gd name="T23" fmla="*/ 171 h 342"/>
                    <a:gd name="T24" fmla="*/ 167 w 334"/>
                    <a:gd name="T2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4" h="342">
                      <a:moveTo>
                        <a:pt x="334" y="171"/>
                      </a:moveTo>
                      <a:cubicBezTo>
                        <a:pt x="334" y="265"/>
                        <a:pt x="259" y="342"/>
                        <a:pt x="167" y="342"/>
                      </a:cubicBezTo>
                      <a:cubicBezTo>
                        <a:pt x="259" y="342"/>
                        <a:pt x="334" y="265"/>
                        <a:pt x="334" y="171"/>
                      </a:cubicBezTo>
                      <a:moveTo>
                        <a:pt x="0" y="171"/>
                      </a:moveTo>
                      <a:cubicBezTo>
                        <a:pt x="0" y="265"/>
                        <a:pt x="75" y="342"/>
                        <a:pt x="167" y="342"/>
                      </a:cubicBezTo>
                      <a:cubicBezTo>
                        <a:pt x="75" y="342"/>
                        <a:pt x="0" y="265"/>
                        <a:pt x="0" y="171"/>
                      </a:cubicBezTo>
                      <a:moveTo>
                        <a:pt x="167" y="0"/>
                      </a:moveTo>
                      <a:cubicBezTo>
                        <a:pt x="75" y="0"/>
                        <a:pt x="0" y="76"/>
                        <a:pt x="0" y="171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0" y="76"/>
                        <a:pt x="75" y="0"/>
                        <a:pt x="167" y="0"/>
                      </a:cubicBezTo>
                      <a:cubicBezTo>
                        <a:pt x="259" y="0"/>
                        <a:pt x="334" y="76"/>
                        <a:pt x="334" y="171"/>
                      </a:cubicBezTo>
                      <a:cubicBezTo>
                        <a:pt x="334" y="171"/>
                        <a:pt x="334" y="171"/>
                        <a:pt x="334" y="171"/>
                      </a:cubicBezTo>
                      <a:cubicBezTo>
                        <a:pt x="334" y="76"/>
                        <a:pt x="259" y="0"/>
                        <a:pt x="167" y="0"/>
                      </a:cubicBezTo>
                    </a:path>
                  </a:pathLst>
                </a:custGeom>
                <a:solidFill>
                  <a:srgbClr val="FF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16" name="Picture 92">
                  <a:extLst>
                    <a:ext uri="{FF2B5EF4-FFF2-40B4-BE49-F238E27FC236}">
                      <a16:creationId xmlns:a16="http://schemas.microsoft.com/office/drawing/2014/main" id="{CDA58139-3779-49C1-8544-5A8DB3C57C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7915164" y="3312718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99E6AA25-E08F-4181-9568-D93F7E2267E1}"/>
                    </a:ext>
                  </a:extLst>
                </p:cNvPr>
                <p:cNvGrpSpPr/>
                <p:nvPr/>
              </p:nvGrpSpPr>
              <p:grpSpPr>
                <a:xfrm>
                  <a:off x="7926551" y="2030665"/>
                  <a:ext cx="958522" cy="1533880"/>
                  <a:chOff x="7926551" y="2030665"/>
                  <a:chExt cx="958522" cy="1533880"/>
                </a:xfrm>
              </p:grpSpPr>
              <p:sp>
                <p:nvSpPr>
                  <p:cNvPr id="24" name="Freeform 148">
                    <a:extLst>
                      <a:ext uri="{FF2B5EF4-FFF2-40B4-BE49-F238E27FC236}">
                        <a16:creationId xmlns:a16="http://schemas.microsoft.com/office/drawing/2014/main" id="{73C7B073-DE11-4F76-9417-D30FBBD9C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4195" y="2070090"/>
                    <a:ext cx="882136" cy="904311"/>
                  </a:xfrm>
                  <a:custGeom>
                    <a:avLst/>
                    <a:gdLst>
                      <a:gd name="T0" fmla="*/ 167 w 334"/>
                      <a:gd name="T1" fmla="*/ 0 h 342"/>
                      <a:gd name="T2" fmla="*/ 0 w 334"/>
                      <a:gd name="T3" fmla="*/ 171 h 342"/>
                      <a:gd name="T4" fmla="*/ 0 w 334"/>
                      <a:gd name="T5" fmla="*/ 171 h 342"/>
                      <a:gd name="T6" fmla="*/ 167 w 334"/>
                      <a:gd name="T7" fmla="*/ 342 h 342"/>
                      <a:gd name="T8" fmla="*/ 167 w 334"/>
                      <a:gd name="T9" fmla="*/ 342 h 342"/>
                      <a:gd name="T10" fmla="*/ 167 w 334"/>
                      <a:gd name="T11" fmla="*/ 342 h 342"/>
                      <a:gd name="T12" fmla="*/ 334 w 334"/>
                      <a:gd name="T13" fmla="*/ 171 h 342"/>
                      <a:gd name="T14" fmla="*/ 334 w 334"/>
                      <a:gd name="T15" fmla="*/ 171 h 342"/>
                      <a:gd name="T16" fmla="*/ 167 w 334"/>
                      <a:gd name="T17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342"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5" name="Freeform 147">
                    <a:extLst>
                      <a:ext uri="{FF2B5EF4-FFF2-40B4-BE49-F238E27FC236}">
                        <a16:creationId xmlns:a16="http://schemas.microsoft.com/office/drawing/2014/main" id="{95449F55-CC72-4EAD-92C2-6BF7101B260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26551" y="2030665"/>
                    <a:ext cx="958522" cy="1533880"/>
                  </a:xfrm>
                  <a:custGeom>
                    <a:avLst/>
                    <a:gdLst>
                      <a:gd name="T0" fmla="*/ 363 w 363"/>
                      <a:gd name="T1" fmla="*/ 186 h 580"/>
                      <a:gd name="T2" fmla="*/ 181 w 363"/>
                      <a:gd name="T3" fmla="*/ 0 h 580"/>
                      <a:gd name="T4" fmla="*/ 0 w 363"/>
                      <a:gd name="T5" fmla="*/ 186 h 580"/>
                      <a:gd name="T6" fmla="*/ 174 w 363"/>
                      <a:gd name="T7" fmla="*/ 372 h 580"/>
                      <a:gd name="T8" fmla="*/ 174 w 363"/>
                      <a:gd name="T9" fmla="*/ 537 h 580"/>
                      <a:gd name="T10" fmla="*/ 159 w 363"/>
                      <a:gd name="T11" fmla="*/ 558 h 580"/>
                      <a:gd name="T12" fmla="*/ 181 w 363"/>
                      <a:gd name="T13" fmla="*/ 580 h 580"/>
                      <a:gd name="T14" fmla="*/ 203 w 363"/>
                      <a:gd name="T15" fmla="*/ 558 h 580"/>
                      <a:gd name="T16" fmla="*/ 188 w 363"/>
                      <a:gd name="T17" fmla="*/ 537 h 580"/>
                      <a:gd name="T18" fmla="*/ 188 w 363"/>
                      <a:gd name="T19" fmla="*/ 372 h 580"/>
                      <a:gd name="T20" fmla="*/ 363 w 363"/>
                      <a:gd name="T21" fmla="*/ 186 h 580"/>
                      <a:gd name="T22" fmla="*/ 14 w 363"/>
                      <a:gd name="T23" fmla="*/ 186 h 580"/>
                      <a:gd name="T24" fmla="*/ 181 w 363"/>
                      <a:gd name="T25" fmla="*/ 15 h 580"/>
                      <a:gd name="T26" fmla="*/ 348 w 363"/>
                      <a:gd name="T27" fmla="*/ 186 h 580"/>
                      <a:gd name="T28" fmla="*/ 181 w 363"/>
                      <a:gd name="T29" fmla="*/ 357 h 580"/>
                      <a:gd name="T30" fmla="*/ 14 w 363"/>
                      <a:gd name="T31" fmla="*/ 186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63" h="580">
                        <a:moveTo>
                          <a:pt x="363" y="186"/>
                        </a:moveTo>
                        <a:cubicBezTo>
                          <a:pt x="363" y="83"/>
                          <a:pt x="281" y="0"/>
                          <a:pt x="181" y="0"/>
                        </a:cubicBezTo>
                        <a:cubicBezTo>
                          <a:pt x="81" y="0"/>
                          <a:pt x="0" y="83"/>
                          <a:pt x="0" y="186"/>
                        </a:cubicBezTo>
                        <a:cubicBezTo>
                          <a:pt x="0" y="286"/>
                          <a:pt x="77" y="368"/>
                          <a:pt x="174" y="372"/>
                        </a:cubicBezTo>
                        <a:cubicBezTo>
                          <a:pt x="174" y="537"/>
                          <a:pt x="174" y="537"/>
                          <a:pt x="174" y="537"/>
                        </a:cubicBezTo>
                        <a:cubicBezTo>
                          <a:pt x="166" y="540"/>
                          <a:pt x="159" y="548"/>
                          <a:pt x="159" y="558"/>
                        </a:cubicBezTo>
                        <a:cubicBezTo>
                          <a:pt x="159" y="570"/>
                          <a:pt x="169" y="580"/>
                          <a:pt x="181" y="580"/>
                        </a:cubicBezTo>
                        <a:cubicBezTo>
                          <a:pt x="193" y="580"/>
                          <a:pt x="203" y="570"/>
                          <a:pt x="203" y="558"/>
                        </a:cubicBezTo>
                        <a:cubicBezTo>
                          <a:pt x="203" y="548"/>
                          <a:pt x="197" y="540"/>
                          <a:pt x="188" y="537"/>
                        </a:cubicBezTo>
                        <a:cubicBezTo>
                          <a:pt x="188" y="372"/>
                          <a:pt x="188" y="372"/>
                          <a:pt x="188" y="372"/>
                        </a:cubicBezTo>
                        <a:cubicBezTo>
                          <a:pt x="285" y="368"/>
                          <a:pt x="363" y="286"/>
                          <a:pt x="363" y="186"/>
                        </a:cubicBezTo>
                        <a:moveTo>
                          <a:pt x="14" y="186"/>
                        </a:moveTo>
                        <a:cubicBezTo>
                          <a:pt x="14" y="91"/>
                          <a:pt x="89" y="15"/>
                          <a:pt x="181" y="15"/>
                        </a:cubicBezTo>
                        <a:cubicBezTo>
                          <a:pt x="273" y="15"/>
                          <a:pt x="348" y="91"/>
                          <a:pt x="348" y="186"/>
                        </a:cubicBezTo>
                        <a:cubicBezTo>
                          <a:pt x="348" y="280"/>
                          <a:pt x="273" y="357"/>
                          <a:pt x="181" y="357"/>
                        </a:cubicBezTo>
                        <a:cubicBezTo>
                          <a:pt x="89" y="357"/>
                          <a:pt x="14" y="280"/>
                          <a:pt x="14" y="186"/>
                        </a:cubicBezTo>
                      </a:path>
                    </a:pathLst>
                  </a:custGeom>
                  <a:solidFill>
                    <a:srgbClr val="91083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FF5478D0-BA2F-48A9-B7A5-DDDB50D31F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6" y="1160365"/>
            <a:ext cx="607249" cy="607249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5977F43B-CCE5-4A78-B2B6-7AD8671E8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03" y="2979409"/>
            <a:ext cx="777310" cy="861215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94E37061-D6E0-4975-AF87-DF9A76F73C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93" y="2693334"/>
            <a:ext cx="719398" cy="612429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9AADB278-E0C3-4A87-95C0-84E1F48EE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4" y="2082410"/>
            <a:ext cx="563933" cy="552082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A2251C6A-5DF2-4A7D-9057-36E771142C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68" y="1418619"/>
            <a:ext cx="457980" cy="476048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BD2A9058-0C85-4A3A-ADED-C09DDF2AE223}"/>
              </a:ext>
            </a:extLst>
          </p:cNvPr>
          <p:cNvSpPr txBox="1"/>
          <p:nvPr/>
        </p:nvSpPr>
        <p:spPr>
          <a:xfrm flipH="1">
            <a:off x="9034345" y="2553293"/>
            <a:ext cx="2150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3.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Phase6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BRAINYOO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Kartenheld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Buffl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KevDi</a:t>
            </a:r>
            <a:endParaRPr lang="en-US" sz="1800" dirty="0"/>
          </a:p>
          <a:p>
            <a:pPr algn="l"/>
            <a:endParaRPr lang="de-DE" dirty="0"/>
          </a:p>
          <a:p>
            <a:pPr marL="342900" indent="-342900" algn="l">
              <a:buAutoNum type="arabicPeriod"/>
            </a:pPr>
            <a:endParaRPr lang="de-DE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3C33B457-B90A-4503-A555-1E21C201212B}"/>
              </a:ext>
            </a:extLst>
          </p:cNvPr>
          <p:cNvSpPr txBox="1"/>
          <p:nvPr/>
        </p:nvSpPr>
        <p:spPr>
          <a:xfrm>
            <a:off x="1007395" y="2319009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1. Motivation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34B6B30-FCB4-4A41-AEF5-2A61A2FB1916}"/>
              </a:ext>
            </a:extLst>
          </p:cNvPr>
          <p:cNvSpPr txBox="1"/>
          <p:nvPr/>
        </p:nvSpPr>
        <p:spPr>
          <a:xfrm>
            <a:off x="4398240" y="4861118"/>
            <a:ext cx="3838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2. Anforderungen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Educational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Lernalgorithmen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Eigene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6421DE17-437A-4306-A0A5-80DBD5231300}"/>
              </a:ext>
            </a:extLst>
          </p:cNvPr>
          <p:cNvSpPr txBox="1"/>
          <p:nvPr/>
        </p:nvSpPr>
        <p:spPr>
          <a:xfrm>
            <a:off x="4338433" y="837553"/>
            <a:ext cx="309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4.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Funktionsübersicht</a:t>
            </a:r>
            <a:r>
              <a:rPr lang="en-US" sz="1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Datenbankmodell</a:t>
            </a:r>
            <a:endParaRPr lang="en-US" sz="1800" dirty="0"/>
          </a:p>
          <a:p>
            <a:endParaRPr lang="de-DE" b="1" dirty="0">
              <a:solidFill>
                <a:srgbClr val="910830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EBE5D3F-D74B-4B25-A69F-EE4B9B9CFE69}"/>
              </a:ext>
            </a:extLst>
          </p:cNvPr>
          <p:cNvSpPr txBox="1"/>
          <p:nvPr/>
        </p:nvSpPr>
        <p:spPr>
          <a:xfrm>
            <a:off x="8698532" y="769497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5. Ausblick</a:t>
            </a:r>
          </a:p>
        </p:txBody>
      </p:sp>
    </p:spTree>
    <p:extLst>
      <p:ext uri="{BB962C8B-B14F-4D97-AF65-F5344CB8AC3E}">
        <p14:creationId xmlns:p14="http://schemas.microsoft.com/office/powerpoint/2010/main" val="397519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10B9A98-0FC1-475C-B575-0781FFEAE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43539"/>
              </p:ext>
            </p:extLst>
          </p:nvPr>
        </p:nvGraphicFramePr>
        <p:xfrm>
          <a:off x="3058820" y="1948180"/>
          <a:ext cx="6074360" cy="2961640"/>
        </p:xfrm>
        <a:graphic>
          <a:graphicData uri="http://schemas.openxmlformats.org/drawingml/2006/table">
            <a:tbl>
              <a:tblPr/>
              <a:tblGrid>
                <a:gridCol w="2530145">
                  <a:extLst>
                    <a:ext uri="{9D8B030D-6E8A-4147-A177-3AD203B41FA5}">
                      <a16:colId xmlns:a16="http://schemas.microsoft.com/office/drawing/2014/main" val="2365466563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25058191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2916739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3288115363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1140982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Eingabe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02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Kartenmodell: Frage/Antwort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8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Kartenmodell: n-Dimensionale Sektionen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2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Markdown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00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HTML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6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Hoch- und Tiefstellung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1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Mathematische Formeln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1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Bilder als Datei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9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Bilder per copy and paste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24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2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3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772708E-24A1-4E36-A135-9FC91729A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5918"/>
              </p:ext>
            </p:extLst>
          </p:nvPr>
        </p:nvGraphicFramePr>
        <p:xfrm>
          <a:off x="2827477" y="2755900"/>
          <a:ext cx="6537046" cy="1346200"/>
        </p:xfrm>
        <a:graphic>
          <a:graphicData uri="http://schemas.openxmlformats.org/drawingml/2006/table">
            <a:tbl>
              <a:tblPr/>
              <a:tblGrid>
                <a:gridCol w="2992831">
                  <a:extLst>
                    <a:ext uri="{9D8B030D-6E8A-4147-A177-3AD203B41FA5}">
                      <a16:colId xmlns:a16="http://schemas.microsoft.com/office/drawing/2014/main" val="1472914448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34197168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9922209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283312238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1522823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8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7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Motivierend &amp; ansprechende Farben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76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Übersicht der abzuarbeitenden Kurse/Kategorien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8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Sortierung nach Priorität oder Fälligkeit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2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8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B96EC2A-B6FF-46C6-99C8-75E2FC8D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45691"/>
              </p:ext>
            </p:extLst>
          </p:nvPr>
        </p:nvGraphicFramePr>
        <p:xfrm>
          <a:off x="2589733" y="2486660"/>
          <a:ext cx="7012534" cy="1884680"/>
        </p:xfrm>
        <a:graphic>
          <a:graphicData uri="http://schemas.openxmlformats.org/drawingml/2006/table">
            <a:tbl>
              <a:tblPr/>
              <a:tblGrid>
                <a:gridCol w="3468319">
                  <a:extLst>
                    <a:ext uri="{9D8B030D-6E8A-4147-A177-3AD203B41FA5}">
                      <a16:colId xmlns:a16="http://schemas.microsoft.com/office/drawing/2014/main" val="243985814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14509427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35960857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1804245209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2069424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Statistik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9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Karten in den einzelnen Phasen (Gesamt, Kurs, 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70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Feedback nach einer Lernsession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8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Aktivität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49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Vorschau/Prognose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4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Gedächtnisleistung nach Tageszeit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2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2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CD3ECA-750D-404A-9126-8D74F37C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88117"/>
              </p:ext>
            </p:extLst>
          </p:nvPr>
        </p:nvGraphicFramePr>
        <p:xfrm>
          <a:off x="2765297" y="2352040"/>
          <a:ext cx="6661405" cy="2153920"/>
        </p:xfrm>
        <a:graphic>
          <a:graphicData uri="http://schemas.openxmlformats.org/drawingml/2006/table">
            <a:tbl>
              <a:tblPr/>
              <a:tblGrid>
                <a:gridCol w="3117190">
                  <a:extLst>
                    <a:ext uri="{9D8B030D-6E8A-4147-A177-3AD203B41FA5}">
                      <a16:colId xmlns:a16="http://schemas.microsoft.com/office/drawing/2014/main" val="1837589769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15498592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5273764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28360502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2424661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Optionen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8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Anzahl täglicher Vokabeln pro Tag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5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Anzahl neuer Vokabeln pro Tag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1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Ereignis bei falscher Antwort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4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Warteintervall für einzelne Phasen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37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Verwandte neue Karten nicht am selben Tag lernen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5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Wahrscheinlichkeit für einzelne Phasen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6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682238"/>
          </a:xfrm>
        </p:spPr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-, </a:t>
            </a:r>
            <a:r>
              <a:rPr lang="de-DE" dirty="0" err="1"/>
              <a:t>could</a:t>
            </a:r>
            <a:r>
              <a:rPr lang="de-DE" dirty="0"/>
              <a:t>-, und </a:t>
            </a:r>
            <a:r>
              <a:rPr lang="de-DE" dirty="0" err="1"/>
              <a:t>should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-Kategorien </a:t>
            </a:r>
          </a:p>
          <a:p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ECAD2A4-88A0-41FB-92B9-85F6368B9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88368"/>
              </p:ext>
            </p:extLst>
          </p:nvPr>
        </p:nvGraphicFramePr>
        <p:xfrm>
          <a:off x="2894228" y="1678940"/>
          <a:ext cx="6403544" cy="3500120"/>
        </p:xfrm>
        <a:graphic>
          <a:graphicData uri="http://schemas.openxmlformats.org/drawingml/2006/table">
            <a:tbl>
              <a:tblPr/>
              <a:tblGrid>
                <a:gridCol w="2859329">
                  <a:extLst>
                    <a:ext uri="{9D8B030D-6E8A-4147-A177-3AD203B41FA5}">
                      <a16:colId xmlns:a16="http://schemas.microsoft.com/office/drawing/2014/main" val="3756611180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337860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63112405"/>
                    </a:ext>
                  </a:extLst>
                </a:gridCol>
                <a:gridCol w="847649">
                  <a:extLst>
                    <a:ext uri="{9D8B030D-6E8A-4147-A177-3AD203B41FA5}">
                      <a16:colId xmlns:a16="http://schemas.microsoft.com/office/drawing/2014/main" val="2878960891"/>
                    </a:ext>
                  </a:extLst>
                </a:gridCol>
                <a:gridCol w="966521">
                  <a:extLst>
                    <a:ext uri="{9D8B030D-6E8A-4147-A177-3AD203B41FA5}">
                      <a16:colId xmlns:a16="http://schemas.microsoft.com/office/drawing/2014/main" val="2770140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Must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Should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Could have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Implementiert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</a:rPr>
                        <a:t>Verwaltung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8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Benutzerkonto erstellen, bearbeiten, löschen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43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Kurs erstellen, bearbeiten, löschen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Karten erstellen, bearbeiten, löschen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Kategorie erstellen, bearbeiten, löschen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Unterkategorien erstellen, bearbeiten, löschen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8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Priorität (Kurs/Kategorie)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5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Fälligkeit (Kurs/Kategorie)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7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Relevanz (Karte)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06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Öffentliche und private Kurse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3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Deaktivierung von Fächern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56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Votesystem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124465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65CB065-C1D6-4B77-946C-18BBD7B65D94}"/>
              </a:ext>
            </a:extLst>
          </p:cNvPr>
          <p:cNvSpPr txBox="1">
            <a:spLocks/>
          </p:cNvSpPr>
          <p:nvPr/>
        </p:nvSpPr>
        <p:spPr>
          <a:xfrm>
            <a:off x="165100" y="21520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CC49E8B-A7D1-4ADA-9441-C9F9662C2D5E}"/>
              </a:ext>
            </a:extLst>
          </p:cNvPr>
          <p:cNvSpPr txBox="1">
            <a:spLocks/>
          </p:cNvSpPr>
          <p:nvPr/>
        </p:nvSpPr>
        <p:spPr>
          <a:xfrm>
            <a:off x="165100" y="28229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92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Datenbankmodell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4A68AE-BBA2-4BD6-BAAD-F521B29B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94" y="76234"/>
            <a:ext cx="6434437" cy="61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87C35-ED7A-4CFE-9DC5-5D22D4028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1525" y="4414906"/>
            <a:ext cx="5302553" cy="440727"/>
          </a:xfrm>
        </p:spPr>
        <p:txBody>
          <a:bodyPr/>
          <a:lstStyle/>
          <a:p>
            <a:r>
              <a:rPr lang="en-US" dirty="0"/>
              <a:t>Kira Alberding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70601-5D07-4088-B64C-4D8D95836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1525" y="4895850"/>
            <a:ext cx="6941525" cy="962025"/>
          </a:xfrm>
        </p:spPr>
        <p:txBody>
          <a:bodyPr/>
          <a:lstStyle/>
          <a:p>
            <a:r>
              <a:rPr lang="en-US" dirty="0">
                <a:hlinkClick r:id="rId2"/>
              </a:rPr>
              <a:t>k_albe09@uni-muenster.de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Weiteres</a:t>
            </a:r>
            <a:r>
              <a:rPr lang="en-US" dirty="0"/>
              <a:t> auf GitHub: </a:t>
            </a:r>
            <a:r>
              <a:rPr lang="en-US" dirty="0">
                <a:hlinkClick r:id="rId3"/>
              </a:rPr>
              <a:t>GitHub - kalbe09/Kicards: Python Flashcard Project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5315-461C-4289-B26D-243B26233E1E}"/>
              </a:ext>
            </a:extLst>
          </p:cNvPr>
          <p:cNvSpPr txBox="1"/>
          <p:nvPr/>
        </p:nvSpPr>
        <p:spPr>
          <a:xfrm>
            <a:off x="2019359" y="3606284"/>
            <a:ext cx="57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85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D1970-9F21-4405-B4D9-B37F9553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618" y="2821751"/>
            <a:ext cx="2798763" cy="607249"/>
          </a:xfrm>
        </p:spPr>
        <p:txBody>
          <a:bodyPr/>
          <a:lstStyle/>
          <a:p>
            <a:r>
              <a:rPr lang="de-DE" sz="4400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0A4E0-62CA-42B0-AC6C-F1DB205C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1810-164B-4620-8431-5E5426C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1A9B9-AFF6-4FEA-840E-B500936B5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2B76A9-3904-4E0D-A04B-0F7B353E0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Beliebte Lernmethode</a:t>
            </a:r>
          </a:p>
          <a:p>
            <a:r>
              <a:rPr lang="de-DE" dirty="0">
                <a:solidFill>
                  <a:srgbClr val="910830"/>
                </a:solidFill>
              </a:rPr>
              <a:t>Jederzeit</a:t>
            </a:r>
            <a:r>
              <a:rPr lang="de-DE" dirty="0"/>
              <a:t> und von </a:t>
            </a:r>
            <a:r>
              <a:rPr lang="de-DE" dirty="0">
                <a:solidFill>
                  <a:srgbClr val="910830"/>
                </a:solidFill>
              </a:rPr>
              <a:t>überall</a:t>
            </a:r>
            <a:r>
              <a:rPr lang="de-DE" dirty="0"/>
              <a:t> aus lernen</a:t>
            </a:r>
          </a:p>
          <a:p>
            <a:r>
              <a:rPr lang="de-DE" dirty="0"/>
              <a:t>Oft kostenpflichtig</a:t>
            </a:r>
          </a:p>
          <a:p>
            <a:r>
              <a:rPr lang="de-DE" dirty="0"/>
              <a:t>Fehlende Funktionen und Eingabemöglichkeiten</a:t>
            </a:r>
          </a:p>
          <a:p>
            <a:r>
              <a:rPr lang="de-DE" dirty="0"/>
              <a:t>Kollaborative Plattform für die gemeinsame Erstellung von Karteikarten </a:t>
            </a:r>
          </a:p>
          <a:p>
            <a:r>
              <a:rPr lang="de-DE" dirty="0"/>
              <a:t>Auch für Unternehmen, Schulen, Universitäten auf eigenen Servern </a:t>
            </a:r>
            <a:r>
              <a:rPr lang="de-DE" dirty="0" err="1"/>
              <a:t>hostbar</a:t>
            </a:r>
            <a:endParaRPr lang="de-DE" dirty="0"/>
          </a:p>
          <a:p>
            <a:pPr lvl="1"/>
            <a:r>
              <a:rPr lang="de-DE" dirty="0"/>
              <a:t>gebildeteren und besser geschulten Personal</a:t>
            </a:r>
          </a:p>
          <a:p>
            <a:pPr lvl="1"/>
            <a:r>
              <a:rPr lang="de-DE" dirty="0"/>
              <a:t>höheres Ansehen durch fortschrittlichere Lernumgebungen</a:t>
            </a:r>
          </a:p>
          <a:p>
            <a:pPr lvl="1"/>
            <a:r>
              <a:rPr lang="de-DE" dirty="0"/>
              <a:t>Verbesserungen der Lernbedingung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95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D1970-9F21-4405-B4D9-B37F9553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46" y="2821751"/>
            <a:ext cx="3999707" cy="607249"/>
          </a:xfrm>
        </p:spPr>
        <p:txBody>
          <a:bodyPr/>
          <a:lstStyle/>
          <a:p>
            <a:r>
              <a:rPr lang="de-DE" sz="4400" dirty="0"/>
              <a:t>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0A4E0-62CA-42B0-AC6C-F1DB205C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2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Open Educational Resources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11100045" cy="43497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A</a:t>
            </a:r>
            <a:r>
              <a:rPr lang="en-US" dirty="0"/>
              <a:t>	</a:t>
            </a:r>
            <a:r>
              <a:rPr lang="de-DE" dirty="0"/>
              <a:t>Betriebssystemunabhängigkeit und Freiheit der Bearbeitungssoftware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L</a:t>
            </a:r>
            <a:r>
              <a:rPr lang="en-US" dirty="0"/>
              <a:t>	</a:t>
            </a:r>
            <a:r>
              <a:rPr lang="de-DE" dirty="0"/>
              <a:t>geringe Expertise zur Nutzung der 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M</a:t>
            </a:r>
            <a:r>
              <a:rPr lang="en-US" dirty="0"/>
              <a:t>	</a:t>
            </a:r>
            <a:r>
              <a:rPr lang="de-DE" dirty="0"/>
              <a:t>vernünftige Editierbarkeit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verfügbare</a:t>
            </a:r>
            <a:r>
              <a:rPr lang="en-US" dirty="0"/>
              <a:t> </a:t>
            </a:r>
            <a:r>
              <a:rPr lang="de-DE" dirty="0"/>
              <a:t>Quelldateien</a:t>
            </a:r>
          </a:p>
          <a:p>
            <a:r>
              <a:rPr lang="en-US" dirty="0">
                <a:solidFill>
                  <a:srgbClr val="910830"/>
                </a:solidFill>
              </a:rPr>
              <a:t>P</a:t>
            </a:r>
            <a:r>
              <a:rPr lang="en-US" dirty="0"/>
              <a:t>	</a:t>
            </a:r>
            <a:r>
              <a:rPr lang="de-DE" dirty="0"/>
              <a:t>freie Software zur Erstellung, Bereitstellung </a:t>
            </a:r>
            <a:r>
              <a:rPr lang="en-US" dirty="0"/>
              <a:t>und</a:t>
            </a:r>
            <a:r>
              <a:rPr lang="de-DE" dirty="0"/>
              <a:t> Nutzung, offline, mobile Anwendung</a:t>
            </a:r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eine Quelldatei, Trennung von Layout und Inhalt, einfaches Textformat</a:t>
            </a:r>
          </a:p>
        </p:txBody>
      </p:sp>
    </p:spTree>
    <p:extLst>
      <p:ext uri="{BB962C8B-B14F-4D97-AF65-F5344CB8AC3E}">
        <p14:creationId xmlns:p14="http://schemas.microsoft.com/office/powerpoint/2010/main" val="25263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Lernalgorithmen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b="1" u="sng" dirty="0">
                <a:solidFill>
                  <a:srgbClr val="910830"/>
                </a:solidFill>
              </a:rPr>
              <a:t>Leitner-</a:t>
            </a:r>
            <a:r>
              <a:rPr lang="en-US" sz="1200" b="1" u="sng" dirty="0" err="1">
                <a:solidFill>
                  <a:srgbClr val="910830"/>
                </a:solidFill>
              </a:rPr>
              <a:t>Algorithmus</a:t>
            </a:r>
            <a:endParaRPr lang="en-US" sz="1200" b="1" u="sng" dirty="0">
              <a:solidFill>
                <a:srgbClr val="910830"/>
              </a:solidFill>
            </a:endParaRPr>
          </a:p>
          <a:p>
            <a:pPr lvl="1"/>
            <a:r>
              <a:rPr lang="de-DE" sz="1200" dirty="0"/>
              <a:t>von Sebastian Leitner aus dem Jahr 1972 </a:t>
            </a:r>
            <a:r>
              <a:rPr lang="de-DE" sz="1000" dirty="0">
                <a:solidFill>
                  <a:srgbClr val="910830"/>
                </a:solidFill>
              </a:rPr>
              <a:t>[Seb72]</a:t>
            </a:r>
          </a:p>
          <a:p>
            <a:pPr lvl="1"/>
            <a:r>
              <a:rPr lang="de-DE" sz="1200" dirty="0"/>
              <a:t>Einteilung in Phasen mit verschiedenen Wiederholungsintervallen</a:t>
            </a:r>
          </a:p>
          <a:p>
            <a:pPr lvl="1"/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Microlearning</a:t>
            </a:r>
          </a:p>
          <a:p>
            <a:pPr lvl="1"/>
            <a:r>
              <a:rPr lang="en-US" sz="1200" dirty="0" err="1"/>
              <a:t>Kurze</a:t>
            </a:r>
            <a:r>
              <a:rPr lang="en-US" sz="1200" dirty="0"/>
              <a:t> </a:t>
            </a:r>
            <a:r>
              <a:rPr lang="en-US" sz="1200" dirty="0" err="1"/>
              <a:t>Lerneinheiten</a:t>
            </a:r>
            <a:endParaRPr lang="en-US" sz="1200" dirty="0"/>
          </a:p>
          <a:p>
            <a:pPr lvl="2"/>
            <a:r>
              <a:rPr lang="de-DE" sz="1200" dirty="0"/>
              <a:t>Ilona </a:t>
            </a:r>
            <a:r>
              <a:rPr lang="de-DE" sz="1200" dirty="0" err="1"/>
              <a:t>Buchem</a:t>
            </a:r>
            <a:r>
              <a:rPr lang="de-DE" sz="1200" dirty="0"/>
              <a:t> und Henrike Hamelmann maximal 15 Minuten</a:t>
            </a:r>
          </a:p>
          <a:p>
            <a:pPr lvl="1"/>
            <a:r>
              <a:rPr lang="de-DE" sz="1200" dirty="0"/>
              <a:t>Konzentrationsspannen </a:t>
            </a:r>
            <a:r>
              <a:rPr lang="de-DE" sz="1000" dirty="0">
                <a:solidFill>
                  <a:srgbClr val="910830"/>
                </a:solidFill>
              </a:rPr>
              <a:t>[10]</a:t>
            </a:r>
          </a:p>
          <a:p>
            <a:pPr lvl="2"/>
            <a:r>
              <a:rPr lang="de-DE" sz="1200" dirty="0"/>
              <a:t>12 – 16 Jahre	30 Minuten </a:t>
            </a:r>
          </a:p>
          <a:p>
            <a:pPr lvl="2"/>
            <a:r>
              <a:rPr lang="de-DE" sz="1200" dirty="0"/>
              <a:t>Erwachsene 	90 Minuten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Spaced Learning</a:t>
            </a:r>
          </a:p>
          <a:p>
            <a:pPr lvl="1"/>
            <a:r>
              <a:rPr lang="de-DE" sz="1200" dirty="0"/>
              <a:t>erstmals theoretisch im Jahr 2005 von Douglas Fields eingeführt</a:t>
            </a:r>
            <a:endParaRPr lang="en-US" sz="1200" dirty="0"/>
          </a:p>
          <a:p>
            <a:pPr lvl="1"/>
            <a:r>
              <a:rPr lang="de-DE" sz="1200" dirty="0"/>
              <a:t>Wiederholungen von kurzen Lerneinheiten</a:t>
            </a:r>
          </a:p>
          <a:p>
            <a:pPr lvl="1"/>
            <a:r>
              <a:rPr lang="de-DE" sz="1200" dirty="0"/>
              <a:t>Verschiedene Algorithmen </a:t>
            </a:r>
          </a:p>
          <a:p>
            <a:pPr lvl="2"/>
            <a:r>
              <a:rPr lang="de-DE" sz="1200" dirty="0"/>
              <a:t>Auf </a:t>
            </a:r>
            <a:r>
              <a:rPr lang="de-DE" sz="1200" dirty="0" err="1"/>
              <a:t>Basisi</a:t>
            </a:r>
            <a:r>
              <a:rPr lang="de-DE" sz="1200" dirty="0"/>
              <a:t> von neuronalen Netzen</a:t>
            </a:r>
          </a:p>
          <a:p>
            <a:pPr lvl="2"/>
            <a:r>
              <a:rPr lang="de-DE" sz="1200" dirty="0" err="1"/>
              <a:t>SuperMemo</a:t>
            </a:r>
            <a:r>
              <a:rPr lang="de-DE" sz="1200" dirty="0"/>
              <a:t>-Familie</a:t>
            </a:r>
          </a:p>
          <a:p>
            <a:pPr lvl="1"/>
            <a:r>
              <a:rPr lang="de-DE" sz="1200" dirty="0"/>
              <a:t>Pausen von 10 Minuten führen zum besten Ergebnis </a:t>
            </a:r>
            <a:r>
              <a:rPr lang="de-DE" sz="1000" dirty="0">
                <a:solidFill>
                  <a:srgbClr val="910830"/>
                </a:solidFill>
              </a:rPr>
              <a:t>[MMMG01]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396BF-4C7C-4D39-A2DE-37692161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76" y="1276974"/>
            <a:ext cx="3240851" cy="17630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268E4F-AAC2-41A6-84FA-50DBFE584EC5}"/>
              </a:ext>
            </a:extLst>
          </p:cNvPr>
          <p:cNvSpPr txBox="1"/>
          <p:nvPr/>
        </p:nvSpPr>
        <p:spPr>
          <a:xfrm>
            <a:off x="7994953" y="2855331"/>
            <a:ext cx="215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900" dirty="0" err="1"/>
              <a:t>Grosser</a:t>
            </a:r>
            <a:r>
              <a:rPr lang="de-DE" sz="900" dirty="0"/>
              <a:t> Schlumpf, </a:t>
            </a:r>
          </a:p>
          <a:p>
            <a:pPr algn="r"/>
            <a:r>
              <a:rPr lang="de-DE" sz="900" dirty="0">
                <a:hlinkClick r:id="rId3"/>
              </a:rPr>
              <a:t>CC BY-SA 3.0 </a:t>
            </a:r>
            <a:r>
              <a:rPr lang="de-DE" sz="900" dirty="0"/>
              <a:t>via Wikimedia Commons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D2CE7C-FDAD-44A2-9084-F28197560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6" y="3601406"/>
            <a:ext cx="4387944" cy="3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 (1/2)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Sortierung von Kursen nach Prioritäten oder Fälligkeiten</a:t>
            </a:r>
          </a:p>
          <a:p>
            <a:r>
              <a:rPr lang="de-DE" dirty="0"/>
              <a:t>Deaktivierung von Kursen oder durch Export &amp; Löschen</a:t>
            </a:r>
          </a:p>
          <a:p>
            <a:r>
              <a:rPr lang="de-DE" dirty="0"/>
              <a:t>Relevanz für Karten oder Prioritäten oder Fälligkeiten für Kurse und Kategorien</a:t>
            </a:r>
          </a:p>
          <a:p>
            <a:r>
              <a:rPr lang="de-DE" dirty="0"/>
              <a:t>Ausreichende Formatierungsmöglichkeiten und Eingabe von Formeln</a:t>
            </a:r>
          </a:p>
          <a:p>
            <a:r>
              <a:rPr lang="de-DE" dirty="0"/>
              <a:t>Bilder- und Audiounterstützung</a:t>
            </a:r>
          </a:p>
          <a:p>
            <a:pPr lvl="1"/>
            <a:r>
              <a:rPr lang="de-DE" dirty="0"/>
              <a:t>Bilder optimalerweise per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 in den Textfluss einfügen</a:t>
            </a:r>
          </a:p>
          <a:p>
            <a:r>
              <a:rPr lang="de-DE" dirty="0"/>
              <a:t>Weitere Lernmethoden</a:t>
            </a:r>
          </a:p>
          <a:p>
            <a:pPr lvl="1"/>
            <a:r>
              <a:rPr lang="de-DE" dirty="0"/>
              <a:t>Abfrage nach Fälligkeit</a:t>
            </a:r>
          </a:p>
          <a:p>
            <a:pPr lvl="1"/>
            <a:r>
              <a:rPr lang="de-DE" dirty="0"/>
              <a:t>Intensive Session</a:t>
            </a:r>
          </a:p>
          <a:p>
            <a:pPr lvl="1"/>
            <a:r>
              <a:rPr lang="de-DE" dirty="0"/>
              <a:t>Abfrage der schwierigen Karten</a:t>
            </a:r>
          </a:p>
          <a:p>
            <a:pPr lvl="1"/>
            <a:r>
              <a:rPr lang="de-DE" dirty="0"/>
              <a:t>Abfrage nach Relevanz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 (2/2)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Statistiken</a:t>
            </a:r>
            <a:endParaRPr lang="en-US" dirty="0"/>
          </a:p>
          <a:p>
            <a:pPr lvl="1"/>
            <a:r>
              <a:rPr lang="en-US" dirty="0" err="1"/>
              <a:t>Karten</a:t>
            </a:r>
            <a:r>
              <a:rPr lang="en-US" dirty="0"/>
              <a:t> in den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Aktivitätsverlauf</a:t>
            </a:r>
            <a:endParaRPr lang="en-US" dirty="0"/>
          </a:p>
          <a:p>
            <a:pPr lvl="1"/>
            <a:r>
              <a:rPr lang="en-US" dirty="0" err="1"/>
              <a:t>Erfolgsquote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Lernsession</a:t>
            </a:r>
            <a:endParaRPr lang="en-US" dirty="0"/>
          </a:p>
          <a:p>
            <a:pPr lvl="1"/>
            <a:r>
              <a:rPr lang="en-US" dirty="0" err="1"/>
              <a:t>Prognosen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Optionen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Karteikarten</a:t>
            </a:r>
            <a:r>
              <a:rPr lang="en-US" dirty="0"/>
              <a:t> pro Tag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Karteikarten</a:t>
            </a:r>
            <a:r>
              <a:rPr lang="en-US" dirty="0"/>
              <a:t> pro Tag</a:t>
            </a:r>
          </a:p>
          <a:p>
            <a:pPr lvl="1"/>
            <a:r>
              <a:rPr lang="en-US" dirty="0" err="1"/>
              <a:t>Handhabung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falsch</a:t>
            </a:r>
            <a:r>
              <a:rPr lang="en-US" dirty="0"/>
              <a:t> </a:t>
            </a:r>
            <a:r>
              <a:rPr lang="en-US" dirty="0" err="1"/>
              <a:t>beantworteter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Festlegung</a:t>
            </a:r>
            <a:r>
              <a:rPr lang="en-US" dirty="0"/>
              <a:t> der </a:t>
            </a:r>
            <a:r>
              <a:rPr lang="en-US" dirty="0" err="1"/>
              <a:t>Warteintervalle</a:t>
            </a:r>
            <a:r>
              <a:rPr lang="en-US" dirty="0"/>
              <a:t> und </a:t>
            </a:r>
            <a:r>
              <a:rPr lang="en-US" dirty="0" err="1"/>
              <a:t>Wahrscheinlichkeiten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673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1324</Words>
  <Application>Microsoft Office PowerPoint</Application>
  <PresentationFormat>Breitbild</PresentationFormat>
  <Paragraphs>535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Freestyle Script</vt:lpstr>
      <vt:lpstr>Trebuchet MS</vt:lpstr>
      <vt:lpstr>Wingdings</vt:lpstr>
      <vt:lpstr>1_Office Theme</vt:lpstr>
      <vt:lpstr>Kicards  webbasierte kollaborative Karteikarten-Software            nach Anforderungen von OER </vt:lpstr>
      <vt:lpstr>Roadmap</vt:lpstr>
      <vt:lpstr>Motivation</vt:lpstr>
      <vt:lpstr>Motivation</vt:lpstr>
      <vt:lpstr>Anforderungen</vt:lpstr>
      <vt:lpstr>Anforderungen</vt:lpstr>
      <vt:lpstr>Anforderungen</vt:lpstr>
      <vt:lpstr>Anforderungen</vt:lpstr>
      <vt:lpstr>Anforderungen</vt:lpstr>
      <vt:lpstr>Evaluation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Dokumentation</vt:lpstr>
      <vt:lpstr>Dokumentation</vt:lpstr>
      <vt:lpstr>Dokumentation</vt:lpstr>
      <vt:lpstr>Dokumentation</vt:lpstr>
      <vt:lpstr>Dokumentation</vt:lpstr>
      <vt:lpstr>Dokumentation</vt:lpstr>
      <vt:lpstr>Dokumentation</vt:lpstr>
      <vt:lpstr>Dokumentation</vt:lpstr>
      <vt:lpstr>Dokumentation  </vt:lpstr>
      <vt:lpstr>PowerPoint-Präsentation</vt:lpstr>
    </vt:vector>
  </TitlesOfParts>
  <Company>WWU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Hoffmeister, Benedikt;Simeon Brüggenjürgen (Uni Münster)</dc:creator>
  <cp:lastModifiedBy>Kira Marie Alberding</cp:lastModifiedBy>
  <cp:revision>453</cp:revision>
  <dcterms:created xsi:type="dcterms:W3CDTF">2018-10-31T15:13:04Z</dcterms:created>
  <dcterms:modified xsi:type="dcterms:W3CDTF">2021-01-28T17:36:16Z</dcterms:modified>
</cp:coreProperties>
</file>