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howGuides="1">
      <p:cViewPr>
        <p:scale>
          <a:sx n="195" d="100"/>
          <a:sy n="195" d="100"/>
        </p:scale>
        <p:origin x="144" y="-1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39FE-A7BD-151F-E54F-BE177169E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D8D75-B54D-8CA2-748E-B2E8FB9B7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C587-A7AA-0EFF-26DC-64F6FD2A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7128C-40E3-01C2-F58E-5D1059D2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F46D8-FF69-EE3D-8CE5-7A59AD71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C627-D90A-F42C-957F-29A911BC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3BF6-D8C0-6A93-FA72-EB56E425D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61F84-1060-F1F2-A7DE-BE2C2193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58F2-9467-32D0-D09D-B45B8736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AC163-5CB9-0B02-2F16-7F09668A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1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5316D-2163-CCE3-F4E0-45199D922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C3EF1-A565-5EF9-3651-DCF373BF0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37F1-99BC-96C2-3031-A0CA8124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C646-C0E2-88FC-7A56-2901882A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44CF-ACB3-F3AD-12F5-95073B46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B371-D12A-3F6D-2FCB-655B3584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3A20-FA31-A29C-E76F-06A6A792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F0B7D-0733-E131-F908-F9080C3E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2E26-2793-D32D-ED9A-2F54FE14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788E7-B1B1-E8E2-DF84-7A39F43B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0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50A0-731D-6069-47A3-BAA11E4E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C86B-5D93-88C0-80F6-DB55D8B6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BAE28-A960-5F3A-7C6A-44A01133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70C9-D101-61C9-F3A5-B5972651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6B65-A982-B1AB-7B00-54392F13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71A6-4A36-0CB1-FD70-E10DD9C4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D983-5D55-71C3-F121-958DDD933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CBAAF-E2FE-A6BB-D017-204CEF667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5AC7B-3CB6-BCB9-E434-747B3D9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E5B78-995C-8ECE-2F02-B40B7F50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FC762-9166-D8DA-6EC3-55730BDF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6855-853F-1075-F514-ED257B42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D3C30-B02F-AF1D-0CF0-B1BCECC7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67E61-91DB-2489-E60A-629D00780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C3C68-B057-DB35-06F3-861257906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3AE8A-EBA2-B843-236A-4B0D7F77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31248-6164-33A5-1CD2-D4D48382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10B2D-9C0C-32E9-5154-DCB9CBFF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67ABC-C39C-C6CB-40E7-404E0BCF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FDF0-E0C1-74CC-E133-76FF242D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70797-C5B9-B345-960B-9205CEB5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984C-9200-083D-8FE6-E581A44D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D3A04-9B3A-6675-FA73-F1D71278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9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6427A-AF6E-6CCD-7DBD-1A7393E7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247D7-8A2C-BB04-2709-F58E0497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247B2-2D8D-A527-9316-0831B473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3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8FB9-251A-44C1-D8CD-FE6DE56A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13D5-100A-3774-73A1-DAC19B39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C65B5-4EC0-798B-C8EA-362A4FE5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65D2-8ADE-1A5C-F8B8-E4C617BD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4395-1761-D1FB-F419-38ADC1D8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BD927-D689-974B-4A81-1875D87E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3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6B61-A88D-A26C-62A5-04F0286C2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51269-0FAE-DAAC-2FC0-634B9959C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38C4D-8BD2-70AD-D578-54CF5EA36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A9E16-2FC3-46CC-3F90-52461B26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3A6E-59C4-594C-5B53-1AAB65E6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B44EF-9CB1-793D-7CC4-FC2AD3BD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57109-8BC6-2FF5-2740-83F2A936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D81A-B684-F95B-EFB8-39D5A429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FA72D-1041-1BBF-37CD-DC7D23685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6AB7F-D0AD-3E47-9A3A-C5B526DBD93C}" type="datetimeFigureOut">
              <a:rPr lang="en-US" smtClean="0"/>
              <a:t>7/20/23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067C-0AEC-EE2A-70F1-F88FCA6DF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0563-9D35-0D57-D813-FD29385CD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DFE1-EE7B-744D-AEC2-C264AB8C9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3B3140A-D33E-4993-D0A8-CE95E55BBAA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9FB04C3-340A-0001-50C5-CD531280E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5FA1B1-0740-C4CC-91E9-7DFF7A8B2627}"/>
                </a:ext>
              </a:extLst>
            </p:cNvPr>
            <p:cNvSpPr/>
            <p:nvPr/>
          </p:nvSpPr>
          <p:spPr>
            <a:xfrm>
              <a:off x="3769113" y="5032917"/>
              <a:ext cx="527824" cy="2304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5C7E6-E747-CAE5-BC45-C39E797108D6}"/>
                </a:ext>
              </a:extLst>
            </p:cNvPr>
            <p:cNvSpPr txBox="1"/>
            <p:nvPr/>
          </p:nvSpPr>
          <p:spPr>
            <a:xfrm>
              <a:off x="4296937" y="6043961"/>
              <a:ext cx="365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Press SPACE to BEGIN the task.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A8E3C9-C7C5-664E-DDED-1BC4CD8DA7FA}"/>
                </a:ext>
              </a:extLst>
            </p:cNvPr>
            <p:cNvSpPr/>
            <p:nvPr/>
          </p:nvSpPr>
          <p:spPr>
            <a:xfrm>
              <a:off x="3769113" y="1400375"/>
              <a:ext cx="1717287" cy="424708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E80D65-ADB4-853E-A71F-22629A2EC440}"/>
                </a:ext>
              </a:extLst>
            </p:cNvPr>
            <p:cNvSpPr/>
            <p:nvPr/>
          </p:nvSpPr>
          <p:spPr>
            <a:xfrm>
              <a:off x="7014663" y="817419"/>
              <a:ext cx="2193281" cy="424708"/>
            </a:xfrm>
            <a:prstGeom prst="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EEC3A-BF4E-0175-AFFE-2CF436DA09D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296937" y="5148147"/>
              <a:ext cx="3308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605048-0CA0-7CCB-B81A-CAA5554B3072}"/>
                </a:ext>
              </a:extLst>
            </p:cNvPr>
            <p:cNvSpPr txBox="1"/>
            <p:nvPr/>
          </p:nvSpPr>
          <p:spPr>
            <a:xfrm>
              <a:off x="4627756" y="4917313"/>
              <a:ext cx="38093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Times" pitchFamily="2" charset="0"/>
                  <a:ea typeface="Cambria Math" panose="02040503050406030204" pitchFamily="18" charset="0"/>
                </a:rPr>
                <a:t>The number of </a:t>
              </a:r>
              <a:r>
                <a:rPr lang="en-US" sz="1200" b="1" u="sng" dirty="0">
                  <a:latin typeface="Times" pitchFamily="2" charset="0"/>
                  <a:ea typeface="Cambria Math" panose="02040503050406030204" pitchFamily="18" charset="0"/>
                </a:rPr>
                <a:t>steps left in the block</a:t>
              </a:r>
              <a:r>
                <a:rPr lang="en-US" sz="1200" dirty="0">
                  <a:latin typeface="Times" pitchFamily="2" charset="0"/>
                  <a:ea typeface="Cambria Math" panose="02040503050406030204" pitchFamily="18" charset="0"/>
                </a:rPr>
                <a:t>; this decreases every time you make an action (RIGHT, UP, DOWN)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90E8F6-40D8-6122-C437-80F2F17DE16D}"/>
                </a:ext>
              </a:extLst>
            </p:cNvPr>
            <p:cNvCxnSpPr>
              <a:cxnSpLocks/>
              <a:stCxn id="10" idx="0"/>
              <a:endCxn id="18" idx="2"/>
            </p:cNvCxnSpPr>
            <p:nvPr/>
          </p:nvCxnSpPr>
          <p:spPr>
            <a:xfrm flipH="1" flipV="1">
              <a:off x="4270918" y="1091038"/>
              <a:ext cx="356839" cy="309337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339294-05C2-26B9-D9FA-EB4EB58F174E}"/>
                </a:ext>
              </a:extLst>
            </p:cNvPr>
            <p:cNvSpPr txBox="1"/>
            <p:nvPr/>
          </p:nvSpPr>
          <p:spPr>
            <a:xfrm>
              <a:off x="2445835" y="444707"/>
              <a:ext cx="3650165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Stability level: </a:t>
              </a:r>
              <a:r>
                <a:rPr 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In this example, you are in a relatively low stability environment. This means the correct final state will switch frequently between UP and DOWN.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3361E7-0D5B-51E5-AC4F-06D3505534C3}"/>
                </a:ext>
              </a:extLst>
            </p:cNvPr>
            <p:cNvCxnSpPr>
              <a:cxnSpLocks/>
              <a:stCxn id="11" idx="3"/>
              <a:endCxn id="23" idx="0"/>
            </p:cNvCxnSpPr>
            <p:nvPr/>
          </p:nvCxnSpPr>
          <p:spPr>
            <a:xfrm>
              <a:off x="9207944" y="1029773"/>
              <a:ext cx="1188419" cy="413404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032C55-F098-5AF0-FAC1-42446A1B1DC1}"/>
                </a:ext>
              </a:extLst>
            </p:cNvPr>
            <p:cNvSpPr txBox="1"/>
            <p:nvPr/>
          </p:nvSpPr>
          <p:spPr>
            <a:xfrm>
              <a:off x="9100963" y="1443177"/>
              <a:ext cx="2590800" cy="101566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Your current </a:t>
              </a:r>
              <a:r>
                <a:rPr lang="en-US" sz="1200" b="1" u="sng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running score</a:t>
              </a:r>
              <a:r>
                <a:rPr lang="en-US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, displayed above a </a:t>
              </a:r>
              <a:r>
                <a:rPr lang="en-US" sz="1200" b="1" u="sng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benchmark</a:t>
              </a:r>
              <a:r>
                <a:rPr lang="en-US" sz="1200" u="sng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 </a:t>
              </a:r>
              <a:r>
                <a:rPr lang="en-US" sz="1200" b="1" u="sng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score</a:t>
              </a:r>
              <a:r>
                <a:rPr lang="en-US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 for the experiment. If you exceed the benchmark by the end of the experiment, you will be rewarded.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37E482-1751-8E16-E3E7-29B2BC0690F3}"/>
                </a:ext>
              </a:extLst>
            </p:cNvPr>
            <p:cNvCxnSpPr/>
            <p:nvPr/>
          </p:nvCxnSpPr>
          <p:spPr>
            <a:xfrm flipV="1">
              <a:off x="6096000" y="3204308"/>
              <a:ext cx="304800" cy="2246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E6990-AC36-D5A5-5B1D-666E68FEDA6D}"/>
                </a:ext>
              </a:extLst>
            </p:cNvPr>
            <p:cNvSpPr txBox="1"/>
            <p:nvPr/>
          </p:nvSpPr>
          <p:spPr>
            <a:xfrm>
              <a:off x="6400801" y="2889949"/>
              <a:ext cx="1352062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u="sng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Reference line</a:t>
              </a:r>
              <a:r>
                <a:rPr lang="en-US" sz="12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</a:t>
              </a:r>
              <a:r>
                <a:rPr lang="en-US" sz="12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for starting price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747B97-5EA9-26E9-11FC-F1DF2DF9087D}"/>
                </a:ext>
              </a:extLst>
            </p:cNvPr>
            <p:cNvSpPr txBox="1"/>
            <p:nvPr/>
          </p:nvSpPr>
          <p:spPr>
            <a:xfrm>
              <a:off x="9100963" y="3120781"/>
              <a:ext cx="2060692" cy="11695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GOAL: 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predict where the stock price will be above (UP) or below (DOWN) the reference line once it reaches </a:t>
              </a:r>
              <a:r>
                <a:rPr lang="en-US" sz="1400" b="1" u="sng" dirty="0">
                  <a:solidFill>
                    <a:srgbClr val="FF0000"/>
                  </a:solidFill>
                  <a:latin typeface="Times" pitchFamily="2" charset="0"/>
                  <a:ea typeface="Cambria Math" panose="02040503050406030204" pitchFamily="18" charset="0"/>
                </a:rPr>
                <a:t>here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.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5AE71C-BD1D-E2A4-8759-FF96EB9389C8}"/>
                </a:ext>
              </a:extLst>
            </p:cNvPr>
            <p:cNvCxnSpPr>
              <a:stCxn id="32" idx="1"/>
            </p:cNvCxnSpPr>
            <p:nvPr/>
          </p:nvCxnSpPr>
          <p:spPr>
            <a:xfrm flipH="1" flipV="1">
              <a:off x="8552793" y="3429000"/>
              <a:ext cx="548170" cy="2765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418A8D-7412-217B-0E98-2464A188C16D}"/>
                </a:ext>
              </a:extLst>
            </p:cNvPr>
            <p:cNvSpPr txBox="1"/>
            <p:nvPr/>
          </p:nvSpPr>
          <p:spPr>
            <a:xfrm>
              <a:off x="173620" y="2540595"/>
              <a:ext cx="3222217" cy="2031325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Press 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UP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if you think </a:t>
              </a:r>
              <a:r>
                <a:rPr lang="en-US" sz="14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this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white line will end 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ABOVE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the gray reference line.</a:t>
              </a:r>
            </a:p>
            <a:p>
              <a:pPr algn="just"/>
              <a:endParaRPr lang="en-US" sz="1400" dirty="0">
                <a:solidFill>
                  <a:schemeClr val="bg1"/>
                </a:solidFill>
                <a:latin typeface="Times" pitchFamily="2" charset="0"/>
                <a:ea typeface="Cambria Math" panose="02040503050406030204" pitchFamily="18" charset="0"/>
              </a:endParaRPr>
            </a:p>
            <a:p>
              <a:pPr algn="just"/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Press 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DOWN 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if you think </a:t>
              </a:r>
              <a:r>
                <a:rPr lang="en-US" sz="14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this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white line will end 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BELOW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the gray reference line.</a:t>
              </a:r>
            </a:p>
            <a:p>
              <a:pPr algn="just"/>
              <a:endParaRPr lang="en-US" sz="1400" dirty="0">
                <a:solidFill>
                  <a:schemeClr val="bg1"/>
                </a:solidFill>
                <a:latin typeface="Times" pitchFamily="2" charset="0"/>
                <a:ea typeface="Cambria Math" panose="02040503050406030204" pitchFamily="18" charset="0"/>
              </a:endParaRPr>
            </a:p>
            <a:p>
              <a:pPr algn="just"/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Press 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RIGHT 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if you want to see where the price is after another step. This may help you choose the correct answer.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340B53-680B-0446-9CB5-B16CCD8A0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154" y="3519814"/>
              <a:ext cx="460125" cy="7288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469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A8B2F5D-D37B-4D2D-6AA7-7B981A529FA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AC7A670-7653-41CA-1157-6B07D72D9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5FA1B1-0740-C4CC-91E9-7DFF7A8B2627}"/>
                </a:ext>
              </a:extLst>
            </p:cNvPr>
            <p:cNvSpPr/>
            <p:nvPr/>
          </p:nvSpPr>
          <p:spPr>
            <a:xfrm>
              <a:off x="3769113" y="5032917"/>
              <a:ext cx="527824" cy="2304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5C7E6-E747-CAE5-BC45-C39E797108D6}"/>
                </a:ext>
              </a:extLst>
            </p:cNvPr>
            <p:cNvSpPr txBox="1"/>
            <p:nvPr/>
          </p:nvSpPr>
          <p:spPr>
            <a:xfrm>
              <a:off x="4296937" y="6043961"/>
              <a:ext cx="365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Press SPACE to BEGIN the task.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A8E3C9-C7C5-664E-DDED-1BC4CD8DA7FA}"/>
                </a:ext>
              </a:extLst>
            </p:cNvPr>
            <p:cNvSpPr/>
            <p:nvPr/>
          </p:nvSpPr>
          <p:spPr>
            <a:xfrm>
              <a:off x="3769113" y="1400375"/>
              <a:ext cx="1717287" cy="424708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E80D65-ADB4-853E-A71F-22629A2EC440}"/>
                </a:ext>
              </a:extLst>
            </p:cNvPr>
            <p:cNvSpPr/>
            <p:nvPr/>
          </p:nvSpPr>
          <p:spPr>
            <a:xfrm>
              <a:off x="7014663" y="817419"/>
              <a:ext cx="2193281" cy="424708"/>
            </a:xfrm>
            <a:prstGeom prst="rect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5EEC3A-BF4E-0175-AFFE-2CF436DA09D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296937" y="5148147"/>
              <a:ext cx="33082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605048-0CA0-7CCB-B81A-CAA5554B3072}"/>
                </a:ext>
              </a:extLst>
            </p:cNvPr>
            <p:cNvSpPr txBox="1"/>
            <p:nvPr/>
          </p:nvSpPr>
          <p:spPr>
            <a:xfrm>
              <a:off x="4627756" y="4917313"/>
              <a:ext cx="38093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Times" pitchFamily="2" charset="0"/>
                  <a:ea typeface="Cambria Math" panose="02040503050406030204" pitchFamily="18" charset="0"/>
                </a:rPr>
                <a:t>The number of </a:t>
              </a:r>
              <a:r>
                <a:rPr lang="en-US" sz="1200" b="1" u="sng" dirty="0">
                  <a:latin typeface="Times" pitchFamily="2" charset="0"/>
                  <a:ea typeface="Cambria Math" panose="02040503050406030204" pitchFamily="18" charset="0"/>
                </a:rPr>
                <a:t>steps left in the block</a:t>
              </a:r>
              <a:r>
                <a:rPr lang="en-US" sz="1200" dirty="0">
                  <a:latin typeface="Times" pitchFamily="2" charset="0"/>
                  <a:ea typeface="Cambria Math" panose="02040503050406030204" pitchFamily="18" charset="0"/>
                </a:rPr>
                <a:t>; this decreases every time you make an action (RIGHT, UP, DOWN)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90E8F6-40D8-6122-C437-80F2F17DE16D}"/>
                </a:ext>
              </a:extLst>
            </p:cNvPr>
            <p:cNvCxnSpPr>
              <a:cxnSpLocks/>
              <a:stCxn id="10" idx="0"/>
              <a:endCxn id="18" idx="2"/>
            </p:cNvCxnSpPr>
            <p:nvPr/>
          </p:nvCxnSpPr>
          <p:spPr>
            <a:xfrm flipH="1" flipV="1">
              <a:off x="4270918" y="1150890"/>
              <a:ext cx="356839" cy="249485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339294-05C2-26B9-D9FA-EB4EB58F174E}"/>
                </a:ext>
              </a:extLst>
            </p:cNvPr>
            <p:cNvSpPr txBox="1"/>
            <p:nvPr/>
          </p:nvSpPr>
          <p:spPr>
            <a:xfrm>
              <a:off x="2445835" y="319893"/>
              <a:ext cx="3650165" cy="830997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Frequency level: </a:t>
              </a:r>
              <a:r>
                <a:rPr lang="en-US" sz="12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In this example, you are in a relatively low frequency environment. This means you will tend to NOT receive feedback after each trial about whether your choice was correct or not.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3361E7-0D5B-51E5-AC4F-06D3505534C3}"/>
                </a:ext>
              </a:extLst>
            </p:cNvPr>
            <p:cNvCxnSpPr>
              <a:cxnSpLocks/>
              <a:stCxn id="11" idx="3"/>
              <a:endCxn id="23" idx="0"/>
            </p:cNvCxnSpPr>
            <p:nvPr/>
          </p:nvCxnSpPr>
          <p:spPr>
            <a:xfrm>
              <a:off x="9207944" y="1029773"/>
              <a:ext cx="1188419" cy="413404"/>
            </a:xfrm>
            <a:prstGeom prst="line">
              <a:avLst/>
            </a:prstGeom>
            <a:ln w="190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032C55-F098-5AF0-FAC1-42446A1B1DC1}"/>
                </a:ext>
              </a:extLst>
            </p:cNvPr>
            <p:cNvSpPr txBox="1"/>
            <p:nvPr/>
          </p:nvSpPr>
          <p:spPr>
            <a:xfrm>
              <a:off x="9100963" y="1443177"/>
              <a:ext cx="2590800" cy="101566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Your current </a:t>
              </a:r>
              <a:r>
                <a:rPr lang="en-US" sz="1200" b="1" u="sng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running score</a:t>
              </a:r>
              <a:r>
                <a:rPr lang="en-US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, displayed above a </a:t>
              </a:r>
              <a:r>
                <a:rPr lang="en-US" sz="1200" b="1" u="sng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benchmark</a:t>
              </a:r>
              <a:r>
                <a:rPr lang="en-US" sz="1200" u="sng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 </a:t>
              </a:r>
              <a:r>
                <a:rPr lang="en-US" sz="1200" b="1" u="sng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score</a:t>
              </a:r>
              <a:r>
                <a:rPr lang="en-US" sz="12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 for the experiment. If you exceed the benchmark by the end of the experiment, you will be rewarded.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37E482-1751-8E16-E3E7-29B2BC0690F3}"/>
                </a:ext>
              </a:extLst>
            </p:cNvPr>
            <p:cNvCxnSpPr/>
            <p:nvPr/>
          </p:nvCxnSpPr>
          <p:spPr>
            <a:xfrm flipV="1">
              <a:off x="6096000" y="3204308"/>
              <a:ext cx="304800" cy="2246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7E6990-AC36-D5A5-5B1D-666E68FEDA6D}"/>
                </a:ext>
              </a:extLst>
            </p:cNvPr>
            <p:cNvSpPr txBox="1"/>
            <p:nvPr/>
          </p:nvSpPr>
          <p:spPr>
            <a:xfrm>
              <a:off x="6400801" y="2889949"/>
              <a:ext cx="1352062" cy="4616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u="sng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Reference line</a:t>
              </a:r>
              <a:r>
                <a:rPr lang="en-US" sz="12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</a:t>
              </a:r>
              <a:r>
                <a:rPr lang="en-US" sz="12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for starting price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747B97-5EA9-26E9-11FC-F1DF2DF9087D}"/>
                </a:ext>
              </a:extLst>
            </p:cNvPr>
            <p:cNvSpPr txBox="1"/>
            <p:nvPr/>
          </p:nvSpPr>
          <p:spPr>
            <a:xfrm>
              <a:off x="9100963" y="3120781"/>
              <a:ext cx="2060692" cy="11695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GOAL: 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predict where the stock price will be above (UP) or below (DOWN) the reference line once it reaches </a:t>
              </a:r>
              <a:r>
                <a:rPr lang="en-US" sz="1400" b="1" u="sng" dirty="0">
                  <a:solidFill>
                    <a:srgbClr val="FF0000"/>
                  </a:solidFill>
                  <a:latin typeface="Times" pitchFamily="2" charset="0"/>
                  <a:ea typeface="Cambria Math" panose="02040503050406030204" pitchFamily="18" charset="0"/>
                </a:rPr>
                <a:t>here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.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85AE71C-BD1D-E2A4-8759-FF96EB9389C8}"/>
                </a:ext>
              </a:extLst>
            </p:cNvPr>
            <p:cNvCxnSpPr>
              <a:stCxn id="32" idx="1"/>
            </p:cNvCxnSpPr>
            <p:nvPr/>
          </p:nvCxnSpPr>
          <p:spPr>
            <a:xfrm flipH="1" flipV="1">
              <a:off x="8552793" y="3429000"/>
              <a:ext cx="548170" cy="2765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418A8D-7412-217B-0E98-2464A188C16D}"/>
                </a:ext>
              </a:extLst>
            </p:cNvPr>
            <p:cNvSpPr txBox="1"/>
            <p:nvPr/>
          </p:nvSpPr>
          <p:spPr>
            <a:xfrm>
              <a:off x="173620" y="2540595"/>
              <a:ext cx="3222217" cy="2031325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Press 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UP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if you think </a:t>
              </a:r>
              <a:r>
                <a:rPr lang="en-US" sz="14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this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white line will end 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ABOVE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the gray reference line.</a:t>
              </a:r>
            </a:p>
            <a:p>
              <a:pPr algn="just"/>
              <a:endParaRPr lang="en-US" sz="1400" dirty="0">
                <a:solidFill>
                  <a:schemeClr val="bg1"/>
                </a:solidFill>
                <a:latin typeface="Times" pitchFamily="2" charset="0"/>
                <a:ea typeface="Cambria Math" panose="02040503050406030204" pitchFamily="18" charset="0"/>
              </a:endParaRPr>
            </a:p>
            <a:p>
              <a:pPr algn="just"/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Press 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DOWN 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if you think </a:t>
              </a:r>
              <a:r>
                <a:rPr lang="en-US" sz="1400" b="1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imes" pitchFamily="2" charset="0"/>
                  <a:ea typeface="Cambria Math" panose="02040503050406030204" pitchFamily="18" charset="0"/>
                </a:rPr>
                <a:t>this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white line will end 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BELOW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 the gray reference line.</a:t>
              </a:r>
            </a:p>
            <a:p>
              <a:pPr algn="just"/>
              <a:endParaRPr lang="en-US" sz="1400" dirty="0">
                <a:solidFill>
                  <a:schemeClr val="bg1"/>
                </a:solidFill>
                <a:latin typeface="Times" pitchFamily="2" charset="0"/>
                <a:ea typeface="Cambria Math" panose="02040503050406030204" pitchFamily="18" charset="0"/>
              </a:endParaRPr>
            </a:p>
            <a:p>
              <a:pPr algn="just"/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Press </a:t>
              </a:r>
              <a:r>
                <a:rPr lang="en-US" sz="1400" b="1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RIGHT </a:t>
              </a:r>
              <a:r>
                <a:rPr lang="en-US" sz="1400" dirty="0">
                  <a:solidFill>
                    <a:schemeClr val="bg1"/>
                  </a:solidFill>
                  <a:latin typeface="Times" pitchFamily="2" charset="0"/>
                  <a:ea typeface="Cambria Math" panose="02040503050406030204" pitchFamily="18" charset="0"/>
                </a:rPr>
                <a:t>if you want to see where the price is after another step. This may help you choose the correct answer.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7340B53-680B-0446-9CB5-B16CCD8A0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5837" y="3429000"/>
              <a:ext cx="452444" cy="27655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59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365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Kalburge</dc:creator>
  <cp:lastModifiedBy>Ishan Kalburge</cp:lastModifiedBy>
  <cp:revision>1</cp:revision>
  <dcterms:created xsi:type="dcterms:W3CDTF">2023-07-20T16:01:48Z</dcterms:created>
  <dcterms:modified xsi:type="dcterms:W3CDTF">2023-07-20T16:37:44Z</dcterms:modified>
</cp:coreProperties>
</file>