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72" r:id="rId3"/>
    <p:sldId id="353" r:id="rId4"/>
    <p:sldId id="354" r:id="rId5"/>
    <p:sldId id="384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5" autoAdjust="0"/>
    <p:restoredTop sz="95105" autoAdjust="0"/>
  </p:normalViewPr>
  <p:slideViewPr>
    <p:cSldViewPr snapToGrid="0">
      <p:cViewPr varScale="1">
        <p:scale>
          <a:sx n="152" d="100"/>
          <a:sy n="152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6F661-F7BC-4DB5-BAD2-71F293BC1A2A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C5954-7827-48DC-82B4-D8D11148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08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C5954-7827-48DC-82B4-D8D11148584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39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FF8A-2AFE-4917-AE27-BF042BA14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6654-5638-4706-AFC1-11F6FBC91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A0924-D62D-4FA2-85C3-844DA58C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E542-BC4B-4C56-822E-2ABDB586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9796-F973-4C72-A97C-646AC2BA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80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BFC9-F253-4D55-9DE5-4C99BC52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64185-19A8-453B-B2BF-0B3AD15C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F5A36-35FC-4ED4-8A1A-52C2A13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40D0-43C2-4171-A99E-8E60018B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56379-65A5-4165-8A39-7EFDDBDC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58930-810E-4FC6-A32A-DC23DB264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D021C-A2D0-48F1-8589-D2D941447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EEEC3-6353-4D15-9449-0199069C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9B2D7-AD74-40F4-9826-92B03CA5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D4647-53CA-4022-B15C-E15AFB5A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24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883F-BD3F-41D5-9713-C41933DD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20461-F830-40EB-BD0D-00DDD6B3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785D-4D00-41AD-B95F-0DA60B52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C727D-AF13-4B9E-87C5-8ADA21FB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FB16-6E36-4C2A-A506-562F7353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1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079B-5629-4FCE-8F33-8AD36511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417D4-9689-4A94-8691-B508943F5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6A7BF-BE32-4DDF-B8E5-858CCB80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4DE12-EFCB-4FCC-916A-15C94E61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14866-0826-4C60-99F6-CAC8162D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65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3E25-EAFC-4B5A-860F-2B811FE3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2BDEB-2FC1-4A8F-A132-D098E7290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62822-AB1F-424D-A170-33AA500E6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D9C9C-F6BC-4F68-8919-94D056A3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B0F2B-F0F2-48BB-BE2D-2637CA97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51544-3EAB-4B19-91B2-DCCB8362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16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BF68-A3E0-4A25-942B-BFEEC6C7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03DDF-4F09-4F38-A502-19738DA31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72B3D-ECA3-43D1-8B5E-6CFD13C9B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3612B-E134-4B56-977D-100BA651F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2CD38-3835-407A-A597-FAFD77253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227E6-72E3-448D-9C84-F18CEE69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A639E-0B1A-46B2-A4E6-AD1F5F6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A481D-4515-4894-A25E-8D0CB0A7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16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169B-9506-4900-9BA2-5639F43F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F1348-2776-49C8-97C4-4BAF87C9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678C4-4EF4-44C7-998F-D560B8D6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D6197-5F56-4D21-A207-8A40DD79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81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CA535-678B-450A-89BD-B5F3B665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721F1-FAAF-46E7-B369-4C4D9616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DF46D-ABE1-434A-9C9C-C941DF8D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16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8E56-BD5C-4B2B-B109-CD42C171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49EE-1ABC-4D9D-9CCD-FDBDC59F4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7F09C-19CD-4FC0-8B42-2CE12CAA1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5A31C-237F-4B16-8704-E27B7BFE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B499B-D512-42E8-BC23-C3CC810C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F69F6-2D90-464E-A36B-AEC9C57F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26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9934-4626-4399-BC27-39C98F6A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7B95A-13DC-4ABF-8451-A6E582B57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E3368-68F2-41F8-8463-06678CB1E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8702A-14AD-47AF-AED0-EC9F0C46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D95F3-216A-4040-9B66-DAE8D879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7D106-C6AE-4FBA-BB2A-0E40A89E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62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3899E-3551-4B28-941F-4ED25757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45AF-D1CB-4C67-BECD-AD545C9CB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43359-98A6-4AB5-A6DF-C1A552191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C7AA4-A0D1-40F6-B049-BBCB6CCD9652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E4A47-5E68-4B85-A363-FF6BB2D1D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F871-B6BD-481B-A00A-930B07A45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7FEC0-C604-42A6-A257-BD0323BB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85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59.png"/><Relationship Id="rId7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3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2" Type="http://schemas.openxmlformats.org/officeDocument/2006/relationships/image" Target="../media/image120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5" Type="http://schemas.openxmlformats.org/officeDocument/2006/relationships/image" Target="../media/image2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Relationship Id="rId14" Type="http://schemas.openxmlformats.org/officeDocument/2006/relationships/image" Target="../media/image2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0.png"/><Relationship Id="rId10" Type="http://schemas.openxmlformats.org/officeDocument/2006/relationships/image" Target="../media/image35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2A184-2814-4FFC-AFB2-CF0C69E4A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IN" sz="6700" dirty="0"/>
              <a:t>Variational Quantum Eigen-solver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FBA28-AEF4-425F-831B-126BD4FAD404}"/>
              </a:ext>
            </a:extLst>
          </p:cNvPr>
          <p:cNvSpPr txBox="1"/>
          <p:nvPr/>
        </p:nvSpPr>
        <p:spPr>
          <a:xfrm>
            <a:off x="5071620" y="5815955"/>
            <a:ext cx="1900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Kalyan Dasgupta</a:t>
            </a:r>
          </a:p>
          <a:p>
            <a:pPr algn="ctr"/>
            <a:r>
              <a:rPr lang="en-IN" sz="2000" dirty="0">
                <a:solidFill>
                  <a:schemeClr val="accent1"/>
                </a:solidFill>
              </a:rPr>
              <a:t>IBM</a:t>
            </a:r>
          </a:p>
        </p:txBody>
      </p:sp>
    </p:spTree>
    <p:extLst>
      <p:ext uri="{BB962C8B-B14F-4D97-AF65-F5344CB8AC3E}">
        <p14:creationId xmlns:p14="http://schemas.microsoft.com/office/powerpoint/2010/main" val="4728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36FE62-9770-4FE7-8B53-60313E35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36" y="36015"/>
            <a:ext cx="8353245" cy="770948"/>
          </a:xfrm>
        </p:spPr>
        <p:txBody>
          <a:bodyPr>
            <a:normAutofit/>
          </a:bodyPr>
          <a:lstStyle/>
          <a:p>
            <a:r>
              <a:rPr lang="en-IN" sz="3200" dirty="0"/>
              <a:t>When to measure?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F4D35A-F1BD-4394-A315-802FC0FDF0B2}"/>
                  </a:ext>
                </a:extLst>
              </p:cNvPr>
              <p:cNvSpPr txBox="1"/>
              <p:nvPr/>
            </p:nvSpPr>
            <p:spPr>
              <a:xfrm>
                <a:off x="123736" y="806963"/>
                <a:ext cx="11944528" cy="2891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3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1800" dirty="0"/>
                  <a:t>If two terms of an operator commute, measurement of one would not have an effect on the other.</a:t>
                </a:r>
              </a:p>
              <a:p>
                <a:pPr marL="285750" indent="-285750" algn="just">
                  <a:lnSpc>
                    <a:spcPct val="13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1800" dirty="0"/>
                  <a:t>Consider the two Hamiltonian terms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𝑋𝑋</m:t>
                    </m:r>
                  </m:oMath>
                </a14:m>
                <a:r>
                  <a:rPr lang="en-IN" sz="1800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𝑌𝑌</m:t>
                    </m:r>
                  </m:oMath>
                </a14:m>
                <a:r>
                  <a:rPr lang="en-IN" sz="1800" dirty="0"/>
                  <a:t>. They commute 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𝑌𝑌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1800" dirty="0"/>
                  <a:t>). However,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1800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1800" dirty="0"/>
                  <a:t> do not commute. </a:t>
                </a:r>
              </a:p>
              <a:p>
                <a:pPr marL="285750" indent="-285750" algn="just">
                  <a:lnSpc>
                    <a:spcPct val="13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dirty="0"/>
                  <a:t>If we make a 2 qubit (multi-qubit) measurements,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𝑋𝑋</m:t>
                    </m:r>
                  </m:oMath>
                </a14:m>
                <a:r>
                  <a:rPr lang="en-IN" sz="1800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𝑌𝑌</m:t>
                    </m:r>
                  </m:oMath>
                </a14:m>
                <a:r>
                  <a:rPr lang="en-IN" sz="1800" dirty="0"/>
                  <a:t> measurements can be done one after the other.</a:t>
                </a:r>
              </a:p>
              <a:p>
                <a:pPr marL="285750" indent="-285750" algn="just">
                  <a:lnSpc>
                    <a:spcPct val="13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dirty="0"/>
                  <a:t>However, if we have a single qubit measurement system, we cannot do that. We have to execute the circuits independently and then make the measurements.</a:t>
                </a:r>
              </a:p>
              <a:p>
                <a:pPr marL="285750" indent="-285750" algn="just">
                  <a:lnSpc>
                    <a:spcPct val="13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1800" dirty="0"/>
                  <a:t>Now consider the terms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𝐼𝑋</m:t>
                    </m:r>
                  </m:oMath>
                </a14:m>
                <a:r>
                  <a:rPr lang="en-IN" sz="1800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𝑍𝐼</m:t>
                    </m:r>
                  </m:oMath>
                </a14:m>
                <a:r>
                  <a:rPr lang="en-IN" sz="1800" dirty="0"/>
                  <a:t>. They have qubit wise commutativity.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1800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sz="1800" dirty="0"/>
                  <a:t> commute,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1800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1800" dirty="0"/>
                  <a:t> commute. Here, even if we have single qubit measurement system, the measurements for each of terms can be done one after the other.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F4D35A-F1BD-4394-A315-802FC0FDF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36" y="806963"/>
                <a:ext cx="11944528" cy="2891689"/>
              </a:xfrm>
              <a:prstGeom prst="rect">
                <a:avLst/>
              </a:prstGeom>
              <a:blipFill>
                <a:blip r:embed="rId2"/>
                <a:stretch>
                  <a:fillRect l="-306" r="-408" b="-2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AA943E8-F7E8-D5B0-E151-CBDDF8DC4440}"/>
              </a:ext>
            </a:extLst>
          </p:cNvPr>
          <p:cNvGrpSpPr/>
          <p:nvPr/>
        </p:nvGrpSpPr>
        <p:grpSpPr>
          <a:xfrm>
            <a:off x="1915467" y="3840640"/>
            <a:ext cx="8814774" cy="3017360"/>
            <a:chOff x="1915467" y="3840640"/>
            <a:chExt cx="7865451" cy="27006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F99E56-4D12-80E1-FA7E-C78EB5F95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467" y="4753724"/>
              <a:ext cx="7772400" cy="17875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4562FBB-9946-4CCD-81CF-4C1043EC7BC0}"/>
                    </a:ext>
                  </a:extLst>
                </p:cNvPr>
                <p:cNvSpPr txBox="1"/>
                <p:nvPr/>
              </p:nvSpPr>
              <p:spPr>
                <a:xfrm>
                  <a:off x="2045615" y="3840640"/>
                  <a:ext cx="245803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𝐼𝑌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4562FBB-9946-4CCD-81CF-4C1043EC7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615" y="3840640"/>
                  <a:ext cx="245803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65873F5-20DF-43D7-BC1A-F3571797B529}"/>
                    </a:ext>
                  </a:extLst>
                </p:cNvPr>
                <p:cNvSpPr txBox="1"/>
                <p:nvPr/>
              </p:nvSpPr>
              <p:spPr>
                <a:xfrm>
                  <a:off x="9125683" y="4035142"/>
                  <a:ext cx="65523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𝐼𝑌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65873F5-20DF-43D7-BC1A-F3571797B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5683" y="4035142"/>
                  <a:ext cx="65523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79B94103-F38A-4F9C-B4C6-9AC099FFE1A0}"/>
                </a:ext>
              </a:extLst>
            </p:cNvPr>
            <p:cNvSpPr/>
            <p:nvPr/>
          </p:nvSpPr>
          <p:spPr>
            <a:xfrm rot="7267801">
              <a:off x="9043387" y="4512365"/>
              <a:ext cx="441990" cy="1752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2FFB64F-8BFB-AC3B-2612-D53EED784B33}"/>
                </a:ext>
              </a:extLst>
            </p:cNvPr>
            <p:cNvSpPr/>
            <p:nvPr/>
          </p:nvSpPr>
          <p:spPr>
            <a:xfrm>
              <a:off x="2559465" y="4645292"/>
              <a:ext cx="2800811" cy="1293054"/>
            </a:xfrm>
            <a:prstGeom prst="rect">
              <a:avLst/>
            </a:prstGeom>
            <a:solidFill>
              <a:schemeClr val="accent1">
                <a:alpha val="3192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24D39A-314B-B1FF-CCD4-4746FB688033}"/>
                </a:ext>
              </a:extLst>
            </p:cNvPr>
            <p:cNvSpPr txBox="1"/>
            <p:nvPr/>
          </p:nvSpPr>
          <p:spPr>
            <a:xfrm>
              <a:off x="3691909" y="4331535"/>
              <a:ext cx="806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Ansatz</a:t>
              </a:r>
            </a:p>
          </p:txBody>
        </p:sp>
        <p:sp>
          <p:nvSpPr>
            <p:cNvPr id="15" name="Arrow: Right 6">
              <a:extLst>
                <a:ext uri="{FF2B5EF4-FFF2-40B4-BE49-F238E27FC236}">
                  <a16:creationId xmlns:a16="http://schemas.microsoft.com/office/drawing/2014/main" id="{31769FE1-2704-B571-8EA2-4712F3275F33}"/>
                </a:ext>
              </a:extLst>
            </p:cNvPr>
            <p:cNvSpPr/>
            <p:nvPr/>
          </p:nvSpPr>
          <p:spPr>
            <a:xfrm rot="7267801">
              <a:off x="6510430" y="4559206"/>
              <a:ext cx="441990" cy="1752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9AEC6E-9242-9BA6-377C-CA2F82A000F1}"/>
                    </a:ext>
                  </a:extLst>
                </p:cNvPr>
                <p:cNvSpPr txBox="1"/>
                <p:nvPr/>
              </p:nvSpPr>
              <p:spPr>
                <a:xfrm>
                  <a:off x="6577971" y="4072642"/>
                  <a:ext cx="65523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𝑋𝐼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9AEC6E-9242-9BA6-377C-CA2F82A00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971" y="4072642"/>
                  <a:ext cx="65523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160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9A65B1-AB5F-4FAE-A591-100AB5716B39}"/>
                  </a:ext>
                </a:extLst>
              </p:cNvPr>
              <p:cNvSpPr txBox="1"/>
              <p:nvPr/>
            </p:nvSpPr>
            <p:spPr>
              <a:xfrm>
                <a:off x="139402" y="505973"/>
                <a:ext cx="11913195" cy="606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endParaRPr lang="en-IN" sz="16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measurable quantities or the observable are represented by linear operators. The operators are Hermitian. L = (L</a:t>
                </a:r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L</a:t>
                </a:r>
                <a:r>
                  <a:rPr lang="en-I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†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IN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result of a measurement can only take values that are the eigenvalues of the operator. 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state for which the eigenvalue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expressed as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eigenvector.</a:t>
                </a:r>
                <a:r>
                  <a:rPr lang="en-I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system collapses to the state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IN" i="1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result of the measurement 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IN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Distinguishable states are represented by orthogonal vectors (e.g.,: ‘spin up’ and ‘spin down’ states,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|1⟩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states ).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state vector is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observable L is measured, the probability to observe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lvl="1" algn="just"/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 ⟨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N" sz="2400" dirty="0"/>
                  <a:t>  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eigenvector of L.</a:t>
                </a:r>
              </a:p>
              <a:p>
                <a:pPr lvl="1" algn="just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2" indent="-285750" algn="just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 Hermitian?</a:t>
                </a:r>
              </a:p>
              <a:p>
                <a:pPr marL="285750" lvl="2" indent="-285750" algn="just">
                  <a:buFont typeface="Arial" panose="020B0604020202020204" pitchFamily="34" charset="0"/>
                  <a:buChar char="•"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3" indent="-285750" algn="just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 of a measurement is a real number →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Eigenvalues of Hermitian matrices are real numbers.</a:t>
                </a:r>
              </a:p>
              <a:p>
                <a:pPr marL="742950" lvl="3" indent="-285750" algn="just">
                  <a:buFont typeface="Arial" panose="020B0604020202020204" pitchFamily="34" charset="0"/>
                  <a:buChar char="•"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3" indent="-285750" algn="just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Eigenvectors of Hermitian matrices are orthogonal.</a:t>
                </a:r>
              </a:p>
              <a:p>
                <a:pPr marL="0" lvl="2" algn="just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2" indent="-285750" algn="just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result in our case will always be ±1, i.e., the eigenvalues must be ±1. These are the eigenvalues corresponding to the eigenstates of the Z operator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/|1⟩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9A65B1-AB5F-4FAE-A591-100AB5716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02" y="505973"/>
                <a:ext cx="11913195" cy="6063198"/>
              </a:xfrm>
              <a:prstGeom prst="rect">
                <a:avLst/>
              </a:prstGeom>
              <a:blipFill>
                <a:blip r:embed="rId2"/>
                <a:stretch>
                  <a:fillRect l="-358" r="-768" b="-5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E52DE6A4-B30B-46EB-B25B-161FD367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9" y="0"/>
            <a:ext cx="8353245" cy="770948"/>
          </a:xfrm>
        </p:spPr>
        <p:txBody>
          <a:bodyPr>
            <a:normAutofit/>
          </a:bodyPr>
          <a:lstStyle/>
          <a:p>
            <a:r>
              <a:rPr lang="en-IN" sz="3200" dirty="0"/>
              <a:t>Fundamental Principles</a:t>
            </a:r>
          </a:p>
        </p:txBody>
      </p:sp>
    </p:spTree>
    <p:extLst>
      <p:ext uri="{BB962C8B-B14F-4D97-AF65-F5344CB8AC3E}">
        <p14:creationId xmlns:p14="http://schemas.microsoft.com/office/powerpoint/2010/main" val="184962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6CD6E-9CA9-4C0D-AFA6-4824CEBA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410787" cy="7709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200" dirty="0"/>
              <a:t>Expectation value of a measurement 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2CE94F-3506-45E3-8C1E-2B73185258AF}"/>
                  </a:ext>
                </a:extLst>
              </p:cNvPr>
              <p:cNvSpPr/>
              <p:nvPr/>
            </p:nvSpPr>
            <p:spPr>
              <a:xfrm>
                <a:off x="228600" y="682109"/>
                <a:ext cx="59543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L be an observable.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the probability of having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2CE94F-3506-45E3-8C1E-2B7318525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82109"/>
                <a:ext cx="5954322" cy="338554"/>
              </a:xfrm>
              <a:prstGeom prst="rect">
                <a:avLst/>
              </a:prstGeom>
              <a:blipFill>
                <a:blip r:embed="rId2"/>
                <a:stretch>
                  <a:fillRect l="-615" t="-7273" b="-2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A3476477-BF5F-47A3-B2E1-B72D8C70ADF1}"/>
              </a:ext>
            </a:extLst>
          </p:cNvPr>
          <p:cNvGrpSpPr/>
          <p:nvPr/>
        </p:nvGrpSpPr>
        <p:grpSpPr>
          <a:xfrm>
            <a:off x="319596" y="1073916"/>
            <a:ext cx="3154197" cy="338554"/>
            <a:chOff x="319596" y="1073916"/>
            <a:chExt cx="31541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2A55BA2-31C3-419F-9606-DC8D9FA28CDA}"/>
                    </a:ext>
                  </a:extLst>
                </p:cNvPr>
                <p:cNvSpPr txBox="1"/>
                <p:nvPr/>
              </p:nvSpPr>
              <p:spPr>
                <a:xfrm>
                  <a:off x="319596" y="1109709"/>
                  <a:ext cx="3470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2A55BA2-31C3-419F-9606-DC8D9FA28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96" y="1109709"/>
                  <a:ext cx="347018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21E72E-7132-4D5A-8CAF-B03309B55911}"/>
                </a:ext>
              </a:extLst>
            </p:cNvPr>
            <p:cNvSpPr/>
            <p:nvPr/>
          </p:nvSpPr>
          <p:spPr>
            <a:xfrm>
              <a:off x="666614" y="1073916"/>
              <a:ext cx="28071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Expectation of the observable.</a:t>
              </a:r>
              <a:endParaRPr lang="en-IN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7B7C7F-5DFE-4CA0-8D2A-27BFF3AD3A46}"/>
                  </a:ext>
                </a:extLst>
              </p:cNvPr>
              <p:cNvSpPr txBox="1"/>
              <p:nvPr/>
            </p:nvSpPr>
            <p:spPr>
              <a:xfrm>
                <a:off x="953946" y="1702772"/>
                <a:ext cx="2044406" cy="36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7B7C7F-5DFE-4CA0-8D2A-27BFF3AD3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46" y="1702772"/>
                <a:ext cx="2044406" cy="369653"/>
              </a:xfrm>
              <a:prstGeom prst="rect">
                <a:avLst/>
              </a:prstGeom>
              <a:blipFill>
                <a:blip r:embed="rId4"/>
                <a:stretch>
                  <a:fillRect t="-173770" r="-2976" b="-2557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188C116-C6C8-41B0-97A8-42B0CCA9D986}"/>
                  </a:ext>
                </a:extLst>
              </p:cNvPr>
              <p:cNvSpPr/>
              <p:nvPr/>
            </p:nvSpPr>
            <p:spPr>
              <a:xfrm>
                <a:off x="319596" y="2362727"/>
                <a:ext cx="75260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a quantum state and it is expanded in terms of the eigenvectors of L.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188C116-C6C8-41B0-97A8-42B0CCA9D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6" y="2362727"/>
                <a:ext cx="7526035" cy="369332"/>
              </a:xfrm>
              <a:prstGeom prst="rect">
                <a:avLst/>
              </a:prstGeom>
              <a:blipFill>
                <a:blip r:embed="rId5"/>
                <a:stretch>
                  <a:fillRect l="-648" t="-121667" b="-18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4E3F78-27AE-40EE-AF26-0870EE40D44F}"/>
                  </a:ext>
                </a:extLst>
              </p:cNvPr>
              <p:cNvSpPr/>
              <p:nvPr/>
            </p:nvSpPr>
            <p:spPr>
              <a:xfrm>
                <a:off x="845676" y="2817451"/>
                <a:ext cx="5918928" cy="2722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IN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24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nary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  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IN" sz="24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IN" sz="2400" dirty="0"/>
                  <a:t>*</a:t>
                </a:r>
                <a:r>
                  <a:rPr lang="en-I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IN" sz="24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endParaRPr lang="en-IN" sz="2400" dirty="0"/>
              </a:p>
              <a:p>
                <a:endParaRPr lang="en-I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24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nary>
                    <m:r>
                      <m:rPr>
                        <m:sty m:val="p"/>
                      </m:rPr>
                      <a:rPr lang="en-I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24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nary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  <a:p>
                <a:endParaRPr lang="en-I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L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IN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24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IN" sz="2400" dirty="0"/>
                          <m:t>∗</m:t>
                        </m:r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24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nary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24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IN" sz="2400" dirty="0"/>
                          <m:t>∗</m:t>
                        </m:r>
                        <m:r>
                          <m:rPr>
                            <m:nor/>
                          </m:rPr>
                          <a: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N" sz="24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nary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⟨"/>
                        <m:endChr m:val="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  <a:p>
                <a:r>
                  <a:rPr lang="en-IN" sz="2400" dirty="0"/>
                  <a:t>	   </a:t>
                </a:r>
              </a:p>
              <a:p>
                <a:r>
                  <a:rPr lang="en-IN" sz="2400" dirty="0"/>
                  <a:t>	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4E3F78-27AE-40EE-AF26-0870EE40D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76" y="2817451"/>
                <a:ext cx="5918928" cy="2722540"/>
              </a:xfrm>
              <a:prstGeom prst="rect">
                <a:avLst/>
              </a:prstGeom>
              <a:blipFill>
                <a:blip r:embed="rId6"/>
                <a:stretch>
                  <a:fillRect l="-2369" t="-22148" b="-322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8301B175-5385-4E61-8CB1-96BFEBB63187}"/>
              </a:ext>
            </a:extLst>
          </p:cNvPr>
          <p:cNvSpPr/>
          <p:nvPr/>
        </p:nvSpPr>
        <p:spPr>
          <a:xfrm>
            <a:off x="6788644" y="3735502"/>
            <a:ext cx="644371" cy="2801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4AFA3E-8B0D-4FD0-ABDE-68042161B764}"/>
              </a:ext>
            </a:extLst>
          </p:cNvPr>
          <p:cNvGrpSpPr/>
          <p:nvPr/>
        </p:nvGrpSpPr>
        <p:grpSpPr>
          <a:xfrm>
            <a:off x="8101596" y="2661024"/>
            <a:ext cx="2696442" cy="2429150"/>
            <a:chOff x="7710978" y="2622491"/>
            <a:chExt cx="2696442" cy="24291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3DD29B3-63F5-401B-B339-251303079519}"/>
                    </a:ext>
                  </a:extLst>
                </p:cNvPr>
                <p:cNvSpPr/>
                <p:nvPr/>
              </p:nvSpPr>
              <p:spPr>
                <a:xfrm>
                  <a:off x="7808632" y="3571985"/>
                  <a:ext cx="259878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</m:d>
                      <m:r>
                        <a:rPr lang="en-IN" sz="320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IN" sz="320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IN" sz="320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</m:d>
                    </m:oMath>
                  </a14:m>
                  <a:r>
                    <a:rPr lang="en-IN" sz="3200" dirty="0"/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3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d>
                    </m:oMath>
                  </a14:m>
                  <a:r>
                    <a:rPr lang="en-IN" sz="3200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3DD29B3-63F5-401B-B339-2513030795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8632" y="3571985"/>
                  <a:ext cx="2598788" cy="584775"/>
                </a:xfrm>
                <a:prstGeom prst="rect">
                  <a:avLst/>
                </a:prstGeom>
                <a:blipFill>
                  <a:blip r:embed="rId7"/>
                  <a:stretch>
                    <a:fillRect t="-12500" b="-343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9FA0BB-44E3-4AAC-B134-6BFC94ADDB78}"/>
                </a:ext>
              </a:extLst>
            </p:cNvPr>
            <p:cNvSpPr/>
            <p:nvPr/>
          </p:nvSpPr>
          <p:spPr>
            <a:xfrm>
              <a:off x="7808632" y="3429000"/>
              <a:ext cx="2524976" cy="903303"/>
            </a:xfrm>
            <a:prstGeom prst="rect">
              <a:avLst/>
            </a:prstGeom>
            <a:solidFill>
              <a:schemeClr val="accent1">
                <a:lumMod val="75000"/>
                <a:alpha val="4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1A2E19E-6166-4CD3-AE9A-465332D2B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4090" y="4097534"/>
              <a:ext cx="1" cy="64508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271421-76D1-490D-BB0D-EC9303F1BC68}"/>
                </a:ext>
              </a:extLst>
            </p:cNvPr>
            <p:cNvSpPr txBox="1"/>
            <p:nvPr/>
          </p:nvSpPr>
          <p:spPr>
            <a:xfrm>
              <a:off x="7710978" y="4682309"/>
              <a:ext cx="1235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Given state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90959E0-98D8-4CF1-88F1-E734B8D4C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9387" y="3001423"/>
              <a:ext cx="294617" cy="70576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785D97-C41B-4F68-AF8A-F6EFC6FFC1EF}"/>
                </a:ext>
              </a:extLst>
            </p:cNvPr>
            <p:cNvSpPr txBox="1"/>
            <p:nvPr/>
          </p:nvSpPr>
          <p:spPr>
            <a:xfrm>
              <a:off x="8496512" y="2622491"/>
              <a:ext cx="1246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Observable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88265C3-8664-4D26-9D8E-3CB2EE02C888}"/>
                  </a:ext>
                </a:extLst>
              </p:cNvPr>
              <p:cNvSpPr/>
              <p:nvPr/>
            </p:nvSpPr>
            <p:spPr>
              <a:xfrm>
                <a:off x="1082994" y="5890726"/>
                <a:ext cx="5059975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IN" sz="24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l-GR" sz="2400" b="0" i="0" dirty="0">
                    <a:latin typeface="+mj-lt"/>
                    <a:cs typeface="Times New Roman" panose="02020603050405020304" pitchFamily="18" charset="0"/>
                  </a:rPr>
                  <a:t>⟩</a:t>
                </a:r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IN" sz="2400" dirty="0"/>
                  <a:t>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L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</m:d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L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</m:d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88265C3-8664-4D26-9D8E-3CB2EE02C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994" y="5890726"/>
                <a:ext cx="5059975" cy="477888"/>
              </a:xfrm>
              <a:prstGeom prst="rect">
                <a:avLst/>
              </a:prstGeom>
              <a:blipFill>
                <a:blip r:embed="rId8"/>
                <a:stretch>
                  <a:fillRect l="-1084" t="-121519" r="-7229" b="-1873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89942EF-3C6A-41DB-ACDC-0C38235D3547}"/>
              </a:ext>
            </a:extLst>
          </p:cNvPr>
          <p:cNvSpPr txBox="1"/>
          <p:nvPr/>
        </p:nvSpPr>
        <p:spPr>
          <a:xfrm>
            <a:off x="6774646" y="5857527"/>
            <a:ext cx="3620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Global phase change in a state does not alter the expectation.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3B5688-0C69-486D-BC1E-38DE000C741F}"/>
              </a:ext>
            </a:extLst>
          </p:cNvPr>
          <p:cNvSpPr/>
          <p:nvPr/>
        </p:nvSpPr>
        <p:spPr>
          <a:xfrm>
            <a:off x="985624" y="5800560"/>
            <a:ext cx="4976337" cy="658219"/>
          </a:xfrm>
          <a:prstGeom prst="rect">
            <a:avLst/>
          </a:prstGeom>
          <a:solidFill>
            <a:schemeClr val="accent1">
              <a:lumMod val="75000"/>
              <a:alpha val="4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6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 animBg="1"/>
      <p:bldP spid="23" grpId="0"/>
      <p:bldP spid="24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3D8725-F47E-42B0-A3C7-80A7AB26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410787" cy="7709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200" dirty="0"/>
              <a:t>Variational principle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908618-57A3-4DB3-A80F-30A2702606F6}"/>
                  </a:ext>
                </a:extLst>
              </p:cNvPr>
              <p:cNvSpPr txBox="1"/>
              <p:nvPr/>
            </p:nvSpPr>
            <p:spPr>
              <a:xfrm>
                <a:off x="952106" y="1197204"/>
                <a:ext cx="2392258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908618-57A3-4DB3-A80F-30A270260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06" y="1197204"/>
                <a:ext cx="2392258" cy="672235"/>
              </a:xfrm>
              <a:prstGeom prst="rect">
                <a:avLst/>
              </a:prstGeom>
              <a:blipFill>
                <a:blip r:embed="rId2"/>
                <a:stretch>
                  <a:fillRect t="-146296" r="-2105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42FE9BD-F6B2-46B6-B608-C5985D86C1B8}"/>
              </a:ext>
            </a:extLst>
          </p:cNvPr>
          <p:cNvSpPr txBox="1"/>
          <p:nvPr/>
        </p:nvSpPr>
        <p:spPr>
          <a:xfrm>
            <a:off x="297150" y="799410"/>
            <a:ext cx="2153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seen</a:t>
            </a:r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0BF41B-88A0-44DB-99C7-497B05B0805A}"/>
              </a:ext>
            </a:extLst>
          </p:cNvPr>
          <p:cNvGrpSpPr/>
          <p:nvPr/>
        </p:nvGrpSpPr>
        <p:grpSpPr>
          <a:xfrm>
            <a:off x="297150" y="2023916"/>
            <a:ext cx="10637943" cy="3754344"/>
            <a:chOff x="372564" y="2902124"/>
            <a:chExt cx="10637943" cy="37543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3074F5-018E-4D79-AAFD-A6F065DE7EA2}"/>
                </a:ext>
              </a:extLst>
            </p:cNvPr>
            <p:cNvSpPr txBox="1"/>
            <p:nvPr/>
          </p:nvSpPr>
          <p:spPr>
            <a:xfrm>
              <a:off x="372564" y="2902124"/>
              <a:ext cx="2153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Now,</a:t>
              </a:r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32AF398-932B-4155-9F4B-241FD37B2C53}"/>
                    </a:ext>
                  </a:extLst>
                </p:cNvPr>
                <p:cNvSpPr txBox="1"/>
                <p:nvPr/>
              </p:nvSpPr>
              <p:spPr>
                <a:xfrm>
                  <a:off x="1449473" y="3287271"/>
                  <a:ext cx="4958500" cy="7645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32AF398-932B-4155-9F4B-241FD37B2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473" y="3287271"/>
                  <a:ext cx="4958500" cy="7645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8AEB20-3CFF-4684-8680-99ECFDD12BCC}"/>
                    </a:ext>
                  </a:extLst>
                </p:cNvPr>
                <p:cNvSpPr txBox="1"/>
                <p:nvPr/>
              </p:nvSpPr>
              <p:spPr>
                <a:xfrm>
                  <a:off x="1449473" y="4308548"/>
                  <a:ext cx="4958500" cy="7645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8AEB20-3CFF-4684-8680-99ECFDD12B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473" y="4308548"/>
                  <a:ext cx="4958500" cy="7645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0E2827-62D0-47A7-9413-29ED19368506}"/>
                    </a:ext>
                  </a:extLst>
                </p:cNvPr>
                <p:cNvSpPr txBox="1"/>
                <p:nvPr/>
              </p:nvSpPr>
              <p:spPr>
                <a:xfrm>
                  <a:off x="7616669" y="4287242"/>
                  <a:ext cx="3393838" cy="7645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40E2827-62D0-47A7-9413-29ED19368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6669" y="4287242"/>
                  <a:ext cx="3393838" cy="7645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96421F4A-519B-458B-8676-9EAA45E11C21}"/>
                </a:ext>
              </a:extLst>
            </p:cNvPr>
            <p:cNvSpPr/>
            <p:nvPr/>
          </p:nvSpPr>
          <p:spPr>
            <a:xfrm>
              <a:off x="6665450" y="4565917"/>
              <a:ext cx="693742" cy="207218"/>
            </a:xfrm>
            <a:prstGeom prst="rightArrow">
              <a:avLst/>
            </a:prstGeom>
            <a:solidFill>
              <a:schemeClr val="tx1"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9BE1AFF-63D8-455A-8587-DE3987199E0B}"/>
                    </a:ext>
                  </a:extLst>
                </p:cNvPr>
                <p:cNvSpPr txBox="1"/>
                <p:nvPr/>
              </p:nvSpPr>
              <p:spPr>
                <a:xfrm>
                  <a:off x="2849664" y="6194803"/>
                  <a:ext cx="4045176" cy="461665"/>
                </a:xfrm>
                <a:prstGeom prst="rect">
                  <a:avLst/>
                </a:prstGeom>
                <a:solidFill>
                  <a:schemeClr val="bg2"/>
                </a:solidFill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IN" sz="24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24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2400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sz="2400" b="0" i="1" baseline="-25000" smtClean="0">
                          <a:latin typeface="Cambria Math" panose="02040503050406030204" pitchFamily="18" charset="0"/>
                        </a:rPr>
                        <m:t>𝑚𝑎𝑥</m:t>
                      </m:r>
                    </m:oMath>
                  </a14:m>
                  <a:endParaRPr lang="en-IN" sz="2400" baseline="-250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9BE1AFF-63D8-455A-8587-DE3987199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664" y="6194803"/>
                  <a:ext cx="404517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11" b="-12821"/>
                  </a:stretch>
                </a:blipFill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027AFC-802F-4587-9426-45FE1E4B5C7D}"/>
                </a:ext>
              </a:extLst>
            </p:cNvPr>
            <p:cNvSpPr txBox="1"/>
            <p:nvPr/>
          </p:nvSpPr>
          <p:spPr>
            <a:xfrm>
              <a:off x="450746" y="5414420"/>
              <a:ext cx="55310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any given parameterized ansatz</a:t>
              </a:r>
              <a:endParaRPr lang="en-IN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78B92E-35A7-4A35-98D9-7485DDB763F1}"/>
              </a:ext>
            </a:extLst>
          </p:cNvPr>
          <p:cNvGrpSpPr/>
          <p:nvPr/>
        </p:nvGrpSpPr>
        <p:grpSpPr>
          <a:xfrm>
            <a:off x="3685837" y="1310572"/>
            <a:ext cx="5808398" cy="400110"/>
            <a:chOff x="372564" y="2193326"/>
            <a:chExt cx="5808398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E1F320E-B2F0-478A-83C1-C750C8058CF0}"/>
                    </a:ext>
                  </a:extLst>
                </p:cNvPr>
                <p:cNvSpPr txBox="1"/>
                <p:nvPr/>
              </p:nvSpPr>
              <p:spPr>
                <a:xfrm>
                  <a:off x="372564" y="2203489"/>
                  <a:ext cx="239225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 any eigenvalue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IN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E1F320E-B2F0-478A-83C1-C750C8058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564" y="2203489"/>
                  <a:ext cx="239225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296" t="-11667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D25EE18-18D2-4B25-985A-AD280ABFC6AE}"/>
                    </a:ext>
                  </a:extLst>
                </p:cNvPr>
                <p:cNvSpPr txBox="1"/>
                <p:nvPr/>
              </p:nvSpPr>
              <p:spPr>
                <a:xfrm>
                  <a:off x="3344364" y="2193326"/>
                  <a:ext cx="283659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 sz="2000" b="0" i="1" baseline="-25000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sz="2000" b="0" i="1" baseline="-25000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D25EE18-18D2-4B25-985A-AD280ABFC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364" y="2193326"/>
                  <a:ext cx="2836598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FFFDAB2-CD4E-4E83-894C-3BC862731148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2764823" y="2388155"/>
              <a:ext cx="57954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35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898BA1-A4B1-96AE-9770-65CA5013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9" y="0"/>
            <a:ext cx="8353245" cy="770948"/>
          </a:xfrm>
        </p:spPr>
        <p:txBody>
          <a:bodyPr>
            <a:normAutofit/>
          </a:bodyPr>
          <a:lstStyle/>
          <a:p>
            <a:r>
              <a:rPr lang="en-IN" sz="3200" dirty="0"/>
              <a:t>VQA layout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C7F699-D817-B451-33EB-B5DE60D6E825}"/>
              </a:ext>
            </a:extLst>
          </p:cNvPr>
          <p:cNvSpPr txBox="1"/>
          <p:nvPr/>
        </p:nvSpPr>
        <p:spPr>
          <a:xfrm>
            <a:off x="420605" y="4566142"/>
            <a:ext cx="2589427" cy="1900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Encoding strategy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Occupation number basis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One hot encoding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Amplitude Encoding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Phase encoding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7336E7-573A-F6F1-F780-053B40B1BF81}"/>
              </a:ext>
            </a:extLst>
          </p:cNvPr>
          <p:cNvSpPr txBox="1"/>
          <p:nvPr/>
        </p:nvSpPr>
        <p:spPr>
          <a:xfrm>
            <a:off x="4640636" y="4594413"/>
            <a:ext cx="2011576" cy="1531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Ansatz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Domain inspired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Hardware Efficient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QAOA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1725E1-9050-B5E9-84F9-DADDEC591533}"/>
              </a:ext>
            </a:extLst>
          </p:cNvPr>
          <p:cNvSpPr txBox="1"/>
          <p:nvPr/>
        </p:nvSpPr>
        <p:spPr>
          <a:xfrm>
            <a:off x="8303541" y="4107856"/>
            <a:ext cx="2119747" cy="116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Optimizer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Gradient based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Non-gradient based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5BB299-88AC-0882-1CC0-9F49A14E25A3}"/>
              </a:ext>
            </a:extLst>
          </p:cNvPr>
          <p:cNvGrpSpPr/>
          <p:nvPr/>
        </p:nvGrpSpPr>
        <p:grpSpPr>
          <a:xfrm>
            <a:off x="301933" y="920916"/>
            <a:ext cx="10296410" cy="3531106"/>
            <a:chOff x="301933" y="920916"/>
            <a:chExt cx="10296410" cy="353110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BE5267-ED10-B603-30AC-32EC6C78EA30}"/>
                </a:ext>
              </a:extLst>
            </p:cNvPr>
            <p:cNvSpPr/>
            <p:nvPr/>
          </p:nvSpPr>
          <p:spPr>
            <a:xfrm>
              <a:off x="420605" y="1456573"/>
              <a:ext cx="7178565" cy="2995449"/>
            </a:xfrm>
            <a:prstGeom prst="rect">
              <a:avLst/>
            </a:prstGeom>
            <a:solidFill>
              <a:schemeClr val="accent1">
                <a:alpha val="15832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B5B5E-02A8-6427-0F1B-75CBFC736B34}"/>
                </a:ext>
              </a:extLst>
            </p:cNvPr>
            <p:cNvSpPr/>
            <p:nvPr/>
          </p:nvSpPr>
          <p:spPr>
            <a:xfrm>
              <a:off x="4171352" y="2314528"/>
              <a:ext cx="1376037" cy="1279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Ansatz Prep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D0C4C58-CB80-4C41-47FA-F6AD94EB0F05}"/>
                </a:ext>
              </a:extLst>
            </p:cNvPr>
            <p:cNvCxnSpPr/>
            <p:nvPr/>
          </p:nvCxnSpPr>
          <p:spPr>
            <a:xfrm>
              <a:off x="1185507" y="2453079"/>
              <a:ext cx="64585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69A193C-677D-1C80-5A9A-E9A6C02D2B62}"/>
                </a:ext>
              </a:extLst>
            </p:cNvPr>
            <p:cNvCxnSpPr/>
            <p:nvPr/>
          </p:nvCxnSpPr>
          <p:spPr>
            <a:xfrm>
              <a:off x="1185507" y="3342004"/>
              <a:ext cx="64585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7DADD2-C4F1-D9FA-E46B-C5606D665D6B}"/>
                </a:ext>
              </a:extLst>
            </p:cNvPr>
            <p:cNvCxnSpPr/>
            <p:nvPr/>
          </p:nvCxnSpPr>
          <p:spPr>
            <a:xfrm>
              <a:off x="5547389" y="2527081"/>
              <a:ext cx="64585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CB0678E-D27E-28F1-D5C5-44FE460F5685}"/>
                </a:ext>
              </a:extLst>
            </p:cNvPr>
            <p:cNvCxnSpPr/>
            <p:nvPr/>
          </p:nvCxnSpPr>
          <p:spPr>
            <a:xfrm>
              <a:off x="5553880" y="3318762"/>
              <a:ext cx="64585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006263C-FFF6-7E7E-6104-807010DC3195}"/>
                    </a:ext>
                  </a:extLst>
                </p:cNvPr>
                <p:cNvSpPr txBox="1"/>
                <p:nvPr/>
              </p:nvSpPr>
              <p:spPr>
                <a:xfrm>
                  <a:off x="4009888" y="3611738"/>
                  <a:ext cx="1917946" cy="3915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  <m:r>
                          <a:rPr lang="en-IN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006263C-FFF6-7E7E-6104-807010DC3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9888" y="3611738"/>
                  <a:ext cx="1917946" cy="391582"/>
                </a:xfrm>
                <a:prstGeom prst="rect">
                  <a:avLst/>
                </a:prstGeom>
                <a:blipFill>
                  <a:blip r:embed="rId2"/>
                  <a:stretch>
                    <a:fillRect r="-658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593BC6A-6798-6109-D573-2441B4EB16D4}"/>
                    </a:ext>
                  </a:extLst>
                </p:cNvPr>
                <p:cNvSpPr txBox="1"/>
                <p:nvPr/>
              </p:nvSpPr>
              <p:spPr>
                <a:xfrm>
                  <a:off x="3207394" y="1919100"/>
                  <a:ext cx="1027590" cy="3915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593BC6A-6798-6109-D573-2441B4EB1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394" y="1919100"/>
                  <a:ext cx="1027590" cy="391582"/>
                </a:xfrm>
                <a:prstGeom prst="rect">
                  <a:avLst/>
                </a:prstGeom>
                <a:blipFill>
                  <a:blip r:embed="rId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B3639A5-0B34-98DD-7B81-92A0467192D8}"/>
                    </a:ext>
                  </a:extLst>
                </p:cNvPr>
                <p:cNvSpPr txBox="1"/>
                <p:nvPr/>
              </p:nvSpPr>
              <p:spPr>
                <a:xfrm>
                  <a:off x="5408676" y="2088410"/>
                  <a:ext cx="90330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B3639A5-0B34-98DD-7B81-92A0467192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8676" y="2088410"/>
                  <a:ext cx="90330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D216136-A509-808A-B667-E64C2017A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3265" y="2335380"/>
              <a:ext cx="361765" cy="36597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A15B2AE-01E4-51AA-60A2-CAB94FEBE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99729" y="3162893"/>
              <a:ext cx="361765" cy="365972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6E9BAC-E968-0FD4-1D9F-D4CD71A1C908}"/>
                </a:ext>
              </a:extLst>
            </p:cNvPr>
            <p:cNvCxnSpPr>
              <a:cxnSpLocks/>
            </p:cNvCxnSpPr>
            <p:nvPr/>
          </p:nvCxnSpPr>
          <p:spPr>
            <a:xfrm>
              <a:off x="6535029" y="2534477"/>
              <a:ext cx="18143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BE382F-1A1A-F62F-BD08-9219C9C0D31B}"/>
                </a:ext>
              </a:extLst>
            </p:cNvPr>
            <p:cNvCxnSpPr>
              <a:cxnSpLocks/>
            </p:cNvCxnSpPr>
            <p:nvPr/>
          </p:nvCxnSpPr>
          <p:spPr>
            <a:xfrm>
              <a:off x="6561494" y="3317790"/>
              <a:ext cx="18143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8AEB889-1D8F-FB54-DBCC-8747F08179AF}"/>
                    </a:ext>
                  </a:extLst>
                </p:cNvPr>
                <p:cNvSpPr txBox="1"/>
                <p:nvPr/>
              </p:nvSpPr>
              <p:spPr>
                <a:xfrm>
                  <a:off x="301933" y="2262895"/>
                  <a:ext cx="102759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8AEB889-1D8F-FB54-DBCC-8747F0817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33" y="2262895"/>
                  <a:ext cx="102759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DA559BD-AE43-3080-20DA-7A71FF50DCC5}"/>
                    </a:ext>
                  </a:extLst>
                </p:cNvPr>
                <p:cNvSpPr txBox="1"/>
                <p:nvPr/>
              </p:nvSpPr>
              <p:spPr>
                <a:xfrm>
                  <a:off x="301933" y="3157998"/>
                  <a:ext cx="102759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DA559BD-AE43-3080-20DA-7A71FF50D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33" y="3157998"/>
                  <a:ext cx="102759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CC8446F-692B-E2EE-53F8-E5DA9817E9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8432" y="2507503"/>
              <a:ext cx="0" cy="76197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1E97E1E-5A19-9D66-4150-0941695C99D8}"/>
                    </a:ext>
                  </a:extLst>
                </p:cNvPr>
                <p:cNvSpPr txBox="1"/>
                <p:nvPr/>
              </p:nvSpPr>
              <p:spPr>
                <a:xfrm>
                  <a:off x="994637" y="1945966"/>
                  <a:ext cx="1027590" cy="3929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1E97E1E-5A19-9D66-4150-0941695C9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37" y="1945966"/>
                  <a:ext cx="1027590" cy="3929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F964A0-5B3B-0E56-55BD-060F178A4AA2}"/>
                </a:ext>
              </a:extLst>
            </p:cNvPr>
            <p:cNvSpPr/>
            <p:nvPr/>
          </p:nvSpPr>
          <p:spPr>
            <a:xfrm>
              <a:off x="1831357" y="2265707"/>
              <a:ext cx="1376037" cy="132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Encoding</a:t>
              </a:r>
            </a:p>
            <a:p>
              <a:pPr algn="ctr"/>
              <a:r>
                <a:rPr lang="en-IN" dirty="0"/>
                <a:t>Strategy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90FB80-22C7-04C2-8740-3A9CD68D4066}"/>
                </a:ext>
              </a:extLst>
            </p:cNvPr>
            <p:cNvCxnSpPr>
              <a:cxnSpLocks/>
            </p:cNvCxnSpPr>
            <p:nvPr/>
          </p:nvCxnSpPr>
          <p:spPr>
            <a:xfrm>
              <a:off x="3207394" y="2464470"/>
              <a:ext cx="947291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F669305-1A9A-1292-F1D2-F7064103CABC}"/>
                </a:ext>
              </a:extLst>
            </p:cNvPr>
            <p:cNvCxnSpPr>
              <a:cxnSpLocks/>
            </p:cNvCxnSpPr>
            <p:nvPr/>
          </p:nvCxnSpPr>
          <p:spPr>
            <a:xfrm>
              <a:off x="3207394" y="3342004"/>
              <a:ext cx="947291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592BACC-9B98-5441-53EA-5E54A4860D2C}"/>
                    </a:ext>
                  </a:extLst>
                </p:cNvPr>
                <p:cNvSpPr txBox="1"/>
                <p:nvPr/>
              </p:nvSpPr>
              <p:spPr>
                <a:xfrm>
                  <a:off x="6437323" y="2690654"/>
                  <a:ext cx="896007" cy="4023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IN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592BACC-9B98-5441-53EA-5E54A4860D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323" y="2690654"/>
                  <a:ext cx="896007" cy="4023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F06A71-8250-67D1-429D-9D21382EC504}"/>
                </a:ext>
              </a:extLst>
            </p:cNvPr>
            <p:cNvSpPr txBox="1"/>
            <p:nvPr/>
          </p:nvSpPr>
          <p:spPr>
            <a:xfrm>
              <a:off x="3068752" y="924338"/>
              <a:ext cx="15695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Quantum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FC2C5A7-243E-5703-8751-18E548E7A04E}"/>
                    </a:ext>
                  </a:extLst>
                </p:cNvPr>
                <p:cNvSpPr txBox="1"/>
                <p:nvPr/>
              </p:nvSpPr>
              <p:spPr>
                <a:xfrm>
                  <a:off x="7639661" y="2755644"/>
                  <a:ext cx="896007" cy="4023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IN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FC2C5A7-243E-5703-8751-18E548E7A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9661" y="2755644"/>
                  <a:ext cx="896007" cy="4023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1A83C08-1E19-E78B-2E8A-289B2904A583}"/>
                </a:ext>
              </a:extLst>
            </p:cNvPr>
            <p:cNvSpPr/>
            <p:nvPr/>
          </p:nvSpPr>
          <p:spPr>
            <a:xfrm>
              <a:off x="8772862" y="2323444"/>
              <a:ext cx="1376037" cy="1279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Classical optimizer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BFFD786-3885-E777-E16C-2032FF82B524}"/>
                </a:ext>
              </a:extLst>
            </p:cNvPr>
            <p:cNvCxnSpPr>
              <a:cxnSpLocks/>
            </p:cNvCxnSpPr>
            <p:nvPr/>
          </p:nvCxnSpPr>
          <p:spPr>
            <a:xfrm>
              <a:off x="8303541" y="2944667"/>
              <a:ext cx="401194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7DFDF3D-0BE7-1A9E-EAA9-DB6C47FAFB9E}"/>
                    </a:ext>
                  </a:extLst>
                </p:cNvPr>
                <p:cNvSpPr txBox="1"/>
                <p:nvPr/>
              </p:nvSpPr>
              <p:spPr>
                <a:xfrm>
                  <a:off x="9460880" y="1919100"/>
                  <a:ext cx="7396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7DFDF3D-0BE7-1A9E-EAA9-DB6C47FAF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0880" y="1919100"/>
                  <a:ext cx="7396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5000" r="-5000" b="-2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1FECE28D-F669-0C22-0BC7-56FB43C5A24C}"/>
                </a:ext>
              </a:extLst>
            </p:cNvPr>
            <p:cNvCxnSpPr>
              <a:cxnSpLocks/>
              <a:stCxn id="37" idx="0"/>
              <a:endCxn id="6" idx="0"/>
            </p:cNvCxnSpPr>
            <p:nvPr/>
          </p:nvCxnSpPr>
          <p:spPr>
            <a:xfrm rot="16200000" flipV="1">
              <a:off x="7155668" y="18231"/>
              <a:ext cx="8916" cy="4601510"/>
            </a:xfrm>
            <a:prstGeom prst="bentConnector3">
              <a:avLst>
                <a:gd name="adj1" fmla="val 6436148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86243C4-129A-7D20-BC36-1F62449A91A2}"/>
                </a:ext>
              </a:extLst>
            </p:cNvPr>
            <p:cNvSpPr/>
            <p:nvPr/>
          </p:nvSpPr>
          <p:spPr>
            <a:xfrm>
              <a:off x="7745637" y="1456573"/>
              <a:ext cx="2852706" cy="2546747"/>
            </a:xfrm>
            <a:prstGeom prst="rect">
              <a:avLst/>
            </a:prstGeom>
            <a:solidFill>
              <a:schemeClr val="accent1">
                <a:alpha val="15832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55BD650-A032-7A3A-32C3-DF3A2FF5E1EB}"/>
                </a:ext>
              </a:extLst>
            </p:cNvPr>
            <p:cNvSpPr txBox="1"/>
            <p:nvPr/>
          </p:nvSpPr>
          <p:spPr>
            <a:xfrm>
              <a:off x="8535668" y="920916"/>
              <a:ext cx="1395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Classical</a:t>
              </a:r>
            </a:p>
          </p:txBody>
        </p:sp>
      </p:grp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73F9DD-2C3D-77A4-9D03-FB7B7E0E9826}"/>
              </a:ext>
            </a:extLst>
          </p:cNvPr>
          <p:cNvSpPr txBox="1">
            <a:spLocks/>
          </p:cNvSpPr>
          <p:nvPr/>
        </p:nvSpPr>
        <p:spPr>
          <a:xfrm>
            <a:off x="10064179" y="6574013"/>
            <a:ext cx="2168389" cy="200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sz="800" dirty="0">
                <a:latin typeface="IBM Plex Sans" panose="020B0503050203000203" pitchFamily="34" charset="0"/>
              </a:rPr>
              <a:t>IBM Quantum © 2024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68675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B64DFB-24CF-47AD-A206-BEA135A2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9" y="0"/>
            <a:ext cx="8353245" cy="770948"/>
          </a:xfrm>
        </p:spPr>
        <p:txBody>
          <a:bodyPr>
            <a:normAutofit/>
          </a:bodyPr>
          <a:lstStyle/>
          <a:p>
            <a:r>
              <a:rPr lang="en-IN" sz="3200" dirty="0"/>
              <a:t>Variational Quantum Eigen-solver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1B4B3CE-9376-49D7-BA8F-9A7E654DB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1"/>
            <a:ext cx="12192000" cy="500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6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15CC49D-8D30-435C-A7C3-05F48BD021E5}"/>
              </a:ext>
            </a:extLst>
          </p:cNvPr>
          <p:cNvGrpSpPr/>
          <p:nvPr/>
        </p:nvGrpSpPr>
        <p:grpSpPr>
          <a:xfrm>
            <a:off x="3721587" y="3428765"/>
            <a:ext cx="4127300" cy="3342328"/>
            <a:chOff x="4240632" y="3372207"/>
            <a:chExt cx="4004374" cy="3461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2F28B6A-4AB0-480A-AD96-15E0FC5BF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0433" y="4468952"/>
              <a:ext cx="1934573" cy="2164315"/>
            </a:xfrm>
            <a:prstGeom prst="rect">
              <a:avLst/>
            </a:prstGeom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C64F47D-42B7-42B8-B314-8087E45991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1706" y="3372207"/>
              <a:ext cx="1462420" cy="1191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7693C43-D017-481B-8783-301399272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632" y="4375496"/>
              <a:ext cx="2240628" cy="2458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46B00BC-ACB7-4D3F-BD84-9A05805C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9" y="0"/>
            <a:ext cx="8353245" cy="770948"/>
          </a:xfrm>
        </p:spPr>
        <p:txBody>
          <a:bodyPr>
            <a:normAutofit/>
          </a:bodyPr>
          <a:lstStyle/>
          <a:p>
            <a:r>
              <a:rPr lang="en-IN" sz="3200" dirty="0"/>
              <a:t>Ansatz Preparation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F36029-FE6F-4864-B1AE-2CDAEE4EB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63" y="770948"/>
            <a:ext cx="7693479" cy="163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A0728B-268B-486B-B394-D2A84466828C}"/>
              </a:ext>
            </a:extLst>
          </p:cNvPr>
          <p:cNvGrpSpPr/>
          <p:nvPr/>
        </p:nvGrpSpPr>
        <p:grpSpPr>
          <a:xfrm>
            <a:off x="1721087" y="2153802"/>
            <a:ext cx="3722688" cy="1192040"/>
            <a:chOff x="1470851" y="2339215"/>
            <a:chExt cx="3355956" cy="1237536"/>
          </a:xfrm>
        </p:grpSpPr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EDE5F720-7FF0-46F9-843C-1DF510F25CD8}"/>
                </a:ext>
              </a:extLst>
            </p:cNvPr>
            <p:cNvSpPr/>
            <p:nvPr/>
          </p:nvSpPr>
          <p:spPr>
            <a:xfrm rot="16200000">
              <a:off x="3925019" y="1707741"/>
              <a:ext cx="186432" cy="1617145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6D5867-AC73-42AB-95B3-5197AF88655E}"/>
                </a:ext>
              </a:extLst>
            </p:cNvPr>
            <p:cNvSpPr txBox="1"/>
            <p:nvPr/>
          </p:nvSpPr>
          <p:spPr>
            <a:xfrm>
              <a:off x="3707334" y="2618734"/>
              <a:ext cx="668035" cy="351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1 layer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975A57F-0F45-493F-B7E2-8017A687DA5B}"/>
                </a:ext>
              </a:extLst>
            </p:cNvPr>
            <p:cNvCxnSpPr/>
            <p:nvPr/>
          </p:nvCxnSpPr>
          <p:spPr>
            <a:xfrm flipH="1" flipV="1">
              <a:off x="1809750" y="2503151"/>
              <a:ext cx="123825" cy="443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17132D1-C94F-4376-8EA0-5AF58A39F2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4550" y="2503151"/>
              <a:ext cx="171450" cy="443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564A0F-8289-498F-BCF1-695062154C4D}"/>
                </a:ext>
              </a:extLst>
            </p:cNvPr>
            <p:cNvSpPr txBox="1"/>
            <p:nvPr/>
          </p:nvSpPr>
          <p:spPr>
            <a:xfrm>
              <a:off x="1470851" y="2969657"/>
              <a:ext cx="1287397" cy="607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Single qubit rotations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B28824-EDAB-449B-B870-E95F68B7E8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9223" y="2339215"/>
              <a:ext cx="177932" cy="792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DCEC80-30E4-4F5F-9884-25F18282FB40}"/>
                </a:ext>
              </a:extLst>
            </p:cNvPr>
            <p:cNvSpPr txBox="1"/>
            <p:nvPr/>
          </p:nvSpPr>
          <p:spPr>
            <a:xfrm>
              <a:off x="2730837" y="3140786"/>
              <a:ext cx="1287397" cy="35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Entanglers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71D7AE0-8B34-421C-A36B-0EF97081360F}"/>
              </a:ext>
            </a:extLst>
          </p:cNvPr>
          <p:cNvGrpSpPr/>
          <p:nvPr/>
        </p:nvGrpSpPr>
        <p:grpSpPr>
          <a:xfrm>
            <a:off x="150148" y="3303209"/>
            <a:ext cx="3629767" cy="3206442"/>
            <a:chOff x="102026" y="3177757"/>
            <a:chExt cx="4319593" cy="348780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EB618F7-4A6D-4241-B119-FDFD800EB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54669" y="4487023"/>
              <a:ext cx="2266950" cy="2152650"/>
            </a:xfrm>
            <a:prstGeom prst="rect">
              <a:avLst/>
            </a:prstGeom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D6CF56F-3871-4A2F-B27A-61668CBFD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000" y="3177757"/>
              <a:ext cx="1339222" cy="1317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8774980-ED4E-4571-BE90-119EBB178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26" y="4461135"/>
              <a:ext cx="2199507" cy="220442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921AD7F-8C8A-4E1E-87BC-A0E478FCFF60}"/>
              </a:ext>
            </a:extLst>
          </p:cNvPr>
          <p:cNvGrpSpPr/>
          <p:nvPr/>
        </p:nvGrpSpPr>
        <p:grpSpPr>
          <a:xfrm>
            <a:off x="7946370" y="3303209"/>
            <a:ext cx="4095482" cy="3295270"/>
            <a:chOff x="8045983" y="3303209"/>
            <a:chExt cx="4095482" cy="329527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4A74891-10C3-4827-A424-3196D8DF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79710" y="4483056"/>
              <a:ext cx="2061755" cy="2093770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728E836-1913-4BA4-A12F-3715707A0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5186" y="3303209"/>
              <a:ext cx="1999593" cy="1195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083F9BD-C7F5-41FA-B0DC-1EF20B115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45983" y="4504709"/>
              <a:ext cx="2143920" cy="2093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57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8867A4-D6E1-4213-A8A1-FF78A2CE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9" y="0"/>
            <a:ext cx="8353245" cy="770948"/>
          </a:xfrm>
        </p:spPr>
        <p:txBody>
          <a:bodyPr>
            <a:normAutofit/>
          </a:bodyPr>
          <a:lstStyle/>
          <a:p>
            <a:r>
              <a:rPr lang="en-IN" sz="3200" dirty="0"/>
              <a:t>Hamiltonian (Observable/Operator)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F3E592-D2ED-492A-BB17-0FA0F1819507}"/>
                  </a:ext>
                </a:extLst>
              </p:cNvPr>
              <p:cNvSpPr txBox="1"/>
              <p:nvPr/>
            </p:nvSpPr>
            <p:spPr>
              <a:xfrm>
                <a:off x="1675896" y="770948"/>
                <a:ext cx="7881152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∏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IN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F3E592-D2ED-492A-BB17-0FA0F1819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96" y="770948"/>
                <a:ext cx="7881152" cy="8751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AE5525-AC11-49CF-B79F-FDCB1AFD1EB9}"/>
                  </a:ext>
                </a:extLst>
              </p:cNvPr>
              <p:cNvSpPr txBox="1"/>
              <p:nvPr/>
            </p:nvSpPr>
            <p:spPr>
              <a:xfrm>
                <a:off x="2725873" y="1708662"/>
                <a:ext cx="3974977" cy="967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acc>
                                <m:accPr>
                                  <m:chr m:val="̂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AE5525-AC11-49CF-B79F-FDCB1AFD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873" y="1708662"/>
                <a:ext cx="3974977" cy="967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F4DE48-1B45-45FC-8409-6E21A2EA9080}"/>
                  </a:ext>
                </a:extLst>
              </p:cNvPr>
              <p:cNvSpPr txBox="1"/>
              <p:nvPr/>
            </p:nvSpPr>
            <p:spPr>
              <a:xfrm>
                <a:off x="86029" y="2728008"/>
                <a:ext cx="11352319" cy="422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1800" dirty="0"/>
                  <a:t>For the purpose of measurement all the Pauli terms are transformed to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N" sz="1800" dirty="0"/>
                  <a:t> computational basis.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F4DE48-1B45-45FC-8409-6E21A2EA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9" y="2728008"/>
                <a:ext cx="11352319" cy="422616"/>
              </a:xfrm>
              <a:prstGeom prst="rect">
                <a:avLst/>
              </a:prstGeom>
              <a:blipFill>
                <a:blip r:embed="rId4"/>
                <a:stretch>
                  <a:fillRect l="-322" b="-231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8743DC38-147B-4496-9DC9-F32C6B2E79C5}"/>
              </a:ext>
            </a:extLst>
          </p:cNvPr>
          <p:cNvGrpSpPr/>
          <p:nvPr/>
        </p:nvGrpSpPr>
        <p:grpSpPr>
          <a:xfrm>
            <a:off x="385329" y="3407495"/>
            <a:ext cx="4370007" cy="1775439"/>
            <a:chOff x="434864" y="3935218"/>
            <a:chExt cx="4370007" cy="17754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05875C-D7B1-46B8-9EB8-A81B560471DE}"/>
                </a:ext>
              </a:extLst>
            </p:cNvPr>
            <p:cNvSpPr/>
            <p:nvPr/>
          </p:nvSpPr>
          <p:spPr>
            <a:xfrm>
              <a:off x="1956275" y="4379257"/>
              <a:ext cx="1376037" cy="83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Ansatz Prep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087457-8D09-4891-B1C2-D5586F0D9036}"/>
                </a:ext>
              </a:extLst>
            </p:cNvPr>
            <p:cNvCxnSpPr/>
            <p:nvPr/>
          </p:nvCxnSpPr>
          <p:spPr>
            <a:xfrm>
              <a:off x="1330399" y="4565690"/>
              <a:ext cx="64585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4CC08B-3C8F-40FA-A408-0FDF0113E6EE}"/>
                </a:ext>
              </a:extLst>
            </p:cNvPr>
            <p:cNvCxnSpPr/>
            <p:nvPr/>
          </p:nvCxnSpPr>
          <p:spPr>
            <a:xfrm>
              <a:off x="1310425" y="5011051"/>
              <a:ext cx="64585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0BC784-672A-40A5-B280-527FA717BD46}"/>
                </a:ext>
              </a:extLst>
            </p:cNvPr>
            <p:cNvCxnSpPr/>
            <p:nvPr/>
          </p:nvCxnSpPr>
          <p:spPr>
            <a:xfrm>
              <a:off x="3332312" y="4558294"/>
              <a:ext cx="64585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9FBF584-AFD6-4AF2-8C7C-F61DDFC807D5}"/>
                </a:ext>
              </a:extLst>
            </p:cNvPr>
            <p:cNvCxnSpPr/>
            <p:nvPr/>
          </p:nvCxnSpPr>
          <p:spPr>
            <a:xfrm>
              <a:off x="3312338" y="5003655"/>
              <a:ext cx="64585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9828A3C-7321-48BF-BE61-3D50976C21A6}"/>
                    </a:ext>
                  </a:extLst>
                </p:cNvPr>
                <p:cNvSpPr txBox="1"/>
                <p:nvPr/>
              </p:nvSpPr>
              <p:spPr>
                <a:xfrm>
                  <a:off x="1794811" y="3935218"/>
                  <a:ext cx="1698964" cy="3915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  <m:r>
                          <a:rPr lang="en-IN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9828A3C-7321-48BF-BE61-3D50976C2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811" y="3935218"/>
                  <a:ext cx="1698964" cy="391582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D0D3C6-8496-4E5E-B34E-9FFCF775B5E1}"/>
                    </a:ext>
                  </a:extLst>
                </p:cNvPr>
                <p:cNvSpPr txBox="1"/>
                <p:nvPr/>
              </p:nvSpPr>
              <p:spPr>
                <a:xfrm>
                  <a:off x="434864" y="4565690"/>
                  <a:ext cx="1027590" cy="3915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D0D3C6-8496-4E5E-B34E-9FFCF775B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64" y="4565690"/>
                  <a:ext cx="1027590" cy="391582"/>
                </a:xfrm>
                <a:prstGeom prst="rect">
                  <a:avLst/>
                </a:prstGeom>
                <a:blipFill>
                  <a:blip r:embed="rId6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A66FF9-5795-4643-96F3-0EE6C37D44B2}"/>
                    </a:ext>
                  </a:extLst>
                </p:cNvPr>
                <p:cNvSpPr txBox="1"/>
                <p:nvPr/>
              </p:nvSpPr>
              <p:spPr>
                <a:xfrm>
                  <a:off x="3221757" y="4603533"/>
                  <a:ext cx="90330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A66FF9-5795-4643-96F3-0EE6C37D44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757" y="4603533"/>
                  <a:ext cx="90330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446276F-14E8-4540-91D9-06585394A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58188" y="4366593"/>
              <a:ext cx="361765" cy="36597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DE3FA9-3329-4DEA-BEC5-BDA0B5ACC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58187" y="4847786"/>
              <a:ext cx="361765" cy="36597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39C0C4-334D-48D2-934D-83667A13D424}"/>
                </a:ext>
              </a:extLst>
            </p:cNvPr>
            <p:cNvSpPr txBox="1"/>
            <p:nvPr/>
          </p:nvSpPr>
          <p:spPr>
            <a:xfrm>
              <a:off x="3041568" y="5341325"/>
              <a:ext cx="1763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ZZ measurement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E47D3A-1575-4ADE-92AA-88894FC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4319952" y="4565690"/>
              <a:ext cx="18143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F4694F-BC99-4A07-930F-2265EECA21A3}"/>
                </a:ext>
              </a:extLst>
            </p:cNvPr>
            <p:cNvCxnSpPr>
              <a:cxnSpLocks/>
            </p:cNvCxnSpPr>
            <p:nvPr/>
          </p:nvCxnSpPr>
          <p:spPr>
            <a:xfrm>
              <a:off x="4319952" y="5002683"/>
              <a:ext cx="18143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7982D71-3A98-40AC-BF04-3D51951FCBA3}"/>
              </a:ext>
            </a:extLst>
          </p:cNvPr>
          <p:cNvGrpSpPr/>
          <p:nvPr/>
        </p:nvGrpSpPr>
        <p:grpSpPr>
          <a:xfrm>
            <a:off x="4451854" y="5422970"/>
            <a:ext cx="7235965" cy="1174013"/>
            <a:chOff x="4202383" y="5485392"/>
            <a:chExt cx="7235965" cy="117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A18150D-C679-4C87-AF45-88E8D80DC0AB}"/>
                    </a:ext>
                  </a:extLst>
                </p:cNvPr>
                <p:cNvSpPr txBox="1"/>
                <p:nvPr/>
              </p:nvSpPr>
              <p:spPr>
                <a:xfrm>
                  <a:off x="4842027" y="5485392"/>
                  <a:ext cx="355106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𝑍𝐻</m:t>
                                </m:r>
                              </m:e>
                            </m:d>
                            <m:r>
                              <a:rPr lang="en-IN" sz="160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IN" sz="16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A18150D-C679-4C87-AF45-88E8D80DC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027" y="5485392"/>
                  <a:ext cx="3551068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17B903F-B13B-4642-A48C-EFFD1DE48A66}"/>
                    </a:ext>
                  </a:extLst>
                </p:cNvPr>
                <p:cNvSpPr txBox="1"/>
                <p:nvPr/>
              </p:nvSpPr>
              <p:spPr>
                <a:xfrm>
                  <a:off x="8803900" y="5516927"/>
                  <a:ext cx="263444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17B903F-B13B-4642-A48C-EFFD1DE48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3900" y="5516927"/>
                  <a:ext cx="2634448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7D1FEA6-3F5F-41ED-AB60-957C31040624}"/>
                    </a:ext>
                  </a:extLst>
                </p:cNvPr>
                <p:cNvSpPr txBox="1"/>
                <p:nvPr/>
              </p:nvSpPr>
              <p:spPr>
                <a:xfrm>
                  <a:off x="9444832" y="6071892"/>
                  <a:ext cx="1891165" cy="52777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′⟩</m:t>
                        </m:r>
                        <m:r>
                          <m:rPr>
                            <m:nor/>
                          </m:rPr>
                          <a:rPr lang="en-IN" sz="1600" dirty="0"/>
                          <m:t> = </m:t>
                        </m:r>
                        <m:r>
                          <a:rPr lang="en-IN" sz="1600" i="1" dirty="0">
                            <a:latin typeface="Cambria Math" panose="02040503050406030204" pitchFamily="18" charset="0"/>
                          </a:rPr>
                          <m:t>𝐻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d>
                          <m:d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IN" sz="1600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160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7D1FEA6-3F5F-41ED-AB60-957C31040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832" y="6071892"/>
                  <a:ext cx="1891165" cy="527773"/>
                </a:xfrm>
                <a:prstGeom prst="rect">
                  <a:avLst/>
                </a:prstGeom>
                <a:blipFill>
                  <a:blip r:embed="rId11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E620FB0-BB5E-42C3-9FE1-B7BE539E19E4}"/>
                    </a:ext>
                  </a:extLst>
                </p:cNvPr>
                <p:cNvSpPr txBox="1"/>
                <p:nvPr/>
              </p:nvSpPr>
              <p:spPr>
                <a:xfrm>
                  <a:off x="4202383" y="5909648"/>
                  <a:ext cx="4743264" cy="7497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16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IN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𝐻𝑍</m:t>
                                </m:r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16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IN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  <m:r>
                              <a:rPr lang="en-IN" sz="160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IN" sz="160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E620FB0-BB5E-42C3-9FE1-B7BE539E19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2383" y="5909648"/>
                  <a:ext cx="4743264" cy="74975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0C9CBEF-8F52-44E3-8614-06FE510B54CD}"/>
              </a:ext>
            </a:extLst>
          </p:cNvPr>
          <p:cNvGrpSpPr/>
          <p:nvPr/>
        </p:nvGrpSpPr>
        <p:grpSpPr>
          <a:xfrm>
            <a:off x="5616472" y="3231235"/>
            <a:ext cx="5777659" cy="2177656"/>
            <a:chOff x="5616472" y="3231235"/>
            <a:chExt cx="5777659" cy="2177656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6C0C702-B64D-49CF-9970-6C3987C12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919471" y="4360895"/>
              <a:ext cx="898161" cy="501549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A59D418-37B5-4E81-A50B-87759F1C0C55}"/>
                </a:ext>
              </a:extLst>
            </p:cNvPr>
            <p:cNvGrpSpPr/>
            <p:nvPr/>
          </p:nvGrpSpPr>
          <p:grpSpPr>
            <a:xfrm>
              <a:off x="5616472" y="3231235"/>
              <a:ext cx="5777659" cy="2177656"/>
              <a:chOff x="5433809" y="3876417"/>
              <a:chExt cx="5559947" cy="1947466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3828C40F-1379-4DCB-AC61-8913FEF31A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17561" y="4350379"/>
                <a:ext cx="864317" cy="448533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9C3C61B-B289-4DE2-8E45-5FD3BB888627}"/>
                  </a:ext>
                </a:extLst>
              </p:cNvPr>
              <p:cNvSpPr/>
              <p:nvPr/>
            </p:nvSpPr>
            <p:spPr>
              <a:xfrm>
                <a:off x="7100034" y="4320456"/>
                <a:ext cx="1537501" cy="10112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Ansatz Prep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2CDFC99-073B-4C34-BBB0-476F0070484C}"/>
                  </a:ext>
                </a:extLst>
              </p:cNvPr>
              <p:cNvCxnSpPr/>
              <p:nvPr/>
            </p:nvCxnSpPr>
            <p:spPr>
              <a:xfrm>
                <a:off x="6461399" y="4555798"/>
                <a:ext cx="64585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D33750D-AE8F-4DE0-99E9-1F5F5B5E4253}"/>
                  </a:ext>
                </a:extLst>
              </p:cNvPr>
              <p:cNvCxnSpPr/>
              <p:nvPr/>
            </p:nvCxnSpPr>
            <p:spPr>
              <a:xfrm>
                <a:off x="6454184" y="5088056"/>
                <a:ext cx="64585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1AE7F87-3B7C-4C10-87C3-BF9843111CE9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10173678" y="5104809"/>
                <a:ext cx="276875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DC53184-5C73-480C-8B07-9525D0539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7535" y="5127840"/>
                <a:ext cx="181437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DBD6381-78D5-4C2F-8D00-B5A9FCEC1026}"/>
                      </a:ext>
                    </a:extLst>
                  </p:cNvPr>
                  <p:cNvSpPr txBox="1"/>
                  <p:nvPr/>
                </p:nvSpPr>
                <p:spPr>
                  <a:xfrm>
                    <a:off x="7100034" y="3876417"/>
                    <a:ext cx="1698964" cy="35019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⟩</m:t>
                          </m:r>
                          <m:r>
                            <a:rPr lang="en-I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I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𝑟𝑒𝑓</m:t>
                              </m:r>
                            </m:sub>
                          </m:sSub>
                          <m:r>
                            <a:rPr lang="en-I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DBD6381-78D5-4C2F-8D00-B5A9FCEC10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0034" y="3876417"/>
                    <a:ext cx="1698964" cy="35019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093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D79DE29-635D-4B98-AFA3-9DC5B8A85E7D}"/>
                      </a:ext>
                    </a:extLst>
                  </p:cNvPr>
                  <p:cNvSpPr txBox="1"/>
                  <p:nvPr/>
                </p:nvSpPr>
                <p:spPr>
                  <a:xfrm>
                    <a:off x="5433809" y="4560668"/>
                    <a:ext cx="1027590" cy="39158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𝑟𝑒𝑓</m:t>
                              </m:r>
                            </m:sub>
                          </m:sSub>
                          <m:r>
                            <a:rPr lang="en-I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D79DE29-635D-4B98-AFA3-9DC5B8A85E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3809" y="4560668"/>
                    <a:ext cx="1027590" cy="39158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FCBE337-A34B-4D44-855B-5FA6C5461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38980" y="4357189"/>
                <a:ext cx="361765" cy="365972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2BBB8258-C7B0-4E34-83A2-0C6C7FE34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50553" y="4939574"/>
                <a:ext cx="361765" cy="365972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830EC91-18F0-47E6-9C43-D36A977F37CD}"/>
                  </a:ext>
                </a:extLst>
              </p:cNvPr>
              <p:cNvSpPr txBox="1"/>
              <p:nvPr/>
            </p:nvSpPr>
            <p:spPr>
              <a:xfrm>
                <a:off x="8246925" y="5454551"/>
                <a:ext cx="1780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XY measurement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5F2DDA2-32AE-412C-998E-0DB3EDCE64E2}"/>
                      </a:ext>
                    </a:extLst>
                  </p:cNvPr>
                  <p:cNvSpPr txBox="1"/>
                  <p:nvPr/>
                </p:nvSpPr>
                <p:spPr>
                  <a:xfrm>
                    <a:off x="8798998" y="4897250"/>
                    <a:ext cx="805502" cy="423301"/>
                  </a:xfrm>
                  <a:prstGeom prst="rect">
                    <a:avLst/>
                  </a:prstGeom>
                  <a:solidFill>
                    <a:srgbClr val="52B0F0"/>
                  </a:solidFill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IN" sz="1400" b="1" i="0" smtClean="0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400" b="1" i="1" smtClean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IN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IN" sz="1400" b="1" baseline="-250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5F2DDA2-32AE-412C-998E-0DB3EDCE64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8998" y="4897250"/>
                    <a:ext cx="805502" cy="4233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A806233-ED5D-456C-B61A-CB6FB8D54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2319" y="5113347"/>
                <a:ext cx="181437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7BE26AC-D85F-400E-AB31-FFE39CAB6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63734" y="4557035"/>
                <a:ext cx="966174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C0A396-997C-4B86-9C05-21754A7EBAE3}"/>
                </a:ext>
              </a:extLst>
            </p:cNvPr>
            <p:cNvCxnSpPr>
              <a:cxnSpLocks/>
            </p:cNvCxnSpPr>
            <p:nvPr/>
          </p:nvCxnSpPr>
          <p:spPr>
            <a:xfrm>
              <a:off x="11193563" y="3973449"/>
              <a:ext cx="188542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30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EC3CCE-FBD4-4520-B7BE-32B6147B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36" y="36015"/>
            <a:ext cx="8353245" cy="770948"/>
          </a:xfrm>
        </p:spPr>
        <p:txBody>
          <a:bodyPr>
            <a:normAutofit/>
          </a:bodyPr>
          <a:lstStyle/>
          <a:p>
            <a:r>
              <a:rPr lang="en-IN" sz="3200" dirty="0"/>
              <a:t>Count statistics and Expectation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89EDB-6BA0-4F76-82EF-0E493CBC6A0A}"/>
              </a:ext>
            </a:extLst>
          </p:cNvPr>
          <p:cNvSpPr txBox="1"/>
          <p:nvPr/>
        </p:nvSpPr>
        <p:spPr>
          <a:xfrm>
            <a:off x="5618375" y="297415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EF6DC1-7560-443B-A222-14B1152A8C82}"/>
              </a:ext>
            </a:extLst>
          </p:cNvPr>
          <p:cNvGrpSpPr/>
          <p:nvPr/>
        </p:nvGrpSpPr>
        <p:grpSpPr>
          <a:xfrm>
            <a:off x="303188" y="887497"/>
            <a:ext cx="4817529" cy="1656336"/>
            <a:chOff x="407463" y="752094"/>
            <a:chExt cx="4817529" cy="1918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7CC6CB1-5678-4334-8093-D7E5AD5E7634}"/>
                    </a:ext>
                  </a:extLst>
                </p:cNvPr>
                <p:cNvSpPr txBox="1"/>
                <p:nvPr/>
              </p:nvSpPr>
              <p:spPr>
                <a:xfrm>
                  <a:off x="1699747" y="752094"/>
                  <a:ext cx="2232964" cy="12058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𝒳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7CC6CB1-5678-4334-8093-D7E5AD5E7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747" y="752094"/>
                  <a:ext cx="2232964" cy="120582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586332E-5419-441F-867B-05D972C21B56}"/>
                    </a:ext>
                  </a:extLst>
                </p:cNvPr>
                <p:cNvSpPr txBox="1"/>
                <p:nvPr/>
              </p:nvSpPr>
              <p:spPr>
                <a:xfrm>
                  <a:off x="407463" y="2297178"/>
                  <a:ext cx="4817529" cy="3730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.1+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. 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586332E-5419-441F-867B-05D972C21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63" y="2297178"/>
                  <a:ext cx="4817529" cy="373051"/>
                </a:xfrm>
                <a:prstGeom prst="rect">
                  <a:avLst/>
                </a:prstGeom>
                <a:blipFill>
                  <a:blip r:embed="rId3"/>
                  <a:stretch>
                    <a:fillRect b="-320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F50D0EF-A9E6-4442-AD73-88DBB3C6CDCA}"/>
                    </a:ext>
                  </a:extLst>
                </p:cNvPr>
                <p:cNvSpPr txBox="1"/>
                <p:nvPr/>
              </p:nvSpPr>
              <p:spPr>
                <a:xfrm>
                  <a:off x="1332100" y="1690633"/>
                  <a:ext cx="296825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a14:m>
                  <a:r>
                    <a:rPr lang="en-IN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F50D0EF-A9E6-4442-AD73-88DBB3C6C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2100" y="1690633"/>
                  <a:ext cx="296825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076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B5245-DB4A-479D-AD2F-210CA17D81DF}"/>
              </a:ext>
            </a:extLst>
          </p:cNvPr>
          <p:cNvGrpSpPr/>
          <p:nvPr/>
        </p:nvGrpSpPr>
        <p:grpSpPr>
          <a:xfrm>
            <a:off x="6096000" y="612265"/>
            <a:ext cx="5077475" cy="2236058"/>
            <a:chOff x="6096000" y="1202563"/>
            <a:chExt cx="5077475" cy="22360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DE91E13-A380-4AAC-BE28-A1E5577FE234}"/>
                    </a:ext>
                  </a:extLst>
                </p:cNvPr>
                <p:cNvSpPr txBox="1"/>
                <p:nvPr/>
              </p:nvSpPr>
              <p:spPr>
                <a:xfrm>
                  <a:off x="6096000" y="1202563"/>
                  <a:ext cx="3656345" cy="10412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± 1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(0/1)</m:t>
                            </m:r>
                          </m:e>
                        </m:nary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DE91E13-A380-4AAC-BE28-A1E5577FE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202563"/>
                  <a:ext cx="3656345" cy="104124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3D8491-4412-417A-81F1-CB5026F17727}"/>
                    </a:ext>
                  </a:extLst>
                </p:cNvPr>
                <p:cNvSpPr txBox="1"/>
                <p:nvPr/>
              </p:nvSpPr>
              <p:spPr>
                <a:xfrm>
                  <a:off x="6356078" y="2173774"/>
                  <a:ext cx="4817397" cy="5360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#0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#0 + #1</m:t>
                          </m:r>
                        </m:den>
                      </m:f>
                    </m:oMath>
                  </a14:m>
                  <a:r>
                    <a:rPr lang="en-IN" sz="2000" dirty="0"/>
                    <a:t>   </a:t>
                  </a:r>
                  <a14:m>
                    <m:oMath xmlns:m="http://schemas.openxmlformats.org/officeDocument/2006/math"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#0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#1</m:t>
                          </m:r>
                        </m:den>
                      </m:f>
                    </m:oMath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3D8491-4412-417A-81F1-CB5026F17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078" y="2173774"/>
                  <a:ext cx="4817397" cy="5360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9477240-050A-424C-8B62-36E9212E227B}"/>
                    </a:ext>
                  </a:extLst>
                </p:cNvPr>
                <p:cNvSpPr txBox="1"/>
                <p:nvPr/>
              </p:nvSpPr>
              <p:spPr>
                <a:xfrm>
                  <a:off x="6558553" y="3038511"/>
                  <a:ext cx="33655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IN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9477240-050A-424C-8B62-36E9212E22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8553" y="3038511"/>
                  <a:ext cx="3365516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E9FB9E-E7C9-4E12-9977-97AD9C5D4FF5}"/>
                  </a:ext>
                </a:extLst>
              </p:cNvPr>
              <p:cNvSpPr txBox="1"/>
              <p:nvPr/>
            </p:nvSpPr>
            <p:spPr>
              <a:xfrm>
                <a:off x="230255" y="5397679"/>
                <a:ext cx="5739671" cy="690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𝑍𝑍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− 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− 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+ #(11)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+ 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+ 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+ #(11)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E9FB9E-E7C9-4E12-9977-97AD9C5D4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55" y="5397679"/>
                <a:ext cx="5739671" cy="6903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936514-6FF8-4A0B-B304-C7E009857496}"/>
                  </a:ext>
                </a:extLst>
              </p:cNvPr>
              <p:cNvSpPr txBox="1"/>
              <p:nvPr/>
            </p:nvSpPr>
            <p:spPr>
              <a:xfrm>
                <a:off x="303188" y="769939"/>
                <a:ext cx="2968256" cy="422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IN" sz="1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936514-6FF8-4A0B-B304-C7E009857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88" y="769939"/>
                <a:ext cx="2968256" cy="422616"/>
              </a:xfrm>
              <a:prstGeom prst="rect">
                <a:avLst/>
              </a:prstGeom>
              <a:blipFill>
                <a:blip r:embed="rId9"/>
                <a:stretch>
                  <a:fillRect l="-1437" b="-15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13DE3DC2-ADFC-4C8C-B1E1-53F4639DE3B5}"/>
              </a:ext>
            </a:extLst>
          </p:cNvPr>
          <p:cNvGrpSpPr/>
          <p:nvPr/>
        </p:nvGrpSpPr>
        <p:grpSpPr>
          <a:xfrm>
            <a:off x="123736" y="3070110"/>
            <a:ext cx="3199343" cy="1913293"/>
            <a:chOff x="55054" y="3216193"/>
            <a:chExt cx="3199343" cy="19132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AEE936C-7D04-4C03-96A7-6085154576F5}"/>
                    </a:ext>
                  </a:extLst>
                </p:cNvPr>
                <p:cNvSpPr txBox="1"/>
                <p:nvPr/>
              </p:nvSpPr>
              <p:spPr>
                <a:xfrm>
                  <a:off x="286141" y="3216193"/>
                  <a:ext cx="2968256" cy="4226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lnSpc>
                      <a:spcPct val="130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𝑍𝑍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a14:m>
                  <a:endParaRPr lang="en-IN" sz="1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AEE936C-7D04-4C03-96A7-608515457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141" y="3216193"/>
                  <a:ext cx="2968256" cy="422616"/>
                </a:xfrm>
                <a:prstGeom prst="rect">
                  <a:avLst/>
                </a:prstGeom>
                <a:blipFill>
                  <a:blip r:embed="rId10"/>
                  <a:stretch>
                    <a:fillRect l="-1232" b="-1739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BA12DF-92A0-4D41-84F0-BB7B854B32FF}"/>
                    </a:ext>
                  </a:extLst>
                </p:cNvPr>
                <p:cNvSpPr txBox="1"/>
                <p:nvPr/>
              </p:nvSpPr>
              <p:spPr>
                <a:xfrm>
                  <a:off x="55054" y="3806047"/>
                  <a:ext cx="3080835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𝑍𝑍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</m:oMath>
                    </m:oMathPara>
                  </a14:m>
                  <a:endParaRPr lang="en-IN" sz="20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𝑍𝑍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=−|01⟩</m:t>
                        </m:r>
                      </m:oMath>
                    </m:oMathPara>
                  </a14:m>
                  <a:endParaRPr lang="en-IN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𝑍𝑍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=−|10⟩</m:t>
                        </m:r>
                      </m:oMath>
                    </m:oMathPara>
                  </a14:m>
                  <a:endParaRPr lang="en-IN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𝑍𝑍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=|11⟩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BA12DF-92A0-4D41-84F0-BB7B854B3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4" y="3806047"/>
                  <a:ext cx="3080835" cy="1323439"/>
                </a:xfrm>
                <a:prstGeom prst="rect">
                  <a:avLst/>
                </a:prstGeom>
                <a:blipFill>
                  <a:blip r:embed="rId11"/>
                  <a:stretch>
                    <a:fillRect b="-368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F492498-4885-4CFC-9722-F6700FCB3164}"/>
              </a:ext>
            </a:extLst>
          </p:cNvPr>
          <p:cNvGrpSpPr/>
          <p:nvPr/>
        </p:nvGrpSpPr>
        <p:grpSpPr>
          <a:xfrm>
            <a:off x="6339555" y="3171057"/>
            <a:ext cx="3412790" cy="1677241"/>
            <a:chOff x="6226598" y="3285007"/>
            <a:chExt cx="3412790" cy="1677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C99E6F9-CD64-4A1C-8EA0-51EBB2AB9336}"/>
                    </a:ext>
                  </a:extLst>
                </p:cNvPr>
                <p:cNvSpPr txBox="1"/>
                <p:nvPr/>
              </p:nvSpPr>
              <p:spPr>
                <a:xfrm>
                  <a:off x="6226598" y="3285007"/>
                  <a:ext cx="2968256" cy="4226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lnSpc>
                      <a:spcPct val="130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𝐼𝑍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a14:m>
                  <a:endParaRPr lang="en-IN" sz="1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C99E6F9-CD64-4A1C-8EA0-51EBB2AB9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98" y="3285007"/>
                  <a:ext cx="2968256" cy="422616"/>
                </a:xfrm>
                <a:prstGeom prst="rect">
                  <a:avLst/>
                </a:prstGeom>
                <a:blipFill>
                  <a:blip r:embed="rId12"/>
                  <a:stretch>
                    <a:fillRect l="-1437" b="-1571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155A6F-7254-4122-8B43-45FDA12077AF}"/>
                    </a:ext>
                  </a:extLst>
                </p:cNvPr>
                <p:cNvSpPr txBox="1"/>
                <p:nvPr/>
              </p:nvSpPr>
              <p:spPr>
                <a:xfrm>
                  <a:off x="6558553" y="3638809"/>
                  <a:ext cx="3080835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𝐼𝑍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</m:oMath>
                    </m:oMathPara>
                  </a14:m>
                  <a:endParaRPr lang="en-IN" sz="20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𝐼𝑍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=−|01⟩</m:t>
                        </m:r>
                      </m:oMath>
                    </m:oMathPara>
                  </a14:m>
                  <a:endParaRPr lang="en-IN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𝐼𝑍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=|10⟩</m:t>
                        </m:r>
                      </m:oMath>
                    </m:oMathPara>
                  </a14:m>
                  <a:endParaRPr lang="en-IN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𝐼𝑍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=−|11⟩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155A6F-7254-4122-8B43-45FDA1207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8553" y="3638809"/>
                  <a:ext cx="3080835" cy="1323439"/>
                </a:xfrm>
                <a:prstGeom prst="rect">
                  <a:avLst/>
                </a:prstGeom>
                <a:blipFill>
                  <a:blip r:embed="rId13"/>
                  <a:stretch>
                    <a:fillRect b="-368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DED162-F8AC-4EBB-B5DB-656CED022450}"/>
                  </a:ext>
                </a:extLst>
              </p:cNvPr>
              <p:cNvSpPr txBox="1"/>
              <p:nvPr/>
            </p:nvSpPr>
            <p:spPr>
              <a:xfrm>
                <a:off x="5969926" y="5390396"/>
                <a:ext cx="5672177" cy="690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𝐼𝑍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− 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+ 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− #(11)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+ 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+ #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+ #(11)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DED162-F8AC-4EBB-B5DB-656CED022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926" y="5390396"/>
                <a:ext cx="5672177" cy="6903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83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3986</TotalTime>
  <Words>870</Words>
  <Application>Microsoft Macintosh PowerPoint</Application>
  <PresentationFormat>Widescreen</PresentationFormat>
  <Paragraphs>136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IBM Plex Sans</vt:lpstr>
      <vt:lpstr>Times New Roman</vt:lpstr>
      <vt:lpstr>Office Theme</vt:lpstr>
      <vt:lpstr>Variational Quantum Eigen-solver</vt:lpstr>
      <vt:lpstr>Fundamental Principles</vt:lpstr>
      <vt:lpstr>Expectation value of a measurement outcome</vt:lpstr>
      <vt:lpstr>Variational principle</vt:lpstr>
      <vt:lpstr>VQA layout</vt:lpstr>
      <vt:lpstr>Variational Quantum Eigen-solver</vt:lpstr>
      <vt:lpstr>Ansatz Preparation</vt:lpstr>
      <vt:lpstr>Hamiltonian (Observable/Operator)</vt:lpstr>
      <vt:lpstr>Count statistics and Expectation</vt:lpstr>
      <vt:lpstr>When to measure?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Quantum Eigensolver</dc:title>
  <dc:creator>Kalyan K Dasgupta08</dc:creator>
  <cp:lastModifiedBy>Kalyan Dasgupta</cp:lastModifiedBy>
  <cp:revision>49</cp:revision>
  <dcterms:created xsi:type="dcterms:W3CDTF">2022-06-18T13:38:11Z</dcterms:created>
  <dcterms:modified xsi:type="dcterms:W3CDTF">2024-10-21T18:16:20Z</dcterms:modified>
</cp:coreProperties>
</file>