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902" autoAdjust="0"/>
  </p:normalViewPr>
  <p:slideViewPr>
    <p:cSldViewPr snapToGrid="0">
      <p:cViewPr varScale="1">
        <p:scale>
          <a:sx n="78" d="100"/>
          <a:sy n="78" d="100"/>
        </p:scale>
        <p:origin x="974" y="67"/>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wetalondhe/Solar_Prediction.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ronio/solar-energ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scikit-learn.org/" TargetMode="External"/><Relationship Id="rId4" Type="http://schemas.openxmlformats.org/officeDocument/2006/relationships/hyperlink" Target="https://power.larc.nasa.gov/"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965290" y="3376282"/>
            <a:ext cx="6666757"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Solar Radiation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60092" y="4522839"/>
            <a:ext cx="5970024" cy="6669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College Name:- MGM's College of Engineering and Technology(MGMCET)</a:t>
            </a:r>
          </a:p>
        </p:txBody>
      </p:sp>
      <p:sp>
        <p:nvSpPr>
          <p:cNvPr id="7" name="TextBox 6">
            <a:extLst>
              <a:ext uri="{FF2B5EF4-FFF2-40B4-BE49-F238E27FC236}">
                <a16:creationId xmlns:a16="http://schemas.microsoft.com/office/drawing/2014/main" id="{67DC8678-2F76-4D4A-18DB-1DF28BA99341}"/>
              </a:ext>
            </a:extLst>
          </p:cNvPr>
          <p:cNvSpPr txBox="1"/>
          <p:nvPr/>
        </p:nvSpPr>
        <p:spPr>
          <a:xfrm>
            <a:off x="5160092" y="5189816"/>
            <a:ext cx="6100916" cy="379656"/>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Student Name:- Sweta </a:t>
            </a:r>
            <a:r>
              <a:rPr lang="en-US" dirty="0" err="1">
                <a:solidFill>
                  <a:schemeClr val="bg1"/>
                </a:solidFill>
                <a:latin typeface="Times New Roman" panose="02020603050405020304" pitchFamily="18" charset="0"/>
                <a:cs typeface="Times New Roman" panose="02020603050405020304" pitchFamily="18" charset="0"/>
              </a:rPr>
              <a:t>Londhe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72647"/>
            <a:ext cx="11569404" cy="462177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Brief Overview:</a:t>
            </a:r>
          </a:p>
          <a:p>
            <a:pPr algn="just">
              <a:spcAft>
                <a:spcPts val="800"/>
              </a:spcAft>
            </a:pPr>
            <a:r>
              <a:rPr lang="en-US" sz="1700" dirty="0">
                <a:latin typeface="Times New Roman" panose="02020603050405020304" pitchFamily="18" charset="0"/>
                <a:cs typeface="Times New Roman" panose="02020603050405020304" pitchFamily="18" charset="0"/>
              </a:rPr>
              <a:t>Accurate prediction of solar radiation is essential for optimizing solar energy generation, improving the efficiency of solar power systems, and supporting sustainable energy planning. However, solar radiation varies significantly with geographic location, time, and weather conditions, making it challenging to predict with traditional methods .This project aims to develop a regression model using Python that can predict solar radiation levels (in W/m²) based on relevant meteorological parameters such as temperature, humidity, wind speed, cloud cover, and time-based factors (day, month, hour). The model should help stakeholders like energy providers, environmental agencies, and solar panel installers make informed decisions.</a:t>
            </a:r>
          </a:p>
          <a:p>
            <a:pPr marL="231642" indent="-231642">
              <a:spcAft>
                <a:spcPts val="8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Key Objectives:</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Accurate Solar Radiation Prediction</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Identify Influential Factors</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Improve Forecasting Efficiency</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Enable Real-Time Prediction</a:t>
            </a:r>
          </a:p>
          <a:p>
            <a:pPr marL="342900" indent="-342900">
              <a:spcAft>
                <a:spcPts val="800"/>
              </a:spcAft>
              <a:buFont typeface="+mj-lt"/>
              <a:buAutoNum type="arabicPeriod"/>
            </a:pPr>
            <a:r>
              <a:rPr lang="en-US" sz="1700" dirty="0">
                <a:latin typeface="Times New Roman" panose="02020603050405020304" pitchFamily="18" charset="0"/>
                <a:cs typeface="Times New Roman" panose="02020603050405020304" pitchFamily="18" charset="0"/>
              </a:rPr>
              <a:t>Model Evaluation and Optimization</a:t>
            </a:r>
          </a:p>
          <a:p>
            <a:pPr marL="342900" indent="-342900">
              <a:spcAft>
                <a:spcPts val="800"/>
              </a:spcAft>
              <a:buFont typeface="+mj-lt"/>
              <a:buAutoNum type="arabicPeriod"/>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4100"/>
            <a:ext cx="11555736" cy="4601260"/>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Solar Radiation Prediction Dataset:</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Description:</a:t>
            </a:r>
            <a:r>
              <a:rPr lang="en-IN" sz="20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This dataset contains detailed meteorological observations recorded over a period of two months. It includes crucial environmental parameters such as temperature, humidity, wind speed, and solar radiation. These features are essential for understanding the factors influencing solar energy availability. The dataset serves as a valuable resource for developing predictive models in renewable energy applications.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Size:</a:t>
            </a:r>
            <a:r>
              <a:rPr lang="en-IN" sz="20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867 KB (8,88,661 bytes)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Key Features:</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Temperature​</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Humidity​</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Wind Speed​</a:t>
            </a:r>
          </a:p>
          <a:p>
            <a:pPr marL="457200" indent="-457200" algn="just">
              <a:buFont typeface="+mj-lt"/>
              <a:buAutoNum type="arabicPeriod"/>
            </a:pPr>
            <a:r>
              <a:rPr lang="en-IN" sz="1700" dirty="0">
                <a:latin typeface="Times New Roman" panose="02020603050405020304" pitchFamily="18" charset="0"/>
                <a:cs typeface="Times New Roman" panose="02020603050405020304" pitchFamily="18" charset="0"/>
              </a:rPr>
              <a:t>Solar Radiation</a:t>
            </a:r>
          </a:p>
          <a:p>
            <a:endParaRPr lang="en-IN" sz="1600" dirty="0"/>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436455" y="971491"/>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09641" y="1240957"/>
            <a:ext cx="11539907" cy="4521751"/>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Approach:</a:t>
            </a:r>
          </a:p>
          <a:p>
            <a:pPr marL="285750" indent="-285750">
              <a:buFont typeface="Arial" panose="020B0604020202020204" pitchFamily="34" charset="0"/>
              <a:buChar char="•"/>
            </a:pPr>
            <a:endParaRPr lang="en-US" sz="1800" b="1" u="sng" dirty="0">
              <a:latin typeface="Times New Roman" panose="02020603050405020304" pitchFamily="18" charset="0"/>
              <a:cs typeface="Times New Roman" panose="02020603050405020304" pitchFamily="18" charset="0"/>
            </a:endParaRP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Data Collection &amp; Understanding: </a:t>
            </a:r>
            <a:r>
              <a:rPr lang="en-US" sz="1700" dirty="0">
                <a:latin typeface="Times New Roman" panose="02020603050405020304" pitchFamily="18" charset="0"/>
                <a:cs typeface="Times New Roman" panose="02020603050405020304" pitchFamily="18" charset="0"/>
              </a:rPr>
              <a:t>The dataset containing meteorological data was collected, including features like temperature, humidity, wind speed, and solar radiation.</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Data Preprocessing: </a:t>
            </a:r>
            <a:r>
              <a:rPr lang="en-US" sz="1700" dirty="0">
                <a:latin typeface="Times New Roman" panose="02020603050405020304" pitchFamily="18" charset="0"/>
                <a:cs typeface="Times New Roman" panose="02020603050405020304" pitchFamily="18" charset="0"/>
              </a:rPr>
              <a:t>Missing values were handled, irrelevant columns were removed, and categorical variables were encoded. Features were normalized or scaled as needed to improve model performance.</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Model Selection &amp; Training: </a:t>
            </a:r>
            <a:r>
              <a:rPr lang="en-US" sz="1700" dirty="0">
                <a:latin typeface="Times New Roman" panose="02020603050405020304" pitchFamily="18" charset="0"/>
                <a:cs typeface="Times New Roman" panose="02020603050405020304" pitchFamily="18" charset="0"/>
              </a:rPr>
              <a:t>Different regression algorithms were applied to build predictive models. The dataset was split into training and testing sets to evaluate the models.</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Model Evaluation: </a:t>
            </a:r>
            <a:r>
              <a:rPr lang="en-US" sz="1700" dirty="0">
                <a:latin typeface="Times New Roman" panose="02020603050405020304" pitchFamily="18" charset="0"/>
                <a:cs typeface="Times New Roman" panose="02020603050405020304" pitchFamily="18" charset="0"/>
              </a:rPr>
              <a:t>Performance metrics like </a:t>
            </a:r>
            <a:r>
              <a:rPr lang="en-US" sz="1700" b="1" dirty="0">
                <a:latin typeface="Times New Roman" panose="02020603050405020304" pitchFamily="18" charset="0"/>
                <a:cs typeface="Times New Roman" panose="02020603050405020304" pitchFamily="18" charset="0"/>
              </a:rPr>
              <a:t>Mean Absolute Error (MAE)</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Root Mean Squared Error (RMSE)</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R² score</a:t>
            </a:r>
            <a:r>
              <a:rPr lang="en-US" sz="1700" dirty="0">
                <a:latin typeface="Times New Roman" panose="02020603050405020304" pitchFamily="18" charset="0"/>
                <a:cs typeface="Times New Roman" panose="02020603050405020304" pitchFamily="18" charset="0"/>
              </a:rPr>
              <a:t> were used to assess the accuracy of the predictions.</a:t>
            </a:r>
          </a:p>
          <a:p>
            <a:pPr algn="just">
              <a:spcAft>
                <a:spcPts val="120"/>
              </a:spcAft>
              <a:buFont typeface="+mj-lt"/>
              <a:buAutoNum type="arabicPeriod"/>
            </a:pPr>
            <a:r>
              <a:rPr lang="en-US" sz="1700" b="1" dirty="0">
                <a:latin typeface="Times New Roman" panose="02020603050405020304" pitchFamily="18" charset="0"/>
                <a:cs typeface="Times New Roman" panose="02020603050405020304" pitchFamily="18" charset="0"/>
              </a:rPr>
              <a:t>Frontend: </a:t>
            </a:r>
            <a:r>
              <a:rPr lang="en-US" sz="1700" dirty="0">
                <a:latin typeface="Times New Roman" panose="02020603050405020304" pitchFamily="18" charset="0"/>
                <a:cs typeface="Times New Roman" panose="02020603050405020304" pitchFamily="18" charset="0"/>
              </a:rPr>
              <a:t>Developed a Frontend for the prediction model using </a:t>
            </a:r>
            <a:r>
              <a:rPr lang="en-US" sz="1700" b="1" dirty="0" err="1">
                <a:latin typeface="Times New Roman" panose="02020603050405020304" pitchFamily="18" charset="0"/>
                <a:cs typeface="Times New Roman" panose="02020603050405020304" pitchFamily="18" charset="0"/>
              </a:rPr>
              <a:t>Streamlit</a:t>
            </a:r>
            <a:r>
              <a:rPr lang="en-US" sz="1700" b="1" dirty="0">
                <a:latin typeface="Times New Roman" panose="02020603050405020304" pitchFamily="18" charset="0"/>
                <a:cs typeface="Times New Roman" panose="02020603050405020304" pitchFamily="18" charset="0"/>
              </a:rPr>
              <a:t>.</a:t>
            </a:r>
          </a:p>
          <a:p>
            <a:endParaRPr lang="en-US" sz="1700" b="1"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Algorithm Used:</a:t>
            </a:r>
          </a:p>
          <a:p>
            <a:pPr marL="342900" indent="-342900">
              <a:spcAft>
                <a:spcPts val="800"/>
              </a:spcAft>
              <a:buFont typeface="+mj-lt"/>
              <a:buAutoNum type="arabicPeriod"/>
            </a:pPr>
            <a:r>
              <a:rPr lang="en-US" sz="1700" b="1" dirty="0">
                <a:latin typeface="Times New Roman" panose="02020603050405020304" pitchFamily="18" charset="0"/>
                <a:cs typeface="Times New Roman" panose="02020603050405020304" pitchFamily="18" charset="0"/>
              </a:rPr>
              <a:t>Linear Regression: </a:t>
            </a:r>
            <a:r>
              <a:rPr lang="en-US" sz="1700" dirty="0">
                <a:latin typeface="Times New Roman" panose="02020603050405020304" pitchFamily="18" charset="0"/>
                <a:cs typeface="Times New Roman" panose="02020603050405020304" pitchFamily="18" charset="0"/>
              </a:rPr>
              <a:t>A basic regression algorithm used as a baseline to understand linear relationships between meteorological features and solar radiation.</a:t>
            </a:r>
            <a:br>
              <a:rPr lang="en-US" sz="1700" b="1" dirty="0">
                <a:latin typeface="Times New Roman" panose="02020603050405020304" pitchFamily="18" charset="0"/>
                <a:cs typeface="Times New Roman" panose="02020603050405020304" pitchFamily="18" charset="0"/>
              </a:rPr>
            </a:br>
            <a:endParaRPr lang="en-US" sz="17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775891"/>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4739759"/>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a:t>
            </a:r>
          </a:p>
          <a:p>
            <a:pPr algn="just">
              <a:spcAft>
                <a:spcPts val="800"/>
              </a:spcAft>
            </a:pPr>
            <a:endParaRPr lang="en-US" sz="1700" dirty="0">
              <a:latin typeface="Times New Roman" panose="02020603050405020304" pitchFamily="18" charset="0"/>
              <a:cs typeface="Times New Roman" panose="02020603050405020304" pitchFamily="18" charset="0"/>
            </a:endParaRPr>
          </a:p>
          <a:p>
            <a:pPr algn="just">
              <a:spcAft>
                <a:spcPts val="800"/>
              </a:spcAft>
            </a:pPr>
            <a:r>
              <a:rPr lang="en-US" sz="1700" dirty="0">
                <a:latin typeface="Times New Roman" panose="02020603050405020304" pitchFamily="18" charset="0"/>
                <a:cs typeface="Times New Roman" panose="02020603050405020304" pitchFamily="18" charset="0"/>
              </a:rPr>
              <a:t>This project developed a solar radiation prediction model using machine learning algorithms like Linear Regression and Random Forest. After preprocessing meteorological data, the best model was deployed using a </a:t>
            </a:r>
            <a:r>
              <a:rPr lang="en-US" sz="1700" dirty="0" err="1">
                <a:latin typeface="Times New Roman" panose="02020603050405020304" pitchFamily="18" charset="0"/>
                <a:cs typeface="Times New Roman" panose="02020603050405020304" pitchFamily="18" charset="0"/>
              </a:rPr>
              <a:t>Streamlit</a:t>
            </a:r>
            <a:r>
              <a:rPr lang="en-US" sz="1700" dirty="0">
                <a:latin typeface="Times New Roman" panose="02020603050405020304" pitchFamily="18" charset="0"/>
                <a:cs typeface="Times New Roman" panose="02020603050405020304" pitchFamily="18" charset="0"/>
              </a:rPr>
              <a:t> web app for real-time predictions. The solution is accurate, efficient, and user-friendly.</a:t>
            </a:r>
          </a:p>
          <a:p>
            <a:pPr marL="228600" indent="-228600" algn="just">
              <a:spcAft>
                <a:spcPts val="8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Future Work:</a:t>
            </a:r>
          </a:p>
          <a:p>
            <a:pPr algn="just">
              <a:spcAft>
                <a:spcPts val="800"/>
              </a:spcAft>
            </a:pP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Future improvements include using larger datasets, integrating real-time weather APIs, applying deep learning models, building a mobile version, and expanding to predict solar panel energy output.</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https://github.com/swetalondhe/Solar_Prediction.git</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6" name="TextBox 5">
            <a:extLst>
              <a:ext uri="{FF2B5EF4-FFF2-40B4-BE49-F238E27FC236}">
                <a16:creationId xmlns:a16="http://schemas.microsoft.com/office/drawing/2014/main" id="{A81A7D8E-138A-C3E6-A8BD-254DB07D7648}"/>
              </a:ext>
            </a:extLst>
          </p:cNvPr>
          <p:cNvSpPr txBox="1"/>
          <p:nvPr/>
        </p:nvSpPr>
        <p:spPr>
          <a:xfrm>
            <a:off x="212231" y="1460492"/>
            <a:ext cx="11547150" cy="2446824"/>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 (n.d.). Solar Radiation Prediction Dataset.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https://www.kaggle.com/datasets/dronio/solar-energy</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NASA POWER Project. (n.d.). Prediction of Worldwide Energy Resources.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https://power.larc.nasa.gov/</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Developers. (n.d.). Machine Learning in Python. Retrieved from </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https://scikit-learn.org/</a:t>
            </a: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(n.d.). The fastest way to build data apps in Python. Retrieved from </a:t>
            </a:r>
            <a:r>
              <a:rPr lang="en-US" altLang="en-US" sz="1700" dirty="0">
                <a:solidFill>
                  <a:schemeClr val="tx1"/>
                </a:solidFill>
                <a:latin typeface="Times New Roman" panose="02020603050405020304" pitchFamily="18" charset="0"/>
                <a:cs typeface="Times New Roman" panose="02020603050405020304" pitchFamily="18" charset="0"/>
                <a:hlinkClick r:id="rId6"/>
              </a:rPr>
              <a:t>https://streamlit.io/</a:t>
            </a:r>
            <a:endParaRPr lang="en-US" altLang="en-US" sz="17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Friedman, T. Hastie, and R. </a:t>
            </a:r>
            <a:r>
              <a:rPr kumimoji="0" lang="en-US" altLang="en-US" sz="17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Tibshirani</a:t>
            </a:r>
            <a:r>
              <a:rPr kumimoji="0" lang="en-US" altLang="en-US" sz="17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(2001). The Elements of Statistical Learning. Springer Series in Statistics.</a:t>
            </a: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3772</TotalTime>
  <Words>687</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Avishkar Kale</cp:lastModifiedBy>
  <cp:revision>74</cp:revision>
  <dcterms:modified xsi:type="dcterms:W3CDTF">2025-04-04T09:07:55Z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