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6DDCB5-AE00-468D-BD46-21867A469156}"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350B8-DF4E-4E7C-9158-50A199C33E82}" type="slidenum">
              <a:rPr lang="en-US" smtClean="0"/>
              <a:t>‹#›</a:t>
            </a:fld>
            <a:endParaRPr lang="en-US"/>
          </a:p>
        </p:txBody>
      </p:sp>
    </p:spTree>
    <p:extLst>
      <p:ext uri="{BB962C8B-B14F-4D97-AF65-F5344CB8AC3E}">
        <p14:creationId xmlns:p14="http://schemas.microsoft.com/office/powerpoint/2010/main" val="150772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6DDCB5-AE00-468D-BD46-21867A469156}"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350B8-DF4E-4E7C-9158-50A199C33E82}" type="slidenum">
              <a:rPr lang="en-US" smtClean="0"/>
              <a:t>‹#›</a:t>
            </a:fld>
            <a:endParaRPr lang="en-US"/>
          </a:p>
        </p:txBody>
      </p:sp>
    </p:spTree>
    <p:extLst>
      <p:ext uri="{BB962C8B-B14F-4D97-AF65-F5344CB8AC3E}">
        <p14:creationId xmlns:p14="http://schemas.microsoft.com/office/powerpoint/2010/main" val="389854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6DDCB5-AE00-468D-BD46-21867A469156}"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350B8-DF4E-4E7C-9158-50A199C33E82}" type="slidenum">
              <a:rPr lang="en-US" smtClean="0"/>
              <a:t>‹#›</a:t>
            </a:fld>
            <a:endParaRPr lang="en-US"/>
          </a:p>
        </p:txBody>
      </p:sp>
    </p:spTree>
    <p:extLst>
      <p:ext uri="{BB962C8B-B14F-4D97-AF65-F5344CB8AC3E}">
        <p14:creationId xmlns:p14="http://schemas.microsoft.com/office/powerpoint/2010/main" val="7111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6DDCB5-AE00-468D-BD46-21867A469156}"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350B8-DF4E-4E7C-9158-50A199C33E82}" type="slidenum">
              <a:rPr lang="en-US" smtClean="0"/>
              <a:t>‹#›</a:t>
            </a:fld>
            <a:endParaRPr lang="en-US"/>
          </a:p>
        </p:txBody>
      </p:sp>
    </p:spTree>
    <p:extLst>
      <p:ext uri="{BB962C8B-B14F-4D97-AF65-F5344CB8AC3E}">
        <p14:creationId xmlns:p14="http://schemas.microsoft.com/office/powerpoint/2010/main" val="51626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6DDCB5-AE00-468D-BD46-21867A469156}"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350B8-DF4E-4E7C-9158-50A199C33E82}" type="slidenum">
              <a:rPr lang="en-US" smtClean="0"/>
              <a:t>‹#›</a:t>
            </a:fld>
            <a:endParaRPr lang="en-US"/>
          </a:p>
        </p:txBody>
      </p:sp>
    </p:spTree>
    <p:extLst>
      <p:ext uri="{BB962C8B-B14F-4D97-AF65-F5344CB8AC3E}">
        <p14:creationId xmlns:p14="http://schemas.microsoft.com/office/powerpoint/2010/main" val="141725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6DDCB5-AE00-468D-BD46-21867A469156}"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350B8-DF4E-4E7C-9158-50A199C33E82}" type="slidenum">
              <a:rPr lang="en-US" smtClean="0"/>
              <a:t>‹#›</a:t>
            </a:fld>
            <a:endParaRPr lang="en-US"/>
          </a:p>
        </p:txBody>
      </p:sp>
    </p:spTree>
    <p:extLst>
      <p:ext uri="{BB962C8B-B14F-4D97-AF65-F5344CB8AC3E}">
        <p14:creationId xmlns:p14="http://schemas.microsoft.com/office/powerpoint/2010/main" val="263987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6DDCB5-AE00-468D-BD46-21867A469156}" type="datetimeFigureOut">
              <a:rPr lang="en-US" smtClean="0"/>
              <a:t>8/24/2016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1350B8-DF4E-4E7C-9158-50A199C33E82}" type="slidenum">
              <a:rPr lang="en-US" smtClean="0"/>
              <a:t>‹#›</a:t>
            </a:fld>
            <a:endParaRPr lang="en-US"/>
          </a:p>
        </p:txBody>
      </p:sp>
    </p:spTree>
    <p:extLst>
      <p:ext uri="{BB962C8B-B14F-4D97-AF65-F5344CB8AC3E}">
        <p14:creationId xmlns:p14="http://schemas.microsoft.com/office/powerpoint/2010/main" val="119317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6DDCB5-AE00-468D-BD46-21867A469156}" type="datetimeFigureOut">
              <a:rPr lang="en-US" smtClean="0"/>
              <a:t>8/24/2016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1350B8-DF4E-4E7C-9158-50A199C33E82}" type="slidenum">
              <a:rPr lang="en-US" smtClean="0"/>
              <a:t>‹#›</a:t>
            </a:fld>
            <a:endParaRPr lang="en-US"/>
          </a:p>
        </p:txBody>
      </p:sp>
    </p:spTree>
    <p:extLst>
      <p:ext uri="{BB962C8B-B14F-4D97-AF65-F5344CB8AC3E}">
        <p14:creationId xmlns:p14="http://schemas.microsoft.com/office/powerpoint/2010/main" val="198263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DDCB5-AE00-468D-BD46-21867A469156}" type="datetimeFigureOut">
              <a:rPr lang="en-US" smtClean="0"/>
              <a:t>8/24/2016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1350B8-DF4E-4E7C-9158-50A199C33E82}" type="slidenum">
              <a:rPr lang="en-US" smtClean="0"/>
              <a:t>‹#›</a:t>
            </a:fld>
            <a:endParaRPr lang="en-US"/>
          </a:p>
        </p:txBody>
      </p:sp>
    </p:spTree>
    <p:extLst>
      <p:ext uri="{BB962C8B-B14F-4D97-AF65-F5344CB8AC3E}">
        <p14:creationId xmlns:p14="http://schemas.microsoft.com/office/powerpoint/2010/main" val="367995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6DDCB5-AE00-468D-BD46-21867A469156}"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350B8-DF4E-4E7C-9158-50A199C33E82}" type="slidenum">
              <a:rPr lang="en-US" smtClean="0"/>
              <a:t>‹#›</a:t>
            </a:fld>
            <a:endParaRPr lang="en-US"/>
          </a:p>
        </p:txBody>
      </p:sp>
    </p:spTree>
    <p:extLst>
      <p:ext uri="{BB962C8B-B14F-4D97-AF65-F5344CB8AC3E}">
        <p14:creationId xmlns:p14="http://schemas.microsoft.com/office/powerpoint/2010/main" val="367936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6DDCB5-AE00-468D-BD46-21867A469156}"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350B8-DF4E-4E7C-9158-50A199C33E82}" type="slidenum">
              <a:rPr lang="en-US" smtClean="0"/>
              <a:t>‹#›</a:t>
            </a:fld>
            <a:endParaRPr lang="en-US"/>
          </a:p>
        </p:txBody>
      </p:sp>
    </p:spTree>
    <p:extLst>
      <p:ext uri="{BB962C8B-B14F-4D97-AF65-F5344CB8AC3E}">
        <p14:creationId xmlns:p14="http://schemas.microsoft.com/office/powerpoint/2010/main" val="385490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DDCB5-AE00-468D-BD46-21867A469156}" type="datetimeFigureOut">
              <a:rPr lang="en-US" smtClean="0"/>
              <a:t>8/24/2016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350B8-DF4E-4E7C-9158-50A199C33E82}" type="slidenum">
              <a:rPr lang="en-US" smtClean="0"/>
              <a:t>‹#›</a:t>
            </a:fld>
            <a:endParaRPr lang="en-US"/>
          </a:p>
        </p:txBody>
      </p:sp>
    </p:spTree>
    <p:extLst>
      <p:ext uri="{BB962C8B-B14F-4D97-AF65-F5344CB8AC3E}">
        <p14:creationId xmlns:p14="http://schemas.microsoft.com/office/powerpoint/2010/main" val="245384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Eye Tracking Drift Correction Algorithm</a:t>
            </a:r>
            <a:endParaRPr lang="en-US" dirty="0"/>
          </a:p>
        </p:txBody>
      </p:sp>
      <p:sp>
        <p:nvSpPr>
          <p:cNvPr id="3" name="Subtitle 2"/>
          <p:cNvSpPr>
            <a:spLocks noGrp="1"/>
          </p:cNvSpPr>
          <p:nvPr>
            <p:ph type="subTitle" idx="1"/>
          </p:nvPr>
        </p:nvSpPr>
        <p:spPr/>
        <p:txBody>
          <a:bodyPr/>
          <a:lstStyle/>
          <a:p>
            <a:r>
              <a:rPr lang="en-US" dirty="0" smtClean="0"/>
              <a:t>AMK 08/24/16</a:t>
            </a:r>
          </a:p>
        </p:txBody>
      </p:sp>
    </p:spTree>
    <p:extLst>
      <p:ext uri="{BB962C8B-B14F-4D97-AF65-F5344CB8AC3E}">
        <p14:creationId xmlns:p14="http://schemas.microsoft.com/office/powerpoint/2010/main" val="322475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Multiplicative vs Additive Versions</a:t>
            </a:r>
            <a:endParaRPr lang="en-US" dirty="0"/>
          </a:p>
        </p:txBody>
      </p:sp>
      <p:sp>
        <p:nvSpPr>
          <p:cNvPr id="3" name="Content Placeholder 2"/>
          <p:cNvSpPr>
            <a:spLocks noGrp="1"/>
          </p:cNvSpPr>
          <p:nvPr>
            <p:ph idx="1"/>
          </p:nvPr>
        </p:nvSpPr>
        <p:spPr/>
        <p:txBody>
          <a:bodyPr/>
          <a:lstStyle/>
          <a:p>
            <a:r>
              <a:rPr lang="en-US" dirty="0" smtClean="0"/>
              <a:t>For our purposes, the multiplicative algorithm over-fits the data such that all data points are pulled in toward the origin.</a:t>
            </a:r>
          </a:p>
          <a:p>
            <a:r>
              <a:rPr lang="en-US" dirty="0" smtClean="0"/>
              <a:t>Potential solutions to this problem:</a:t>
            </a:r>
          </a:p>
          <a:p>
            <a:pPr lvl="1"/>
            <a:r>
              <a:rPr lang="en-US" dirty="0" smtClean="0"/>
              <a:t>Additive version of algorithm</a:t>
            </a:r>
          </a:p>
          <a:p>
            <a:pPr lvl="1"/>
            <a:r>
              <a:rPr lang="en-US" dirty="0" smtClean="0"/>
              <a:t>Give the multiplicative algorithm the coordinates of the edges of stimuli as other possible fixation locations.</a:t>
            </a:r>
          </a:p>
          <a:p>
            <a:pPr lvl="1"/>
            <a:r>
              <a:rPr lang="en-US" dirty="0" smtClean="0"/>
              <a:t>Place a lower boundary on the x and y coefficients in the transformation matrix</a:t>
            </a:r>
          </a:p>
          <a:p>
            <a:pPr lvl="1"/>
            <a:endParaRPr lang="en-US" dirty="0"/>
          </a:p>
          <a:p>
            <a:pPr marL="0" indent="0">
              <a:buNone/>
            </a:pPr>
            <a:endParaRPr lang="en-US" dirty="0"/>
          </a:p>
        </p:txBody>
      </p:sp>
    </p:spTree>
    <p:extLst>
      <p:ext uri="{BB962C8B-B14F-4D97-AF65-F5344CB8AC3E}">
        <p14:creationId xmlns:p14="http://schemas.microsoft.com/office/powerpoint/2010/main" val="301514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457200" lvl="1" indent="-457200">
              <a:buNone/>
            </a:pPr>
            <a:r>
              <a:rPr lang="en-US" dirty="0" smtClean="0">
                <a:effectLst/>
              </a:rPr>
              <a:t>Blignaut, P. (2009). Fixation identification: The optimum threshold for a dispersion algorithm. </a:t>
            </a:r>
            <a:r>
              <a:rPr lang="en-US" i="1" dirty="0" smtClean="0">
                <a:effectLst/>
              </a:rPr>
              <a:t>Attention, Perception, {&amp;} Psychophysics</a:t>
            </a:r>
            <a:r>
              <a:rPr lang="en-US" dirty="0" smtClean="0">
                <a:effectLst/>
              </a:rPr>
              <a:t>, </a:t>
            </a:r>
            <a:r>
              <a:rPr lang="en-US" i="1" dirty="0" smtClean="0">
                <a:effectLst/>
              </a:rPr>
              <a:t>71</a:t>
            </a:r>
            <a:r>
              <a:rPr lang="en-US" dirty="0" smtClean="0">
                <a:effectLst/>
              </a:rPr>
              <a:t>(4), 881–895. http://doi.org/10.3758/APP.71.4.881</a:t>
            </a:r>
            <a:endParaRPr lang="en-US" dirty="0" smtClean="0"/>
          </a:p>
          <a:p>
            <a:pPr marL="457200" lvl="1" indent="-457200">
              <a:buNone/>
            </a:pPr>
            <a:r>
              <a:rPr lang="en-US" dirty="0" err="1" smtClean="0"/>
              <a:t>Vadillo</a:t>
            </a:r>
            <a:r>
              <a:rPr lang="en-US" dirty="0" smtClean="0"/>
              <a:t>, </a:t>
            </a:r>
            <a:r>
              <a:rPr lang="en-US" dirty="0"/>
              <a:t>M. A., Street, C. N. H., </a:t>
            </a:r>
            <a:r>
              <a:rPr lang="en-US" dirty="0" err="1"/>
              <a:t>Beesley</a:t>
            </a:r>
            <a:r>
              <a:rPr lang="en-US" dirty="0"/>
              <a:t>, T., &amp; Shanks, D. R. (2015). A simple algorithm for the offline recalibration of eye-tracking data through best-fitting linear transformation. </a:t>
            </a:r>
            <a:r>
              <a:rPr lang="en-US" i="1" dirty="0"/>
              <a:t>Behavior Research Methods</a:t>
            </a:r>
            <a:r>
              <a:rPr lang="en-US" dirty="0"/>
              <a:t>, </a:t>
            </a:r>
            <a:r>
              <a:rPr lang="en-US" i="1" dirty="0"/>
              <a:t>47</a:t>
            </a:r>
            <a:r>
              <a:rPr lang="en-US" dirty="0"/>
              <a:t>(4), 1365–1376. http://doi.org/10.3758/s13428-014-0544-1</a:t>
            </a:r>
          </a:p>
        </p:txBody>
      </p:sp>
    </p:spTree>
    <p:extLst>
      <p:ext uri="{BB962C8B-B14F-4D97-AF65-F5344CB8AC3E}">
        <p14:creationId xmlns:p14="http://schemas.microsoft.com/office/powerpoint/2010/main" val="26406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Defining Fixations in Raw Data </a:t>
            </a:r>
          </a:p>
          <a:p>
            <a:pPr lvl="1"/>
            <a:r>
              <a:rPr lang="en-US" dirty="0" smtClean="0"/>
              <a:t>Dispersion-based </a:t>
            </a:r>
            <a:r>
              <a:rPr lang="en-US" dirty="0"/>
              <a:t>a</a:t>
            </a:r>
            <a:r>
              <a:rPr lang="en-US" dirty="0" smtClean="0"/>
              <a:t>lgorithm</a:t>
            </a:r>
          </a:p>
          <a:p>
            <a:pPr lvl="1"/>
            <a:r>
              <a:rPr lang="en-US" dirty="0" smtClean="0"/>
              <a:t>Results depend on parameters used to define fixation</a:t>
            </a:r>
          </a:p>
          <a:p>
            <a:pPr lvl="1"/>
            <a:r>
              <a:rPr lang="en-US" dirty="0" smtClean="0"/>
              <a:t>Implementation</a:t>
            </a:r>
          </a:p>
          <a:p>
            <a:r>
              <a:rPr lang="en-US" dirty="0" smtClean="0"/>
              <a:t>Drift Correction</a:t>
            </a:r>
          </a:p>
          <a:p>
            <a:pPr lvl="1"/>
            <a:r>
              <a:rPr lang="en-US" dirty="0" smtClean="0"/>
              <a:t>Least-squares optimization of average distance from each fixation to nearest stimulus</a:t>
            </a:r>
          </a:p>
          <a:p>
            <a:pPr lvl="1"/>
            <a:r>
              <a:rPr lang="en-US" dirty="0" smtClean="0"/>
              <a:t>Multiplicative vs additive </a:t>
            </a:r>
            <a:r>
              <a:rPr lang="en-US" dirty="0"/>
              <a:t>v</a:t>
            </a:r>
            <a:r>
              <a:rPr lang="en-US" dirty="0" smtClean="0"/>
              <a:t>ersions</a:t>
            </a:r>
          </a:p>
          <a:p>
            <a:endParaRPr lang="en-US" dirty="0"/>
          </a:p>
        </p:txBody>
      </p:sp>
    </p:spTree>
    <p:extLst>
      <p:ext uri="{BB962C8B-B14F-4D97-AF65-F5344CB8AC3E}">
        <p14:creationId xmlns:p14="http://schemas.microsoft.com/office/powerpoint/2010/main" val="382043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Fixations in Raw Data </a:t>
            </a:r>
            <a:br>
              <a:rPr lang="en-US" dirty="0" smtClean="0"/>
            </a:br>
            <a:endParaRPr lang="en-US" dirty="0"/>
          </a:p>
        </p:txBody>
      </p:sp>
      <p:sp>
        <p:nvSpPr>
          <p:cNvPr id="3" name="Content Placeholder 2"/>
          <p:cNvSpPr>
            <a:spLocks noGrp="1"/>
          </p:cNvSpPr>
          <p:nvPr>
            <p:ph idx="1"/>
          </p:nvPr>
        </p:nvSpPr>
        <p:spPr>
          <a:xfrm>
            <a:off x="8384146" y="1690688"/>
            <a:ext cx="3807854" cy="4351338"/>
          </a:xfrm>
        </p:spPr>
        <p:txBody>
          <a:bodyPr/>
          <a:lstStyle/>
          <a:p>
            <a:r>
              <a:rPr lang="en-US" dirty="0" smtClean="0"/>
              <a:t>Raw points of regard (PORs) in A are grouped into fixations in B based on two parameters: minimum fixation duration &amp; maximum dispersion radius</a:t>
            </a:r>
            <a:endParaRPr lang="en-US" dirty="0"/>
          </a:p>
        </p:txBody>
      </p:sp>
      <p:pic>
        <p:nvPicPr>
          <p:cNvPr id="4" name="Picture 3"/>
          <p:cNvPicPr>
            <a:picLocks noChangeAspect="1"/>
          </p:cNvPicPr>
          <p:nvPr/>
        </p:nvPicPr>
        <p:blipFill>
          <a:blip r:embed="rId2"/>
          <a:stretch>
            <a:fillRect/>
          </a:stretch>
        </p:blipFill>
        <p:spPr>
          <a:xfrm>
            <a:off x="344509" y="1594577"/>
            <a:ext cx="8039637" cy="4267192"/>
          </a:xfrm>
          <a:prstGeom prst="rect">
            <a:avLst/>
          </a:prstGeom>
        </p:spPr>
      </p:pic>
    </p:spTree>
    <p:extLst>
      <p:ext uri="{BB962C8B-B14F-4D97-AF65-F5344CB8AC3E}">
        <p14:creationId xmlns:p14="http://schemas.microsoft.com/office/powerpoint/2010/main" val="219621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Dispersion-Based Fixation Algorithm &amp; Parameters</a:t>
            </a:r>
            <a:endParaRPr lang="en-US" dirty="0"/>
          </a:p>
        </p:txBody>
      </p:sp>
      <p:sp>
        <p:nvSpPr>
          <p:cNvPr id="3" name="Content Placeholder 2"/>
          <p:cNvSpPr>
            <a:spLocks noGrp="1"/>
          </p:cNvSpPr>
          <p:nvPr>
            <p:ph idx="1"/>
          </p:nvPr>
        </p:nvSpPr>
        <p:spPr/>
        <p:txBody>
          <a:bodyPr/>
          <a:lstStyle/>
          <a:p>
            <a:r>
              <a:rPr lang="en-US" dirty="0" smtClean="0"/>
              <a:t>Minimum Duration: (in milliseconds) the minimum duration of a fixation; Manor and Gordon (2003, as cited in Blignaut, 2009, p. 884) recommend values of 100 - 200 </a:t>
            </a:r>
            <a:r>
              <a:rPr lang="en-US" dirty="0" err="1" smtClean="0"/>
              <a:t>ms</a:t>
            </a:r>
            <a:endParaRPr lang="en-US" dirty="0" smtClean="0"/>
          </a:p>
          <a:p>
            <a:r>
              <a:rPr lang="en-US" dirty="0" smtClean="0"/>
              <a:t>Maximum Dispersion: the maximum dispersion within a fixation; </a:t>
            </a:r>
            <a:r>
              <a:rPr lang="en-US" dirty="0" smtClean="0"/>
              <a:t>Blignaut (2009, p. 894) recommends values of .7 - 1.3 degrees visual angle as optimal</a:t>
            </a:r>
          </a:p>
          <a:p>
            <a:pPr lvl="1"/>
            <a:r>
              <a:rPr lang="en-US" dirty="0"/>
              <a:t>w</a:t>
            </a:r>
            <a:r>
              <a:rPr lang="en-US" dirty="0" smtClean="0"/>
              <a:t>here dispersion = max( </a:t>
            </a:r>
            <a:r>
              <a:rPr lang="en-US" dirty="0" err="1" smtClean="0"/>
              <a:t>sqrt</a:t>
            </a:r>
            <a:r>
              <a:rPr lang="en-US" dirty="0" smtClean="0"/>
              <a:t>( (x</a:t>
            </a:r>
            <a:r>
              <a:rPr lang="en-US" baseline="-25000" dirty="0" smtClean="0"/>
              <a:t>i</a:t>
            </a:r>
            <a:r>
              <a:rPr lang="en-US" dirty="0" smtClean="0"/>
              <a:t> – </a:t>
            </a:r>
            <a:r>
              <a:rPr lang="en-US" dirty="0" err="1" smtClean="0"/>
              <a:t>x</a:t>
            </a:r>
            <a:r>
              <a:rPr lang="en-US" baseline="-25000" dirty="0" err="1" smtClean="0"/>
              <a:t>M</a:t>
            </a:r>
            <a:r>
              <a:rPr lang="en-US" dirty="0" smtClean="0"/>
              <a:t>).</a:t>
            </a:r>
            <a:r>
              <a:rPr lang="en-US" baseline="30000" dirty="0" smtClean="0"/>
              <a:t>2</a:t>
            </a:r>
            <a:r>
              <a:rPr lang="en-US" dirty="0" smtClean="0"/>
              <a:t> + </a:t>
            </a:r>
            <a:r>
              <a:rPr lang="en-US" dirty="0" smtClean="0"/>
              <a:t>(</a:t>
            </a:r>
            <a:r>
              <a:rPr lang="en-US" dirty="0" err="1" smtClean="0"/>
              <a:t>y</a:t>
            </a:r>
            <a:r>
              <a:rPr lang="en-US" baseline="-25000" dirty="0" err="1" smtClean="0"/>
              <a:t>i</a:t>
            </a:r>
            <a:r>
              <a:rPr lang="en-US" dirty="0" smtClean="0"/>
              <a:t> – </a:t>
            </a:r>
            <a:r>
              <a:rPr lang="en-US" dirty="0" err="1"/>
              <a:t>y</a:t>
            </a:r>
            <a:r>
              <a:rPr lang="en-US" baseline="-25000" dirty="0" err="1" smtClean="0"/>
              <a:t>M</a:t>
            </a:r>
            <a:r>
              <a:rPr lang="en-US" dirty="0" smtClean="0"/>
              <a:t>).</a:t>
            </a:r>
            <a:r>
              <a:rPr lang="en-US" baseline="30000" dirty="0" smtClean="0"/>
              <a:t>2 </a:t>
            </a:r>
            <a:r>
              <a:rPr lang="en-US" dirty="0" smtClean="0"/>
              <a:t>) ) for a set of continuous PORs</a:t>
            </a:r>
          </a:p>
          <a:p>
            <a:r>
              <a:rPr lang="en-US" dirty="0" smtClean="0"/>
              <a:t>Any set of continuous PORs meeting these criteria are counted as a fixation in this dispersion based algorithm.</a:t>
            </a:r>
            <a:endParaRPr lang="en-US" dirty="0"/>
          </a:p>
          <a:p>
            <a:endParaRPr lang="en-US" dirty="0" smtClean="0"/>
          </a:p>
          <a:p>
            <a:endParaRPr lang="en-US" dirty="0" smtClean="0"/>
          </a:p>
          <a:p>
            <a:pPr lvl="1"/>
            <a:endParaRPr lang="en-US" dirty="0"/>
          </a:p>
        </p:txBody>
      </p:sp>
    </p:spTree>
    <p:extLst>
      <p:ext uri="{BB962C8B-B14F-4D97-AF65-F5344CB8AC3E}">
        <p14:creationId xmlns:p14="http://schemas.microsoft.com/office/powerpoint/2010/main" val="180104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Depend on Parameters</a:t>
            </a:r>
            <a:endParaRPr lang="en-US" dirty="0"/>
          </a:p>
        </p:txBody>
      </p:sp>
      <p:pic>
        <p:nvPicPr>
          <p:cNvPr id="4" name="Content Placeholder 3"/>
          <p:cNvPicPr>
            <a:picLocks noGrp="1" noChangeAspect="1"/>
          </p:cNvPicPr>
          <p:nvPr>
            <p:ph idx="1"/>
          </p:nvPr>
        </p:nvPicPr>
        <p:blipFill>
          <a:blip r:embed="rId2"/>
          <a:stretch>
            <a:fillRect/>
          </a:stretch>
        </p:blipFill>
        <p:spPr>
          <a:xfrm>
            <a:off x="838200" y="1413499"/>
            <a:ext cx="8593745" cy="5278685"/>
          </a:xfrm>
          <a:prstGeom prst="rect">
            <a:avLst/>
          </a:prstGeom>
        </p:spPr>
      </p:pic>
    </p:spTree>
    <p:extLst>
      <p:ext uri="{BB962C8B-B14F-4D97-AF65-F5344CB8AC3E}">
        <p14:creationId xmlns:p14="http://schemas.microsoft.com/office/powerpoint/2010/main" val="359861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Depend on Parameters</a:t>
            </a:r>
            <a:endParaRPr lang="en-US" dirty="0"/>
          </a:p>
        </p:txBody>
      </p:sp>
      <p:pic>
        <p:nvPicPr>
          <p:cNvPr id="4" name="Content Placeholder 3"/>
          <p:cNvPicPr>
            <a:picLocks noGrp="1" noChangeAspect="1"/>
          </p:cNvPicPr>
          <p:nvPr>
            <p:ph idx="1"/>
          </p:nvPr>
        </p:nvPicPr>
        <p:blipFill>
          <a:blip r:embed="rId2"/>
          <a:stretch>
            <a:fillRect/>
          </a:stretch>
        </p:blipFill>
        <p:spPr>
          <a:xfrm>
            <a:off x="838200" y="1451266"/>
            <a:ext cx="8671439" cy="5163500"/>
          </a:xfrm>
          <a:prstGeom prst="rect">
            <a:avLst/>
          </a:prstGeom>
        </p:spPr>
      </p:pic>
    </p:spTree>
    <p:extLst>
      <p:ext uri="{BB962C8B-B14F-4D97-AF65-F5344CB8AC3E}">
        <p14:creationId xmlns:p14="http://schemas.microsoft.com/office/powerpoint/2010/main" val="21241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92" y="524692"/>
            <a:ext cx="10515600" cy="1325563"/>
          </a:xfrm>
        </p:spPr>
        <p:txBody>
          <a:bodyPr/>
          <a:lstStyle/>
          <a:p>
            <a:r>
              <a:rPr lang="en-US" dirty="0" smtClean="0"/>
              <a:t>Implementation</a:t>
            </a:r>
            <a:endParaRPr lang="en-US" dirty="0"/>
          </a:p>
        </p:txBody>
      </p:sp>
      <p:sp>
        <p:nvSpPr>
          <p:cNvPr id="3" name="Content Placeholder 2"/>
          <p:cNvSpPr>
            <a:spLocks noGrp="1"/>
          </p:cNvSpPr>
          <p:nvPr>
            <p:ph idx="1"/>
          </p:nvPr>
        </p:nvSpPr>
        <p:spPr>
          <a:xfrm>
            <a:off x="838200" y="2374946"/>
            <a:ext cx="10515600" cy="4351338"/>
          </a:xfrm>
        </p:spPr>
        <p:txBody>
          <a:bodyPr/>
          <a:lstStyle/>
          <a:p>
            <a:r>
              <a:rPr lang="en-US" dirty="0" smtClean="0"/>
              <a:t>Initializes temporal window of minimum fixation duration</a:t>
            </a:r>
          </a:p>
          <a:p>
            <a:r>
              <a:rPr lang="en-US" dirty="0" smtClean="0"/>
              <a:t>If dispersion &lt; threshold</a:t>
            </a:r>
          </a:p>
          <a:p>
            <a:pPr lvl="1"/>
            <a:r>
              <a:rPr lang="en-US" dirty="0" smtClean="0"/>
              <a:t>Adds time points of raw data to window until dispersion &gt; threshold</a:t>
            </a:r>
          </a:p>
          <a:p>
            <a:pPr lvl="1"/>
            <a:r>
              <a:rPr lang="en-US" dirty="0" smtClean="0"/>
              <a:t>Documents fixation indices in time, coordinates and dispersion</a:t>
            </a:r>
          </a:p>
          <a:p>
            <a:r>
              <a:rPr lang="en-US" dirty="0" err="1" smtClean="0"/>
              <a:t>Elseif</a:t>
            </a:r>
            <a:r>
              <a:rPr lang="en-US" dirty="0" smtClean="0"/>
              <a:t> </a:t>
            </a:r>
            <a:r>
              <a:rPr lang="en-US" dirty="0" smtClean="0"/>
              <a:t>dispersion &gt; threshold</a:t>
            </a:r>
          </a:p>
          <a:p>
            <a:r>
              <a:rPr lang="en-US" dirty="0" smtClean="0"/>
              <a:t>Advances the beginning of temporal window by one time point and </a:t>
            </a:r>
            <a:r>
              <a:rPr lang="en-US" dirty="0" smtClean="0"/>
              <a:t>starts over</a:t>
            </a:r>
          </a:p>
          <a:p>
            <a:endParaRPr lang="en-US" dirty="0" smtClean="0"/>
          </a:p>
          <a:p>
            <a:r>
              <a:rPr lang="en-US" dirty="0" smtClean="0"/>
              <a:t>Blinks and end of data array are treated as dispersions &gt; threshold</a:t>
            </a:r>
            <a:endParaRPr lang="en-US" dirty="0"/>
          </a:p>
        </p:txBody>
      </p:sp>
      <p:pic>
        <p:nvPicPr>
          <p:cNvPr id="4" name="Picture 3"/>
          <p:cNvPicPr>
            <a:picLocks noChangeAspect="1"/>
          </p:cNvPicPr>
          <p:nvPr/>
        </p:nvPicPr>
        <p:blipFill>
          <a:blip r:embed="rId2"/>
          <a:stretch>
            <a:fillRect/>
          </a:stretch>
        </p:blipFill>
        <p:spPr>
          <a:xfrm>
            <a:off x="5285235" y="0"/>
            <a:ext cx="6241357" cy="2374946"/>
          </a:xfrm>
          <a:prstGeom prst="rect">
            <a:avLst/>
          </a:prstGeom>
        </p:spPr>
      </p:pic>
      <p:sp>
        <p:nvSpPr>
          <p:cNvPr id="5" name="TextBox 4"/>
          <p:cNvSpPr txBox="1"/>
          <p:nvPr/>
        </p:nvSpPr>
        <p:spPr>
          <a:xfrm>
            <a:off x="6684135" y="1252297"/>
            <a:ext cx="1236372" cy="646331"/>
          </a:xfrm>
          <a:prstGeom prst="rect">
            <a:avLst/>
          </a:prstGeom>
          <a:noFill/>
        </p:spPr>
        <p:txBody>
          <a:bodyPr wrap="square" rtlCol="0">
            <a:spAutoFit/>
          </a:bodyPr>
          <a:lstStyle/>
          <a:p>
            <a:r>
              <a:rPr lang="en-US" dirty="0" smtClean="0"/>
              <a:t>calculate dispersion</a:t>
            </a:r>
            <a:endParaRPr lang="en-US" dirty="0"/>
          </a:p>
        </p:txBody>
      </p:sp>
    </p:spTree>
    <p:extLst>
      <p:ext uri="{BB962C8B-B14F-4D97-AF65-F5344CB8AC3E}">
        <p14:creationId xmlns:p14="http://schemas.microsoft.com/office/powerpoint/2010/main" val="250150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Drift Correction</a:t>
            </a:r>
            <a:endParaRPr lang="en-US" dirty="0"/>
          </a:p>
        </p:txBody>
      </p:sp>
      <p:sp>
        <p:nvSpPr>
          <p:cNvPr id="3" name="Content Placeholder 2"/>
          <p:cNvSpPr>
            <a:spLocks noGrp="1"/>
          </p:cNvSpPr>
          <p:nvPr>
            <p:ph idx="1"/>
          </p:nvPr>
        </p:nvSpPr>
        <p:spPr>
          <a:xfrm>
            <a:off x="838200" y="1510384"/>
            <a:ext cx="6541394" cy="4351338"/>
          </a:xfrm>
        </p:spPr>
        <p:txBody>
          <a:bodyPr/>
          <a:lstStyle/>
          <a:p>
            <a:r>
              <a:rPr lang="en-US" dirty="0" smtClean="0"/>
              <a:t>Input: the coordinates of a set of fixations; and the coordinates of a set of stimuli on which subjects are most likely to fixate</a:t>
            </a:r>
          </a:p>
          <a:p>
            <a:r>
              <a:rPr lang="en-US" dirty="0"/>
              <a:t>U</a:t>
            </a:r>
            <a:r>
              <a:rPr lang="en-US" dirty="0" smtClean="0"/>
              <a:t>ses optimization to find the additive x and y transformations that minimize the average distance from each fixation to the nearest stimulus</a:t>
            </a:r>
          </a:p>
          <a:p>
            <a:r>
              <a:rPr lang="en-US" dirty="0" smtClean="0"/>
              <a:t>Applies this optimal linear transformation to all data within each block</a:t>
            </a:r>
            <a:endParaRPr lang="en-US" dirty="0"/>
          </a:p>
        </p:txBody>
      </p:sp>
      <p:pic>
        <p:nvPicPr>
          <p:cNvPr id="4" name="Picture 3"/>
          <p:cNvPicPr>
            <a:picLocks noChangeAspect="1"/>
          </p:cNvPicPr>
          <p:nvPr/>
        </p:nvPicPr>
        <p:blipFill>
          <a:blip r:embed="rId2"/>
          <a:stretch>
            <a:fillRect/>
          </a:stretch>
        </p:blipFill>
        <p:spPr>
          <a:xfrm>
            <a:off x="7368097" y="843377"/>
            <a:ext cx="4823903" cy="2932827"/>
          </a:xfrm>
          <a:prstGeom prst="rect">
            <a:avLst/>
          </a:prstGeom>
        </p:spPr>
      </p:pic>
    </p:spTree>
    <p:extLst>
      <p:ext uri="{BB962C8B-B14F-4D97-AF65-F5344CB8AC3E}">
        <p14:creationId xmlns:p14="http://schemas.microsoft.com/office/powerpoint/2010/main" val="2887346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63"/>
            <a:ext cx="10515600" cy="1325563"/>
          </a:xfrm>
        </p:spPr>
        <p:txBody>
          <a:bodyPr/>
          <a:lstStyle/>
          <a:p>
            <a:r>
              <a:rPr lang="en-US" dirty="0" smtClean="0"/>
              <a:t>Multiplicative vs Additive </a:t>
            </a:r>
            <a:r>
              <a:rPr lang="en-US" dirty="0"/>
              <a:t>V</a:t>
            </a:r>
            <a:r>
              <a:rPr lang="en-US" dirty="0" smtClean="0"/>
              <a:t>ersions</a:t>
            </a:r>
            <a:endParaRPr lang="en-US" dirty="0"/>
          </a:p>
        </p:txBody>
      </p:sp>
      <p:sp>
        <p:nvSpPr>
          <p:cNvPr id="3" name="Content Placeholder 2"/>
          <p:cNvSpPr>
            <a:spLocks noGrp="1"/>
          </p:cNvSpPr>
          <p:nvPr>
            <p:ph idx="1"/>
          </p:nvPr>
        </p:nvSpPr>
        <p:spPr>
          <a:xfrm>
            <a:off x="232893" y="976104"/>
            <a:ext cx="11353800" cy="4351338"/>
          </a:xfrm>
        </p:spPr>
        <p:txBody>
          <a:bodyPr/>
          <a:lstStyle/>
          <a:p>
            <a:r>
              <a:rPr lang="en-US" dirty="0" smtClean="0"/>
              <a:t>The algorithm outlined on the previous slide is based on </a:t>
            </a:r>
            <a:r>
              <a:rPr lang="en-US" dirty="0" err="1" smtClean="0"/>
              <a:t>Vadillo</a:t>
            </a:r>
            <a:r>
              <a:rPr lang="en-US" dirty="0" smtClean="0"/>
              <a:t> et al. (2015) who use a multiplicative transformation: drift corrected fixation coordinates = T * raw fixation coordinates</a:t>
            </a:r>
          </a:p>
          <a:p>
            <a:pPr lvl="1"/>
            <a:r>
              <a:rPr lang="en-US" dirty="0" smtClean="0"/>
              <a:t>Where T is an optimized transformation matrix: [</a:t>
            </a:r>
            <a:r>
              <a:rPr lang="en-US" dirty="0" err="1" smtClean="0"/>
              <a:t>x</a:t>
            </a:r>
            <a:r>
              <a:rPr lang="en-US" baseline="-25000" dirty="0" err="1" smtClean="0"/>
              <a:t>coefficient</a:t>
            </a:r>
            <a:r>
              <a:rPr lang="en-US" dirty="0" smtClean="0"/>
              <a:t> 0; 0 </a:t>
            </a:r>
            <a:r>
              <a:rPr lang="en-US" dirty="0" err="1" smtClean="0"/>
              <a:t>y</a:t>
            </a:r>
            <a:r>
              <a:rPr lang="en-US" baseline="-25000" dirty="0" err="1" smtClean="0"/>
              <a:t>coefficient</a:t>
            </a:r>
            <a:r>
              <a:rPr lang="en-US" dirty="0" smtClean="0"/>
              <a:t>]</a:t>
            </a:r>
          </a:p>
          <a:p>
            <a:r>
              <a:rPr lang="en-US" dirty="0" smtClean="0"/>
              <a:t>The multiplicative form of the algorithm rescales the variance of the raw data to better fit the likely coordinates of fixation. This is similar to the way the eye tracker calibrates and is ideal in some circumstances (see right figure panel). </a:t>
            </a:r>
            <a:endParaRPr lang="en-US" dirty="0"/>
          </a:p>
        </p:txBody>
      </p:sp>
      <p:pic>
        <p:nvPicPr>
          <p:cNvPr id="4" name="Picture 3"/>
          <p:cNvPicPr>
            <a:picLocks noChangeAspect="1"/>
          </p:cNvPicPr>
          <p:nvPr/>
        </p:nvPicPr>
        <p:blipFill>
          <a:blip r:embed="rId2"/>
          <a:stretch>
            <a:fillRect/>
          </a:stretch>
        </p:blipFill>
        <p:spPr>
          <a:xfrm>
            <a:off x="2609560" y="3809240"/>
            <a:ext cx="7888351" cy="3061639"/>
          </a:xfrm>
          <a:prstGeom prst="rect">
            <a:avLst/>
          </a:prstGeom>
        </p:spPr>
      </p:pic>
    </p:spTree>
    <p:extLst>
      <p:ext uri="{BB962C8B-B14F-4D97-AF65-F5344CB8AC3E}">
        <p14:creationId xmlns:p14="http://schemas.microsoft.com/office/powerpoint/2010/main" val="2464149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565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Eye Tracking Drift Correction Algorithm</vt:lpstr>
      <vt:lpstr>Overview</vt:lpstr>
      <vt:lpstr>Defining Fixations in Raw Data  </vt:lpstr>
      <vt:lpstr>Dispersion-Based Fixation Algorithm &amp; Parameters</vt:lpstr>
      <vt:lpstr>Results Depend on Parameters</vt:lpstr>
      <vt:lpstr>Results Depend on Parameters</vt:lpstr>
      <vt:lpstr>Implementation</vt:lpstr>
      <vt:lpstr>Drift Correction</vt:lpstr>
      <vt:lpstr>Multiplicative vs Additive Versions</vt:lpstr>
      <vt:lpstr>Multiplicative vs Additive Versions</vt:lpstr>
      <vt:lpstr>References</vt:lpstr>
    </vt:vector>
  </TitlesOfParts>
  <Company>University of Washington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Tracking Drift Correction Algorithm</dc:title>
  <dc:creator>Alex Kale</dc:creator>
  <cp:lastModifiedBy>Alex Kale</cp:lastModifiedBy>
  <cp:revision>22</cp:revision>
  <dcterms:created xsi:type="dcterms:W3CDTF">2016-08-24T20:57:27Z</dcterms:created>
  <dcterms:modified xsi:type="dcterms:W3CDTF">2016-08-25T21:27:48Z</dcterms:modified>
</cp:coreProperties>
</file>