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7" r:id="rId21"/>
    <p:sldId id="295" r:id="rId22"/>
    <p:sldId id="296" r:id="rId23"/>
    <p:sldId id="297" r:id="rId24"/>
    <p:sldId id="298" r:id="rId25"/>
    <p:sldId id="299" r:id="rId26"/>
    <p:sldId id="300" r:id="rId27"/>
    <p:sldId id="301" r:id="rId28"/>
    <p:sldId id="302" r:id="rId29"/>
    <p:sldId id="285" r:id="rId30"/>
    <p:sldId id="288" r:id="rId31"/>
    <p:sldId id="289" r:id="rId32"/>
    <p:sldId id="290" r:id="rId33"/>
    <p:sldId id="291" r:id="rId34"/>
    <p:sldId id="292" r:id="rId35"/>
    <p:sldId id="293" r:id="rId36"/>
    <p:sldId id="294" r:id="rId37"/>
    <p:sldId id="279" r:id="rId38"/>
    <p:sldId id="280" r:id="rId39"/>
    <p:sldId id="281" r:id="rId40"/>
    <p:sldId id="282" r:id="rId41"/>
    <p:sldId id="283" r:id="rId42"/>
    <p:sldId id="284" r:id="rId43"/>
    <p:sldId id="276" r:id="rId44"/>
    <p:sldId id="277" r:id="rId45"/>
    <p:sldId id="278" r:id="rId46"/>
    <p:sldId id="30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6"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670F84C1-DDF7-4472-A0C3-5F924BC7807B}" type="datetimeFigureOut">
              <a:rPr lang="en-US" smtClean="0"/>
              <a:t>12/3/2024</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EB698966-5AEC-4468-815A-41EC8DC343A9}"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0F84C1-DDF7-4472-A0C3-5F924BC7807B}"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698966-5AEC-4468-815A-41EC8DC343A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0F84C1-DDF7-4472-A0C3-5F924BC7807B}"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698966-5AEC-4468-815A-41EC8DC343A9}"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70F84C1-DDF7-4472-A0C3-5F924BC7807B}"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698966-5AEC-4468-815A-41EC8DC343A9}"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670F84C1-DDF7-4472-A0C3-5F924BC7807B}" type="datetimeFigureOut">
              <a:rPr lang="en-US" smtClean="0"/>
              <a:t>12/3/2024</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EB698966-5AEC-4468-815A-41EC8DC343A9}"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70F84C1-DDF7-4472-A0C3-5F924BC7807B}"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698966-5AEC-4468-815A-41EC8DC343A9}"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70F84C1-DDF7-4472-A0C3-5F924BC7807B}"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698966-5AEC-4468-815A-41EC8DC343A9}"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70F84C1-DDF7-4472-A0C3-5F924BC7807B}"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698966-5AEC-4468-815A-41EC8DC343A9}"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F84C1-DDF7-4472-A0C3-5F924BC7807B}" type="datetimeFigureOut">
              <a:rPr lang="en-US" smtClean="0"/>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698966-5AEC-4468-815A-41EC8DC343A9}"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70F84C1-DDF7-4472-A0C3-5F924BC7807B}"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698966-5AEC-4468-815A-41EC8DC343A9}"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70F84C1-DDF7-4472-A0C3-5F924BC7807B}"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698966-5AEC-4468-815A-41EC8DC343A9}"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70F84C1-DDF7-4472-A0C3-5F924BC7807B}" type="datetimeFigureOut">
              <a:rPr lang="en-US" smtClean="0"/>
              <a:t>12/3/2024</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B698966-5AEC-4468-815A-41EC8DC343A9}"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smtClean="0"/>
              <a:t>Chapter  six </a:t>
            </a:r>
            <a:endParaRPr lang="en-US" sz="3600" b="1" dirty="0"/>
          </a:p>
        </p:txBody>
      </p:sp>
      <p:sp>
        <p:nvSpPr>
          <p:cNvPr id="3" name="Subtitle 2"/>
          <p:cNvSpPr>
            <a:spLocks noGrp="1"/>
          </p:cNvSpPr>
          <p:nvPr>
            <p:ph type="subTitle" idx="1"/>
          </p:nvPr>
        </p:nvSpPr>
        <p:spPr/>
        <p:txBody>
          <a:bodyPr>
            <a:noAutofit/>
          </a:bodyPr>
          <a:lstStyle/>
          <a:p>
            <a:r>
              <a:rPr lang="en-US" sz="3200" b="1" dirty="0"/>
              <a:t>CENTRAL PROCESSING UNIT</a:t>
            </a:r>
          </a:p>
        </p:txBody>
      </p:sp>
    </p:spTree>
    <p:extLst>
      <p:ext uri="{BB962C8B-B14F-4D97-AF65-F5344CB8AC3E}">
        <p14:creationId xmlns:p14="http://schemas.microsoft.com/office/powerpoint/2010/main" val="2688907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itchFamily="18" charset="0"/>
                <a:cs typeface="Times New Roman" pitchFamily="18" charset="0"/>
              </a:rPr>
              <a:t>       Stack </a:t>
            </a:r>
            <a:r>
              <a:rPr lang="en-US" b="1" i="1" dirty="0">
                <a:latin typeface="Times New Roman" pitchFamily="18" charset="0"/>
                <a:cs typeface="Times New Roman" pitchFamily="18" charset="0"/>
              </a:rPr>
              <a:t>Organization</a:t>
            </a:r>
          </a:p>
        </p:txBody>
      </p:sp>
      <p:sp>
        <p:nvSpPr>
          <p:cNvPr id="3" name="Content Placeholder 2"/>
          <p:cNvSpPr>
            <a:spLocks noGrp="1"/>
          </p:cNvSpPr>
          <p:nvPr>
            <p:ph sz="quarter" idx="1"/>
          </p:nvPr>
        </p:nvSpPr>
        <p:spPr/>
        <p:txBody>
          <a:bodyPr>
            <a:normAutofit fontScale="92500" lnSpcReduction="10000"/>
          </a:bodyPr>
          <a:lstStyle/>
          <a:p>
            <a:pPr algn="just"/>
            <a:r>
              <a:rPr lang="en-US" dirty="0">
                <a:latin typeface="Times New Roman" pitchFamily="18" charset="0"/>
                <a:cs typeface="Times New Roman" pitchFamily="18" charset="0"/>
              </a:rPr>
              <a:t>A useful feature that is included in the CPU of most computer is </a:t>
            </a:r>
            <a:r>
              <a:rPr lang="en-US" b="1" i="1" dirty="0">
                <a:solidFill>
                  <a:srgbClr val="FF0000"/>
                </a:solidFill>
                <a:latin typeface="Times New Roman" pitchFamily="18" charset="0"/>
                <a:cs typeface="Times New Roman" pitchFamily="18" charset="0"/>
              </a:rPr>
              <a:t>a stack or Last-In-First-Out (LIFO) </a:t>
            </a:r>
            <a:r>
              <a:rPr lang="en-US" dirty="0">
                <a:latin typeface="Times New Roman" pitchFamily="18" charset="0"/>
                <a:cs typeface="Times New Roman" pitchFamily="18" charset="0"/>
              </a:rPr>
              <a:t>list.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 stack is </a:t>
            </a:r>
            <a:r>
              <a:rPr lang="en-US" dirty="0">
                <a:latin typeface="Times New Roman" pitchFamily="18" charset="0"/>
                <a:cs typeface="Times New Roman" pitchFamily="18" charset="0"/>
              </a:rPr>
              <a:t>a storage device that stores information in such a manner that the item stored last is the first item retrieved</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stack in digital computers is essentially a memory </a:t>
            </a:r>
            <a:r>
              <a:rPr lang="en-US" dirty="0" smtClean="0">
                <a:latin typeface="Times New Roman" pitchFamily="18" charset="0"/>
                <a:cs typeface="Times New Roman" pitchFamily="18" charset="0"/>
              </a:rPr>
              <a:t>unit with </a:t>
            </a:r>
            <a:r>
              <a:rPr lang="en-US" dirty="0">
                <a:latin typeface="Times New Roman" pitchFamily="18" charset="0"/>
                <a:cs typeface="Times New Roman" pitchFamily="18" charset="0"/>
              </a:rPr>
              <a:t>an address register that can count only (after an initial value is loaded into </a:t>
            </a:r>
            <a:r>
              <a:rPr lang="en-US" dirty="0" smtClean="0">
                <a:latin typeface="Times New Roman" pitchFamily="18" charset="0"/>
                <a:cs typeface="Times New Roman" pitchFamily="18" charset="0"/>
              </a:rPr>
              <a:t>it)</a:t>
            </a:r>
          </a:p>
          <a:p>
            <a:pPr algn="just"/>
            <a:r>
              <a:rPr lang="en-US" dirty="0" smtClean="0">
                <a:latin typeface="Times New Roman" pitchFamily="18" charset="0"/>
                <a:cs typeface="Times New Roman" pitchFamily="18" charset="0"/>
              </a:rPr>
              <a:t>The register that </a:t>
            </a:r>
            <a:r>
              <a:rPr lang="en-US" dirty="0">
                <a:latin typeface="Times New Roman" pitchFamily="18" charset="0"/>
                <a:cs typeface="Times New Roman" pitchFamily="18" charset="0"/>
              </a:rPr>
              <a:t>holds the address for the stack is called a </a:t>
            </a:r>
            <a:r>
              <a:rPr lang="en-US" b="1" i="1" dirty="0">
                <a:solidFill>
                  <a:srgbClr val="FF0000"/>
                </a:solidFill>
                <a:latin typeface="Times New Roman" pitchFamily="18" charset="0"/>
                <a:cs typeface="Times New Roman" pitchFamily="18" charset="0"/>
              </a:rPr>
              <a:t>stack pointer (SP) </a:t>
            </a:r>
            <a:r>
              <a:rPr lang="en-US" dirty="0">
                <a:latin typeface="Times New Roman" pitchFamily="18" charset="0"/>
                <a:cs typeface="Times New Roman" pitchFamily="18" charset="0"/>
              </a:rPr>
              <a:t>because its value always points at the top item in the stack.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physical registers of a stack are always available for reading or </a:t>
            </a:r>
            <a:r>
              <a:rPr lang="en-US" dirty="0" smtClean="0">
                <a:latin typeface="Times New Roman" pitchFamily="18" charset="0"/>
                <a:cs typeface="Times New Roman" pitchFamily="18" charset="0"/>
              </a:rPr>
              <a:t>writing.</a:t>
            </a:r>
          </a:p>
          <a:p>
            <a:pPr algn="just"/>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the content of the word that is inserted or deleted</a:t>
            </a:r>
          </a:p>
        </p:txBody>
      </p:sp>
    </p:spTree>
    <p:extLst>
      <p:ext uri="{BB962C8B-B14F-4D97-AF65-F5344CB8AC3E}">
        <p14:creationId xmlns:p14="http://schemas.microsoft.com/office/powerpoint/2010/main" val="1693765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itchFamily="18" charset="0"/>
                <a:cs typeface="Times New Roman" pitchFamily="18" charset="0"/>
              </a:rPr>
              <a:t> </a:t>
            </a:r>
            <a:r>
              <a:rPr lang="en-US" b="1" i="1" dirty="0" smtClean="0">
                <a:latin typeface="Times New Roman" pitchFamily="18" charset="0"/>
                <a:cs typeface="Times New Roman" pitchFamily="18" charset="0"/>
              </a:rPr>
              <a:t>      Cont</a:t>
            </a:r>
            <a:r>
              <a:rPr lang="en-US" b="1" i="1" dirty="0">
                <a:latin typeface="Times New Roman" pitchFamily="18" charset="0"/>
                <a:cs typeface="Times New Roman" pitchFamily="18" charset="0"/>
              </a:rPr>
              <a:t>... </a:t>
            </a: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a:latin typeface="Times New Roman" pitchFamily="18" charset="0"/>
                <a:cs typeface="Times New Roman" pitchFamily="18" charset="0"/>
              </a:rPr>
              <a:t>The two operations of a stack are the </a:t>
            </a:r>
            <a:r>
              <a:rPr lang="en-US" dirty="0" smtClean="0">
                <a:latin typeface="Times New Roman" pitchFamily="18" charset="0"/>
                <a:cs typeface="Times New Roman" pitchFamily="18" charset="0"/>
              </a:rPr>
              <a:t>insertion and </a:t>
            </a:r>
            <a:r>
              <a:rPr lang="en-US" dirty="0">
                <a:latin typeface="Times New Roman" pitchFamily="18" charset="0"/>
                <a:cs typeface="Times New Roman" pitchFamily="18" charset="0"/>
              </a:rPr>
              <a:t>deletion of items.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operation of insertion is called </a:t>
            </a:r>
            <a:r>
              <a:rPr lang="en-US" b="1" i="1" dirty="0">
                <a:solidFill>
                  <a:srgbClr val="FF0000"/>
                </a:solidFill>
                <a:latin typeface="Times New Roman" pitchFamily="18" charset="0"/>
                <a:cs typeface="Times New Roman" pitchFamily="18" charset="0"/>
              </a:rPr>
              <a:t>push(or push-down</a:t>
            </a:r>
            <a:r>
              <a:rPr lang="en-US" dirty="0">
                <a:latin typeface="Times New Roman" pitchFamily="18" charset="0"/>
                <a:cs typeface="Times New Roman" pitchFamily="18" charset="0"/>
              </a:rPr>
              <a:t>) because it can be thought of as the result of pushing a new item on top of a stack</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operation of deletion is called </a:t>
            </a:r>
            <a:r>
              <a:rPr lang="en-US" b="1" i="1" dirty="0">
                <a:solidFill>
                  <a:srgbClr val="FF0000"/>
                </a:solidFill>
                <a:latin typeface="Times New Roman" pitchFamily="18" charset="0"/>
                <a:cs typeface="Times New Roman" pitchFamily="18" charset="0"/>
              </a:rPr>
              <a:t>pop(or pop-up) </a:t>
            </a:r>
            <a:r>
              <a:rPr lang="en-US" dirty="0">
                <a:latin typeface="Times New Roman" pitchFamily="18" charset="0"/>
                <a:cs typeface="Times New Roman" pitchFamily="18" charset="0"/>
              </a:rPr>
              <a:t>because it can be through of as the result of removing one item so that the stack pops </a:t>
            </a:r>
            <a:r>
              <a:rPr lang="en-US" dirty="0" smtClean="0">
                <a:latin typeface="Times New Roman" pitchFamily="18" charset="0"/>
                <a:cs typeface="Times New Roman" pitchFamily="18" charset="0"/>
              </a:rPr>
              <a:t>up</a:t>
            </a:r>
          </a:p>
          <a:p>
            <a:pPr algn="just"/>
            <a:r>
              <a:rPr lang="en-US" dirty="0" smtClean="0">
                <a:latin typeface="Times New Roman" pitchFamily="18" charset="0"/>
                <a:cs typeface="Times New Roman" pitchFamily="18" charset="0"/>
              </a:rPr>
              <a:t>However</a:t>
            </a:r>
            <a:r>
              <a:rPr lang="en-US" dirty="0">
                <a:latin typeface="Times New Roman" pitchFamily="18" charset="0"/>
                <a:cs typeface="Times New Roman" pitchFamily="18" charset="0"/>
              </a:rPr>
              <a:t>, nothing is pushed or popped in a computer </a:t>
            </a:r>
            <a:r>
              <a:rPr lang="en-US" dirty="0" smtClean="0">
                <a:latin typeface="Times New Roman" pitchFamily="18" charset="0"/>
                <a:cs typeface="Times New Roman" pitchFamily="18" charset="0"/>
              </a:rPr>
              <a:t>stack.</a:t>
            </a:r>
          </a:p>
          <a:p>
            <a:pPr algn="just"/>
            <a:r>
              <a:rPr lang="en-US" dirty="0" smtClean="0">
                <a:latin typeface="Times New Roman" pitchFamily="18" charset="0"/>
                <a:cs typeface="Times New Roman" pitchFamily="18" charset="0"/>
              </a:rPr>
              <a:t>These </a:t>
            </a:r>
            <a:r>
              <a:rPr lang="en-US" dirty="0">
                <a:latin typeface="Times New Roman" pitchFamily="18" charset="0"/>
                <a:cs typeface="Times New Roman" pitchFamily="18" charset="0"/>
              </a:rPr>
              <a:t>operations are simulated by </a:t>
            </a:r>
            <a:r>
              <a:rPr lang="en-US" dirty="0" smtClean="0">
                <a:latin typeface="Times New Roman" pitchFamily="18" charset="0"/>
                <a:cs typeface="Times New Roman" pitchFamily="18" charset="0"/>
              </a:rPr>
              <a:t>incrementing or </a:t>
            </a:r>
            <a:r>
              <a:rPr lang="en-US" dirty="0">
                <a:latin typeface="Times New Roman" pitchFamily="18" charset="0"/>
                <a:cs typeface="Times New Roman" pitchFamily="18" charset="0"/>
              </a:rPr>
              <a:t>decrementing the stack pointer register.</a:t>
            </a:r>
          </a:p>
          <a:p>
            <a:pPr marL="0" indent="0" algn="just">
              <a:buNone/>
            </a:pP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02975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i="1" dirty="0">
                <a:latin typeface="Times New Roman" pitchFamily="18" charset="0"/>
                <a:cs typeface="Times New Roman" pitchFamily="18" charset="0"/>
              </a:rPr>
              <a:t> Cont... </a:t>
            </a:r>
            <a:endParaRPr lang="en-US" dirty="0"/>
          </a:p>
        </p:txBody>
      </p:sp>
      <p:sp>
        <p:nvSpPr>
          <p:cNvPr id="3" name="Content Placeholder 2"/>
          <p:cNvSpPr>
            <a:spLocks noGrp="1"/>
          </p:cNvSpPr>
          <p:nvPr>
            <p:ph sz="quarter" idx="1"/>
          </p:nvPr>
        </p:nvSpPr>
        <p:spPr/>
        <p:txBody>
          <a:bodyPr>
            <a:normAutofit/>
          </a:bodyPr>
          <a:lstStyle/>
          <a:p>
            <a:pPr marL="0" indent="0" algn="just">
              <a:buNone/>
            </a:pPr>
            <a:r>
              <a:rPr lang="en-US" sz="2400" b="1" dirty="0">
                <a:solidFill>
                  <a:srgbClr val="0070C0"/>
                </a:solidFill>
                <a:latin typeface="Times New Roman" pitchFamily="18" charset="0"/>
                <a:cs typeface="Times New Roman" pitchFamily="18" charset="0"/>
              </a:rPr>
              <a:t>Register Stack </a:t>
            </a:r>
            <a:endParaRPr lang="en-US" sz="2400" b="1" dirty="0" smtClean="0">
              <a:solidFill>
                <a:srgbClr val="0070C0"/>
              </a:solidFill>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 Stack can be placed in a portion of a large memory or it can be organized as a collection of a finite number of memory words or </a:t>
            </a:r>
            <a:r>
              <a:rPr lang="en-US" sz="2400" dirty="0" smtClean="0">
                <a:latin typeface="Times New Roman" pitchFamily="18" charset="0"/>
                <a:cs typeface="Times New Roman" pitchFamily="18" charset="0"/>
              </a:rPr>
              <a:t>registers</a:t>
            </a:r>
          </a:p>
          <a:p>
            <a:pPr algn="just"/>
            <a:r>
              <a:rPr lang="en-US" sz="2400" dirty="0" smtClean="0">
                <a:latin typeface="Times New Roman" pitchFamily="18" charset="0"/>
                <a:cs typeface="Times New Roman" pitchFamily="18" charset="0"/>
              </a:rPr>
              <a:t>Figure </a:t>
            </a:r>
            <a:r>
              <a:rPr lang="en-US" sz="2400" dirty="0">
                <a:latin typeface="Times New Roman" pitchFamily="18" charset="0"/>
                <a:cs typeface="Times New Roman" pitchFamily="18" charset="0"/>
              </a:rPr>
              <a:t>below shows the organization of a 64-word register </a:t>
            </a:r>
            <a:r>
              <a:rPr lang="en-US" sz="2400" dirty="0" smtClean="0">
                <a:latin typeface="Times New Roman" pitchFamily="18" charset="0"/>
                <a:cs typeface="Times New Roman" pitchFamily="18" charset="0"/>
              </a:rPr>
              <a:t>stack</a:t>
            </a:r>
          </a:p>
          <a:p>
            <a:pPr marL="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701115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itchFamily="18" charset="0"/>
                <a:cs typeface="Times New Roman" pitchFamily="18" charset="0"/>
              </a:rPr>
              <a:t> </a:t>
            </a:r>
            <a:r>
              <a:rPr lang="en-US" b="1" i="1" dirty="0" smtClean="0">
                <a:latin typeface="Times New Roman" pitchFamily="18" charset="0"/>
                <a:cs typeface="Times New Roman" pitchFamily="18" charset="0"/>
              </a:rPr>
              <a:t>      Cont</a:t>
            </a:r>
            <a:r>
              <a:rPr lang="en-US" b="1" i="1" dirty="0">
                <a:latin typeface="Times New Roman" pitchFamily="18" charset="0"/>
                <a:cs typeface="Times New Roman" pitchFamily="18" charset="0"/>
              </a:rPr>
              <a:t>... </a:t>
            </a:r>
            <a:endParaRPr lang="en-US" dirty="0"/>
          </a:p>
        </p:txBody>
      </p:sp>
      <p:sp>
        <p:nvSpPr>
          <p:cNvPr id="3" name="Content Placeholder 2"/>
          <p:cNvSpPr>
            <a:spLocks noGrp="1"/>
          </p:cNvSpPr>
          <p:nvPr>
            <p:ph sz="quarter" idx="1"/>
          </p:nvPr>
        </p:nvSpPr>
        <p:spPr/>
        <p:txBody>
          <a:bodyPr/>
          <a:lstStyle/>
          <a:p>
            <a:endParaRPr lang="en-US" dirty="0" smtClean="0"/>
          </a:p>
          <a:p>
            <a:endParaRPr lang="en-US" dirty="0"/>
          </a:p>
          <a:p>
            <a:endParaRPr lang="en-US" dirty="0" smtClean="0"/>
          </a:p>
          <a:p>
            <a:endParaRPr lang="en-US" dirty="0"/>
          </a:p>
          <a:p>
            <a:pPr marL="0" indent="0">
              <a:buNone/>
            </a:pPr>
            <a:endParaRPr lang="en-US" dirty="0" smtClean="0"/>
          </a:p>
          <a:p>
            <a:endParaRPr lang="en-US" dirty="0"/>
          </a:p>
          <a:p>
            <a:endParaRPr lang="en-US" dirty="0" smtClean="0"/>
          </a:p>
          <a:p>
            <a:endParaRPr lang="en-US" dirty="0"/>
          </a:p>
          <a:p>
            <a:endParaRPr lang="en-US" dirty="0" smtClean="0"/>
          </a:p>
          <a:p>
            <a:pPr marL="0" indent="0">
              <a:buNone/>
            </a:pPr>
            <a:r>
              <a:rPr lang="en-US" dirty="0" smtClean="0"/>
              <a:t>       </a:t>
            </a:r>
            <a:r>
              <a:rPr lang="en-US" sz="2400" b="1" i="1" dirty="0" smtClean="0">
                <a:latin typeface="Times New Roman" pitchFamily="18" charset="0"/>
                <a:cs typeface="Times New Roman" pitchFamily="18" charset="0"/>
              </a:rPr>
              <a:t>Figure</a:t>
            </a:r>
            <a:r>
              <a:rPr lang="en-US" sz="2400" b="1" i="1" dirty="0">
                <a:latin typeface="Times New Roman" pitchFamily="18" charset="0"/>
                <a:cs typeface="Times New Roman" pitchFamily="18" charset="0"/>
              </a:rPr>
              <a:t>: Block Diagram of a 64 word stack</a:t>
            </a:r>
            <a:endParaRPr lang="en-US" b="1" i="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57300"/>
            <a:ext cx="7543799"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2799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i="1" dirty="0">
                <a:latin typeface="Times New Roman" pitchFamily="18" charset="0"/>
                <a:cs typeface="Times New Roman" pitchFamily="18" charset="0"/>
              </a:rPr>
              <a:t> Cont... </a:t>
            </a:r>
            <a:endParaRPr lang="en-US" dirty="0"/>
          </a:p>
        </p:txBody>
      </p:sp>
      <p:sp>
        <p:nvSpPr>
          <p:cNvPr id="3" name="Content Placeholder 2"/>
          <p:cNvSpPr>
            <a:spLocks noGrp="1"/>
          </p:cNvSpPr>
          <p:nvPr>
            <p:ph sz="quarter" idx="1"/>
          </p:nvPr>
        </p:nvSpPr>
        <p:spPr/>
        <p:txBody>
          <a:bodyPr>
            <a:normAutofit/>
          </a:bodyPr>
          <a:lstStyle/>
          <a:p>
            <a:pPr algn="just"/>
            <a:r>
              <a:rPr lang="en-US" sz="2400" dirty="0">
                <a:latin typeface="Times New Roman" pitchFamily="18" charset="0"/>
                <a:cs typeface="Times New Roman" pitchFamily="18" charset="0"/>
              </a:rPr>
              <a:t>The stack pointer register </a:t>
            </a:r>
            <a:r>
              <a:rPr lang="en-US" sz="2400" dirty="0" smtClean="0">
                <a:latin typeface="Times New Roman" pitchFamily="18" charset="0"/>
                <a:cs typeface="Times New Roman" pitchFamily="18" charset="0"/>
              </a:rPr>
              <a:t>SP contains </a:t>
            </a:r>
            <a:r>
              <a:rPr lang="en-US" sz="2400" dirty="0">
                <a:latin typeface="Times New Roman" pitchFamily="18" charset="0"/>
                <a:cs typeface="Times New Roman" pitchFamily="18" charset="0"/>
              </a:rPr>
              <a:t>a binary number whose values is equal to address of the word that is currently on top of the stack.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Three </a:t>
            </a:r>
            <a:r>
              <a:rPr lang="en-US" sz="2400" dirty="0">
                <a:latin typeface="Times New Roman" pitchFamily="18" charset="0"/>
                <a:cs typeface="Times New Roman" pitchFamily="18" charset="0"/>
              </a:rPr>
              <a:t>items are placed in the stack: A, B, and C</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that order, item </a:t>
            </a:r>
            <a:r>
              <a:rPr lang="en-US" sz="2400" dirty="0" smtClean="0">
                <a:latin typeface="Times New Roman" pitchFamily="18" charset="0"/>
                <a:cs typeface="Times New Roman" pitchFamily="18" charset="0"/>
              </a:rPr>
              <a:t>C is </a:t>
            </a:r>
            <a:r>
              <a:rPr lang="en-US" sz="2400" dirty="0">
                <a:latin typeface="Times New Roman" pitchFamily="18" charset="0"/>
                <a:cs typeface="Times New Roman" pitchFamily="18" charset="0"/>
              </a:rPr>
              <a:t>on top of the stack so that the contents of </a:t>
            </a:r>
            <a:r>
              <a:rPr lang="en-US" sz="2400" dirty="0" smtClean="0">
                <a:latin typeface="Times New Roman" pitchFamily="18" charset="0"/>
                <a:cs typeface="Times New Roman" pitchFamily="18" charset="0"/>
              </a:rPr>
              <a:t>SP now </a:t>
            </a:r>
            <a:r>
              <a:rPr lang="en-US" sz="2400" dirty="0">
                <a:latin typeface="Times New Roman" pitchFamily="18" charset="0"/>
                <a:cs typeface="Times New Roman" pitchFamily="18" charset="0"/>
              </a:rPr>
              <a:t>3. </a:t>
            </a:r>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a 64 - word stack, the stack pointer contains 6 bits because 26 =64. Since </a:t>
            </a:r>
            <a:r>
              <a:rPr lang="en-US" sz="2400" dirty="0" smtClean="0">
                <a:latin typeface="Times New Roman" pitchFamily="18" charset="0"/>
                <a:cs typeface="Times New Roman" pitchFamily="18" charset="0"/>
              </a:rPr>
              <a:t>SP has </a:t>
            </a:r>
            <a:r>
              <a:rPr lang="en-US" sz="2400" dirty="0">
                <a:latin typeface="Times New Roman" pitchFamily="18" charset="0"/>
                <a:cs typeface="Times New Roman" pitchFamily="18" charset="0"/>
              </a:rPr>
              <a:t>only six bits, it cannot exceed a number greater than 63 (111111 in binary).</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116626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i="1" dirty="0">
                <a:latin typeface="Times New Roman" pitchFamily="18" charset="0"/>
                <a:cs typeface="Times New Roman" pitchFamily="18" charset="0"/>
              </a:rPr>
              <a:t> Cont... </a:t>
            </a: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sz="2400" dirty="0">
                <a:latin typeface="Times New Roman" pitchFamily="18" charset="0"/>
                <a:cs typeface="Times New Roman" pitchFamily="18" charset="0"/>
              </a:rPr>
              <a:t>When 63 is </a:t>
            </a:r>
            <a:r>
              <a:rPr lang="en-US" sz="2400" dirty="0" smtClean="0">
                <a:latin typeface="Times New Roman" pitchFamily="18" charset="0"/>
                <a:cs typeface="Times New Roman" pitchFamily="18" charset="0"/>
              </a:rPr>
              <a:t>incremented by </a:t>
            </a:r>
            <a:r>
              <a:rPr lang="en-US" sz="2400" dirty="0">
                <a:latin typeface="Times New Roman" pitchFamily="18" charset="0"/>
                <a:cs typeface="Times New Roman" pitchFamily="18" charset="0"/>
              </a:rPr>
              <a:t>1, the result is 0 since 111111 + 1 = 1000000 in binary, but SP can accommodate only the six least significant </a:t>
            </a:r>
            <a:r>
              <a:rPr lang="en-US" sz="2400" dirty="0" smtClean="0">
                <a:latin typeface="Times New Roman" pitchFamily="18" charset="0"/>
                <a:cs typeface="Times New Roman" pitchFamily="18" charset="0"/>
              </a:rPr>
              <a:t>bits</a:t>
            </a:r>
          </a:p>
          <a:p>
            <a:pPr algn="just"/>
            <a:r>
              <a:rPr lang="en-US" sz="2400" dirty="0" smtClean="0">
                <a:latin typeface="Times New Roman" pitchFamily="18" charset="0"/>
                <a:cs typeface="Times New Roman" pitchFamily="18" charset="0"/>
              </a:rPr>
              <a:t>Similarly</a:t>
            </a:r>
            <a:r>
              <a:rPr lang="en-US" sz="2400" dirty="0">
                <a:latin typeface="Times New Roman" pitchFamily="18" charset="0"/>
                <a:cs typeface="Times New Roman" pitchFamily="18" charset="0"/>
              </a:rPr>
              <a:t>, when 000000 is decremented by1, the result is </a:t>
            </a:r>
            <a:r>
              <a:rPr lang="en-US" sz="2400" dirty="0" smtClean="0">
                <a:latin typeface="Times New Roman" pitchFamily="18" charset="0"/>
                <a:cs typeface="Times New Roman" pitchFamily="18" charset="0"/>
              </a:rPr>
              <a:t>111111</a:t>
            </a: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one-bit register 1 when the stack is empty of items. </a:t>
            </a:r>
            <a:r>
              <a:rPr lang="en-US" sz="2400" dirty="0" smtClean="0">
                <a:latin typeface="Times New Roman" pitchFamily="18" charset="0"/>
                <a:cs typeface="Times New Roman" pitchFamily="18" charset="0"/>
              </a:rPr>
              <a:t>DR is </a:t>
            </a:r>
            <a:r>
              <a:rPr lang="en-US" sz="2400" dirty="0">
                <a:latin typeface="Times New Roman" pitchFamily="18" charset="0"/>
                <a:cs typeface="Times New Roman" pitchFamily="18" charset="0"/>
              </a:rPr>
              <a:t>the data register that hold the binary data to be written </a:t>
            </a:r>
            <a:r>
              <a:rPr lang="en-US" sz="2400" dirty="0" smtClean="0">
                <a:latin typeface="Times New Roman" pitchFamily="18" charset="0"/>
                <a:cs typeface="Times New Roman" pitchFamily="18" charset="0"/>
              </a:rPr>
              <a:t>into or </a:t>
            </a:r>
            <a:r>
              <a:rPr lang="en-US" sz="2400" dirty="0">
                <a:latin typeface="Times New Roman" pitchFamily="18" charset="0"/>
                <a:cs typeface="Times New Roman" pitchFamily="18" charset="0"/>
              </a:rPr>
              <a:t>read </a:t>
            </a:r>
            <a:r>
              <a:rPr lang="en-US" sz="2400" dirty="0" smtClean="0">
                <a:latin typeface="Times New Roman" pitchFamily="18" charset="0"/>
                <a:cs typeface="Times New Roman" pitchFamily="18" charset="0"/>
              </a:rPr>
              <a:t>out of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stack</a:t>
            </a:r>
          </a:p>
          <a:p>
            <a:pPr algn="just"/>
            <a:r>
              <a:rPr lang="en-US" sz="2400" dirty="0" smtClean="0">
                <a:latin typeface="Times New Roman" pitchFamily="18" charset="0"/>
                <a:cs typeface="Times New Roman" pitchFamily="18" charset="0"/>
              </a:rPr>
              <a:t>Initially</a:t>
            </a:r>
            <a:r>
              <a:rPr lang="en-US" sz="2400" dirty="0">
                <a:latin typeface="Times New Roman" pitchFamily="18" charset="0"/>
                <a:cs typeface="Times New Roman" pitchFamily="18" charset="0"/>
              </a:rPr>
              <a:t>, SP is cleared to 0, </a:t>
            </a:r>
            <a:r>
              <a:rPr lang="en-US" sz="2400" dirty="0" smtClean="0">
                <a:latin typeface="Times New Roman" pitchFamily="18" charset="0"/>
                <a:cs typeface="Times New Roman" pitchFamily="18" charset="0"/>
              </a:rPr>
              <a:t>EMTY is </a:t>
            </a:r>
            <a:r>
              <a:rPr lang="en-US" sz="2400" dirty="0">
                <a:latin typeface="Times New Roman" pitchFamily="18" charset="0"/>
                <a:cs typeface="Times New Roman" pitchFamily="18" charset="0"/>
              </a:rPr>
              <a:t>set to 1, and </a:t>
            </a:r>
            <a:r>
              <a:rPr lang="en-US" sz="2400" dirty="0" smtClean="0">
                <a:latin typeface="Times New Roman" pitchFamily="18" charset="0"/>
                <a:cs typeface="Times New Roman" pitchFamily="18" charset="0"/>
              </a:rPr>
              <a:t>FULL is </a:t>
            </a:r>
            <a:r>
              <a:rPr lang="en-US" sz="2400" dirty="0">
                <a:latin typeface="Times New Roman" pitchFamily="18" charset="0"/>
                <a:cs typeface="Times New Roman" pitchFamily="18" charset="0"/>
              </a:rPr>
              <a:t>cleared to 0, so that </a:t>
            </a:r>
            <a:r>
              <a:rPr lang="en-US" sz="2400" dirty="0" smtClean="0">
                <a:latin typeface="Times New Roman" pitchFamily="18" charset="0"/>
                <a:cs typeface="Times New Roman" pitchFamily="18" charset="0"/>
              </a:rPr>
              <a:t>SP points </a:t>
            </a:r>
            <a:r>
              <a:rPr lang="en-US" sz="2400" dirty="0">
                <a:latin typeface="Times New Roman" pitchFamily="18" charset="0"/>
                <a:cs typeface="Times New Roman" pitchFamily="18" charset="0"/>
              </a:rPr>
              <a:t>to the word at </a:t>
            </a:r>
            <a:r>
              <a:rPr lang="en-US" sz="2400" dirty="0" smtClean="0">
                <a:latin typeface="Times New Roman" pitchFamily="18" charset="0"/>
                <a:cs typeface="Times New Roman" pitchFamily="18" charset="0"/>
              </a:rPr>
              <a:t>address 0 </a:t>
            </a:r>
            <a:r>
              <a:rPr lang="en-US" sz="2400" dirty="0">
                <a:latin typeface="Times New Roman" pitchFamily="18" charset="0"/>
                <a:cs typeface="Times New Roman" pitchFamily="18" charset="0"/>
              </a:rPr>
              <a:t>and the stack is marked </a:t>
            </a:r>
            <a:r>
              <a:rPr lang="en-US" sz="2400" dirty="0" smtClean="0">
                <a:latin typeface="Times New Roman" pitchFamily="18" charset="0"/>
                <a:cs typeface="Times New Roman" pitchFamily="18" charset="0"/>
              </a:rPr>
              <a:t>empty and </a:t>
            </a:r>
            <a:r>
              <a:rPr lang="en-US" sz="2400" dirty="0">
                <a:latin typeface="Times New Roman" pitchFamily="18" charset="0"/>
                <a:cs typeface="Times New Roman" pitchFamily="18" charset="0"/>
              </a:rPr>
              <a:t>not full</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If the stack is not full (if FULL = 0), a new item is inserted with a push operation. The push operation is implemented with the following sequence of micro- </a:t>
            </a:r>
            <a:r>
              <a:rPr lang="en-US" sz="2400" dirty="0" smtClean="0">
                <a:latin typeface="Times New Roman" pitchFamily="18" charset="0"/>
                <a:cs typeface="Times New Roman" pitchFamily="18" charset="0"/>
              </a:rPr>
              <a:t>operations :</a:t>
            </a:r>
            <a:r>
              <a:rPr lang="en-US" sz="2400" dirty="0">
                <a:latin typeface="Times New Roman" pitchFamily="18" charset="0"/>
                <a:cs typeface="Times New Roman" pitchFamily="18" charset="0"/>
              </a:rPr>
              <a:t>SP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SP</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1 Increment </a:t>
            </a:r>
            <a:r>
              <a:rPr lang="en-US" sz="2400" dirty="0">
                <a:latin typeface="Times New Roman" pitchFamily="18" charset="0"/>
                <a:cs typeface="Times New Roman" pitchFamily="18" charset="0"/>
              </a:rPr>
              <a:t>stack pointer</a:t>
            </a: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cxnSp>
        <p:nvCxnSpPr>
          <p:cNvPr id="5" name="Straight Arrow Connector 4"/>
          <p:cNvCxnSpPr/>
          <p:nvPr/>
        </p:nvCxnSpPr>
        <p:spPr>
          <a:xfrm flipH="1">
            <a:off x="6096000" y="5334000"/>
            <a:ext cx="3048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50262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itchFamily="18" charset="0"/>
                <a:cs typeface="Times New Roman" pitchFamily="18" charset="0"/>
              </a:rPr>
              <a:t> </a:t>
            </a:r>
            <a:r>
              <a:rPr lang="en-US" b="1" i="1" dirty="0" smtClean="0">
                <a:latin typeface="Times New Roman" pitchFamily="18" charset="0"/>
                <a:cs typeface="Times New Roman" pitchFamily="18" charset="0"/>
              </a:rPr>
              <a:t>      Cont</a:t>
            </a:r>
            <a:r>
              <a:rPr lang="en-US" b="1" i="1" dirty="0">
                <a:latin typeface="Times New Roman" pitchFamily="18" charset="0"/>
                <a:cs typeface="Times New Roman" pitchFamily="18" charset="0"/>
              </a:rPr>
              <a:t>... </a:t>
            </a:r>
            <a:endParaRPr lang="en-US" dirty="0"/>
          </a:p>
        </p:txBody>
      </p:sp>
      <p:sp>
        <p:nvSpPr>
          <p:cNvPr id="3" name="Content Placeholder 2"/>
          <p:cNvSpPr>
            <a:spLocks noGrp="1"/>
          </p:cNvSpPr>
          <p:nvPr>
            <p:ph sz="quarter" idx="1"/>
          </p:nvPr>
        </p:nvSpPr>
        <p:spPr/>
        <p:txBody>
          <a:bodyPr>
            <a:normAutofit/>
          </a:bodyPr>
          <a:lstStyle/>
          <a:p>
            <a:pPr algn="just"/>
            <a:r>
              <a:rPr lang="en-US" sz="2400" dirty="0">
                <a:latin typeface="Times New Roman" pitchFamily="18" charset="0"/>
                <a:cs typeface="Times New Roman" pitchFamily="18" charset="0"/>
              </a:rPr>
              <a:t>M[SP] </a:t>
            </a:r>
            <a:r>
              <a:rPr lang="en-US" sz="2400" dirty="0" smtClean="0">
                <a:latin typeface="Times New Roman" pitchFamily="18" charset="0"/>
                <a:cs typeface="Times New Roman" pitchFamily="18" charset="0"/>
              </a:rPr>
              <a:t>  DR </a:t>
            </a:r>
            <a:r>
              <a:rPr lang="en-US" sz="2400" dirty="0">
                <a:latin typeface="Times New Roman" pitchFamily="18" charset="0"/>
                <a:cs typeface="Times New Roman" pitchFamily="18" charset="0"/>
              </a:rPr>
              <a:t>Write item on top of the stack </a:t>
            </a:r>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If(SP=0</a:t>
            </a:r>
            <a:r>
              <a:rPr lang="en-US" sz="2400" dirty="0">
                <a:latin typeface="Times New Roman" pitchFamily="18" charset="0"/>
                <a:cs typeface="Times New Roman" pitchFamily="18" charset="0"/>
              </a:rPr>
              <a:t>) then (</a:t>
            </a:r>
            <a:r>
              <a:rPr lang="en-US" sz="2400" dirty="0" smtClean="0">
                <a:latin typeface="Times New Roman" pitchFamily="18" charset="0"/>
                <a:cs typeface="Times New Roman" pitchFamily="18" charset="0"/>
              </a:rPr>
              <a:t>FULL     1)Check </a:t>
            </a:r>
            <a:r>
              <a:rPr lang="en-US" sz="2400" dirty="0">
                <a:latin typeface="Times New Roman" pitchFamily="18" charset="0"/>
                <a:cs typeface="Times New Roman" pitchFamily="18" charset="0"/>
              </a:rPr>
              <a:t>if Stack is full </a:t>
            </a:r>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EMTY   0Mark </a:t>
            </a:r>
            <a:r>
              <a:rPr lang="en-US" sz="2400" dirty="0">
                <a:latin typeface="Times New Roman" pitchFamily="18" charset="0"/>
                <a:cs typeface="Times New Roman" pitchFamily="18" charset="0"/>
              </a:rPr>
              <a:t>the stack not </a:t>
            </a:r>
            <a:r>
              <a:rPr lang="en-US" sz="2400" dirty="0" smtClean="0">
                <a:latin typeface="Times New Roman" pitchFamily="18" charset="0"/>
                <a:cs typeface="Times New Roman" pitchFamily="18" charset="0"/>
              </a:rPr>
              <a:t>empty</a:t>
            </a:r>
          </a:p>
          <a:p>
            <a:pPr algn="just"/>
            <a:r>
              <a:rPr lang="en-US" sz="2400" dirty="0">
                <a:latin typeface="Times New Roman" pitchFamily="18" charset="0"/>
                <a:cs typeface="Times New Roman" pitchFamily="18" charset="0"/>
              </a:rPr>
              <a:t>A new item is deleted from the stack if the stack is not empty (if EMTY = 0).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pop operation is implemented with the following sequence of micro-operation: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DR     M[SP</a:t>
            </a:r>
            <a:r>
              <a:rPr lang="en-US" sz="2400" dirty="0">
                <a:latin typeface="Times New Roman" pitchFamily="18" charset="0"/>
                <a:cs typeface="Times New Roman" pitchFamily="18" charset="0"/>
              </a:rPr>
              <a:t>] Read item from the top of stack.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SP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SP</a:t>
            </a:r>
            <a:r>
              <a:rPr lang="en-US" sz="2400" dirty="0" smtClean="0">
                <a:latin typeface="Times New Roman" pitchFamily="18" charset="0"/>
                <a:cs typeface="Times New Roman" pitchFamily="18" charset="0"/>
              </a:rPr>
              <a:t> – 1 Decrement </a:t>
            </a:r>
            <a:r>
              <a:rPr lang="en-US" sz="2400" dirty="0">
                <a:latin typeface="Times New Roman" pitchFamily="18" charset="0"/>
                <a:cs typeface="Times New Roman" pitchFamily="18" charset="0"/>
              </a:rPr>
              <a:t>stack pointer </a:t>
            </a:r>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If </a:t>
            </a:r>
            <a:r>
              <a:rPr lang="en-US" sz="2400" dirty="0">
                <a:latin typeface="Times New Roman" pitchFamily="18" charset="0"/>
                <a:cs typeface="Times New Roman" pitchFamily="18" charset="0"/>
              </a:rPr>
              <a:t>(SP=0) then (EMTY </a:t>
            </a:r>
            <a:r>
              <a:rPr lang="en-US" sz="2400" dirty="0" smtClean="0">
                <a:latin typeface="Times New Roman" pitchFamily="18" charset="0"/>
                <a:cs typeface="Times New Roman" pitchFamily="18" charset="0"/>
              </a:rPr>
              <a:t>    1)Check </a:t>
            </a:r>
            <a:r>
              <a:rPr lang="en-US" sz="2400" dirty="0">
                <a:latin typeface="Times New Roman" pitchFamily="18" charset="0"/>
                <a:cs typeface="Times New Roman" pitchFamily="18" charset="0"/>
              </a:rPr>
              <a:t>if stack is empty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FULL </a:t>
            </a:r>
            <a:r>
              <a:rPr lang="en-US" sz="2400" dirty="0" smtClean="0">
                <a:latin typeface="Times New Roman" pitchFamily="18" charset="0"/>
                <a:cs typeface="Times New Roman" pitchFamily="18" charset="0"/>
              </a:rPr>
              <a:t>  0 Mark </a:t>
            </a:r>
            <a:r>
              <a:rPr lang="en-US" sz="2400" dirty="0">
                <a:latin typeface="Times New Roman" pitchFamily="18" charset="0"/>
                <a:cs typeface="Times New Roman" pitchFamily="18" charset="0"/>
              </a:rPr>
              <a:t>the stack not f</a:t>
            </a:r>
            <a:endParaRPr lang="en-US" sz="2400" dirty="0">
              <a:latin typeface="Times New Roman" pitchFamily="18" charset="0"/>
              <a:cs typeface="Times New Roman" pitchFamily="18" charset="0"/>
            </a:endParaRPr>
          </a:p>
        </p:txBody>
      </p:sp>
      <p:cxnSp>
        <p:nvCxnSpPr>
          <p:cNvPr id="5" name="Straight Arrow Connector 4"/>
          <p:cNvCxnSpPr/>
          <p:nvPr/>
        </p:nvCxnSpPr>
        <p:spPr>
          <a:xfrm flipH="1">
            <a:off x="1600200" y="1524000"/>
            <a:ext cx="3048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flipH="1">
            <a:off x="3429000" y="1915886"/>
            <a:ext cx="381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flipH="1">
            <a:off x="1600200" y="2438400"/>
            <a:ext cx="3048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H="1">
            <a:off x="1219200" y="4419600"/>
            <a:ext cx="381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H="1">
            <a:off x="1219200" y="4800600"/>
            <a:ext cx="381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flipH="1">
            <a:off x="3619500" y="5312229"/>
            <a:ext cx="3810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H="1">
            <a:off x="1600200" y="5715000"/>
            <a:ext cx="3048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50627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Instruction Formats</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US" sz="2400" dirty="0">
                <a:latin typeface="Times New Roman" pitchFamily="18" charset="0"/>
                <a:cs typeface="Times New Roman" pitchFamily="18" charset="0"/>
              </a:rPr>
              <a:t>A computer will usually have a variety of instruction code formats. It is the function of the control unit within the CPU to interpret each instruction code and provide the necessary control functions needed to process the instruction</a:t>
            </a:r>
            <a:r>
              <a:rPr lang="en-US" sz="2400" dirty="0" smtClean="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The format of an instruction is usually depicted in a rectangular box symbolizing the bits of the instruction as they appear in memory words or in a control register</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 computer instruction has the following </a:t>
            </a:r>
            <a:r>
              <a:rPr lang="en-US" sz="2400" dirty="0" smtClean="0">
                <a:latin typeface="Times New Roman" pitchFamily="18" charset="0"/>
                <a:cs typeface="Times New Roman" pitchFamily="18" charset="0"/>
              </a:rPr>
              <a:t>format</a:t>
            </a:r>
          </a:p>
          <a:p>
            <a:pPr marL="0" indent="0" algn="just">
              <a:buNone/>
            </a:pPr>
            <a:endParaRPr lang="en-US" sz="24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419600"/>
            <a:ext cx="5875337"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7439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itchFamily="18" charset="0"/>
                <a:cs typeface="Times New Roman" pitchFamily="18" charset="0"/>
              </a:rPr>
              <a:t> </a:t>
            </a:r>
            <a:r>
              <a:rPr lang="en-US" b="1" i="1" dirty="0" smtClean="0">
                <a:latin typeface="Times New Roman" pitchFamily="18" charset="0"/>
                <a:cs typeface="Times New Roman" pitchFamily="18" charset="0"/>
              </a:rPr>
              <a:t>            Cont</a:t>
            </a:r>
            <a:r>
              <a:rPr lang="en-US" b="1" i="1" dirty="0">
                <a:latin typeface="Times New Roman" pitchFamily="18" charset="0"/>
                <a:cs typeface="Times New Roman" pitchFamily="18" charset="0"/>
              </a:rPr>
              <a:t>... </a:t>
            </a:r>
            <a:endParaRPr lang="en-US" dirty="0"/>
          </a:p>
        </p:txBody>
      </p:sp>
      <p:sp>
        <p:nvSpPr>
          <p:cNvPr id="3" name="Content Placeholder 2"/>
          <p:cNvSpPr>
            <a:spLocks noGrp="1"/>
          </p:cNvSpPr>
          <p:nvPr>
            <p:ph sz="quarter" idx="1"/>
          </p:nvPr>
        </p:nvSpPr>
        <p:spPr/>
        <p:txBody>
          <a:bodyPr/>
          <a:lstStyle/>
          <a:p>
            <a:pPr algn="just"/>
            <a:r>
              <a:rPr lang="en-US" dirty="0">
                <a:latin typeface="Times New Roman" pitchFamily="18" charset="0"/>
                <a:cs typeface="Times New Roman" pitchFamily="18" charset="0"/>
              </a:rPr>
              <a:t>The bits of the instruction are divided into groups called </a:t>
            </a:r>
            <a:r>
              <a:rPr lang="en-US" b="1" i="1" dirty="0" smtClean="0">
                <a:solidFill>
                  <a:srgbClr val="FF0000"/>
                </a:solidFill>
                <a:latin typeface="Times New Roman" pitchFamily="18" charset="0"/>
                <a:cs typeface="Times New Roman" pitchFamily="18" charset="0"/>
              </a:rPr>
              <a:t>fields</a:t>
            </a:r>
          </a:p>
          <a:p>
            <a:pPr algn="just"/>
            <a:r>
              <a:rPr lang="en-US" dirty="0">
                <a:latin typeface="Times New Roman" pitchFamily="18" charset="0"/>
                <a:cs typeface="Times New Roman" pitchFamily="18" charset="0"/>
              </a:rPr>
              <a:t>The most common fields found in instruction formats are</a:t>
            </a:r>
            <a:r>
              <a:rPr lang="en-US" dirty="0" smtClean="0">
                <a:latin typeface="Times New Roman" pitchFamily="18" charset="0"/>
                <a:cs typeface="Times New Roman" pitchFamily="18" charset="0"/>
              </a:rPr>
              <a:t>:</a:t>
            </a:r>
          </a:p>
          <a:p>
            <a:pPr lvl="1" algn="just">
              <a:buFont typeface="Wingdings" pitchFamily="2" charset="2"/>
              <a:buChar char="ü"/>
            </a:pPr>
            <a:r>
              <a:rPr lang="en-US" dirty="0">
                <a:latin typeface="Times New Roman" pitchFamily="18" charset="0"/>
                <a:cs typeface="Times New Roman" pitchFamily="18" charset="0"/>
              </a:rPr>
              <a:t>An operation code field that specifies the operations to be performed (add, subtract, complement, and shift</a:t>
            </a:r>
            <a:r>
              <a:rPr lang="en-US" dirty="0" smtClean="0">
                <a:latin typeface="Times New Roman" pitchFamily="18" charset="0"/>
                <a:cs typeface="Times New Roman" pitchFamily="18" charset="0"/>
              </a:rPr>
              <a:t>.)</a:t>
            </a:r>
          </a:p>
          <a:p>
            <a:pPr lvl="1" algn="just">
              <a:buFont typeface="Wingdings" pitchFamily="2" charset="2"/>
              <a:buChar char="ü"/>
            </a:pPr>
            <a:r>
              <a:rPr lang="en-US" dirty="0" smtClean="0">
                <a:latin typeface="Times New Roman" pitchFamily="18" charset="0"/>
                <a:cs typeface="Times New Roman" pitchFamily="18" charset="0"/>
              </a:rPr>
              <a:t>An </a:t>
            </a:r>
            <a:r>
              <a:rPr lang="en-US" dirty="0">
                <a:latin typeface="Times New Roman" pitchFamily="18" charset="0"/>
                <a:cs typeface="Times New Roman" pitchFamily="18" charset="0"/>
              </a:rPr>
              <a:t>address field that designates a memory address or a processor registers</a:t>
            </a:r>
            <a:r>
              <a:rPr lang="en-US" dirty="0" smtClean="0">
                <a:latin typeface="Times New Roman" pitchFamily="18" charset="0"/>
                <a:cs typeface="Times New Roman" pitchFamily="18" charset="0"/>
              </a:rPr>
              <a:t>.</a:t>
            </a:r>
          </a:p>
          <a:p>
            <a:pPr lvl="1" algn="just">
              <a:buFont typeface="Wingdings" pitchFamily="2" charset="2"/>
              <a:buChar char="ü"/>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 mode field that specifies the way the operand or the effective address is determined.(Optional) </a:t>
            </a:r>
            <a:endParaRPr lang="en-US" dirty="0">
              <a:latin typeface="Times New Roman" pitchFamily="18" charset="0"/>
              <a:cs typeface="Times New Roman" pitchFamily="18" charset="0"/>
            </a:endParaRPr>
          </a:p>
          <a:p>
            <a:pPr lvl="1" algn="just">
              <a:buFont typeface="Wingdings" pitchFamily="2" charset="2"/>
              <a:buChar char="ü"/>
            </a:pPr>
            <a:r>
              <a:rPr lang="en-US" dirty="0" smtClean="0">
                <a:latin typeface="Times New Roman" pitchFamily="18" charset="0"/>
                <a:cs typeface="Times New Roman" pitchFamily="18" charset="0"/>
              </a:rPr>
              <a:t>Computers </a:t>
            </a:r>
            <a:r>
              <a:rPr lang="en-US" dirty="0">
                <a:latin typeface="Times New Roman" pitchFamily="18" charset="0"/>
                <a:cs typeface="Times New Roman" pitchFamily="18" charset="0"/>
              </a:rPr>
              <a:t>may have instructions of several different lengths containing varying number of addresses which depends on the internal organization of its registers</a:t>
            </a:r>
            <a:endParaRPr lang="en-US" b="1" i="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613304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itchFamily="18" charset="0"/>
                <a:cs typeface="Times New Roman" pitchFamily="18" charset="0"/>
              </a:rPr>
              <a:t> </a:t>
            </a:r>
            <a:r>
              <a:rPr lang="en-US" b="1" i="1" dirty="0" smtClean="0">
                <a:latin typeface="Times New Roman" pitchFamily="18" charset="0"/>
                <a:cs typeface="Times New Roman" pitchFamily="18" charset="0"/>
              </a:rPr>
              <a:t>       Cont</a:t>
            </a:r>
            <a:r>
              <a:rPr lang="en-US" b="1" i="1" dirty="0">
                <a:latin typeface="Times New Roman" pitchFamily="18" charset="0"/>
                <a:cs typeface="Times New Roman" pitchFamily="18" charset="0"/>
              </a:rPr>
              <a:t>... </a:t>
            </a:r>
            <a:endParaRPr lang="en-US" dirty="0"/>
          </a:p>
        </p:txBody>
      </p:sp>
      <p:sp>
        <p:nvSpPr>
          <p:cNvPr id="3" name="Content Placeholder 2"/>
          <p:cNvSpPr>
            <a:spLocks noGrp="1"/>
          </p:cNvSpPr>
          <p:nvPr>
            <p:ph sz="quarter" idx="1"/>
          </p:nvPr>
        </p:nvSpPr>
        <p:spPr/>
        <p:txBody>
          <a:bodyPr>
            <a:normAutofit/>
          </a:bodyPr>
          <a:lstStyle/>
          <a:p>
            <a:r>
              <a:rPr lang="en-US" sz="2400" dirty="0">
                <a:latin typeface="Times New Roman" pitchFamily="18" charset="0"/>
                <a:cs typeface="Times New Roman" pitchFamily="18" charset="0"/>
              </a:rPr>
              <a:t>Most computer fall into one of three types of CPU organization: </a:t>
            </a:r>
          </a:p>
          <a:p>
            <a:pPr marL="1211580" lvl="3" indent="-342900">
              <a:buAutoNum type="arabicPeriod"/>
            </a:pPr>
            <a:r>
              <a:rPr lang="en-US" sz="2400" b="1" dirty="0">
                <a:solidFill>
                  <a:srgbClr val="0070C0"/>
                </a:solidFill>
                <a:latin typeface="Times New Roman" pitchFamily="18" charset="0"/>
                <a:cs typeface="Times New Roman" pitchFamily="18" charset="0"/>
              </a:rPr>
              <a:t>Single accumulator organization. </a:t>
            </a:r>
          </a:p>
          <a:p>
            <a:pPr marL="868680" lvl="3" indent="0">
              <a:buNone/>
            </a:pPr>
            <a:r>
              <a:rPr lang="en-US" sz="2400" b="1" dirty="0">
                <a:solidFill>
                  <a:srgbClr val="0070C0"/>
                </a:solidFill>
                <a:latin typeface="Times New Roman" pitchFamily="18" charset="0"/>
                <a:cs typeface="Times New Roman" pitchFamily="18" charset="0"/>
              </a:rPr>
              <a:t>2. General register organization. </a:t>
            </a:r>
          </a:p>
          <a:p>
            <a:pPr marL="868680" lvl="3" indent="0">
              <a:buNone/>
            </a:pPr>
            <a:r>
              <a:rPr lang="en-US" sz="2400" b="1" dirty="0">
                <a:solidFill>
                  <a:srgbClr val="0070C0"/>
                </a:solidFill>
                <a:latin typeface="Times New Roman" pitchFamily="18" charset="0"/>
                <a:cs typeface="Times New Roman" pitchFamily="18" charset="0"/>
              </a:rPr>
              <a:t>3. Stack organization</a:t>
            </a:r>
            <a:r>
              <a:rPr lang="en-US" sz="2400" dirty="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All </a:t>
            </a:r>
            <a:r>
              <a:rPr lang="en-US" sz="2400" dirty="0">
                <a:latin typeface="Times New Roman" pitchFamily="18" charset="0"/>
                <a:cs typeface="Times New Roman" pitchFamily="18" charset="0"/>
              </a:rPr>
              <a:t>operations are performed with an implied accumulator register. The instruction format in this type of computer </a:t>
            </a:r>
            <a:r>
              <a:rPr lang="en-US" sz="2400" dirty="0" smtClean="0">
                <a:latin typeface="Times New Roman" pitchFamily="18" charset="0"/>
                <a:cs typeface="Times New Roman" pitchFamily="18" charset="0"/>
              </a:rPr>
              <a:t>uses </a:t>
            </a:r>
            <a:r>
              <a:rPr lang="en-US" sz="2400" dirty="0">
                <a:latin typeface="Times New Roman" pitchFamily="18" charset="0"/>
                <a:cs typeface="Times New Roman" pitchFamily="18" charset="0"/>
              </a:rPr>
              <a:t>one address </a:t>
            </a:r>
            <a:r>
              <a:rPr lang="en-US" sz="2400" dirty="0" smtClean="0">
                <a:latin typeface="Times New Roman" pitchFamily="18" charset="0"/>
                <a:cs typeface="Times New Roman" pitchFamily="18" charset="0"/>
              </a:rPr>
              <a:t>field</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162994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itchFamily="18" charset="0"/>
                <a:cs typeface="Times New Roman" pitchFamily="18" charset="0"/>
              </a:rPr>
              <a:t>                   Outline </a:t>
            </a:r>
            <a:endParaRPr lang="en-US" b="1" i="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dirty="0">
                <a:latin typeface="Times New Roman" pitchFamily="18" charset="0"/>
                <a:cs typeface="Times New Roman" pitchFamily="18" charset="0"/>
              </a:rPr>
              <a:t>Introduction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General Register Organizations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Stack Organization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Instruction Formats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Addressing </a:t>
            </a:r>
            <a:r>
              <a:rPr lang="en-US" dirty="0">
                <a:latin typeface="Times New Roman" pitchFamily="18" charset="0"/>
                <a:cs typeface="Times New Roman" pitchFamily="18" charset="0"/>
              </a:rPr>
              <a:t>Modes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Data Transfer and Manipulation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Program </a:t>
            </a:r>
            <a:r>
              <a:rPr lang="en-US" dirty="0">
                <a:latin typeface="Times New Roman" pitchFamily="18" charset="0"/>
                <a:cs typeface="Times New Roman" pitchFamily="18" charset="0"/>
              </a:rPr>
              <a:t>Control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CISC and RISC</a:t>
            </a:r>
          </a:p>
          <a:p>
            <a:pPr marL="0" indent="0">
              <a:buNone/>
            </a:pP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62659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Addressing Modes</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a:bodyPr>
          <a:lstStyle/>
          <a:p>
            <a:pPr algn="just"/>
            <a:r>
              <a:rPr lang="en-US" dirty="0">
                <a:latin typeface="Times New Roman" pitchFamily="18" charset="0"/>
                <a:cs typeface="Times New Roman" pitchFamily="18" charset="0"/>
              </a:rPr>
              <a:t>The way the operands are chosen during program execution is dependent on the </a:t>
            </a:r>
            <a:r>
              <a:rPr lang="en-US" b="1" i="1" dirty="0">
                <a:solidFill>
                  <a:srgbClr val="7030A0"/>
                </a:solidFill>
                <a:latin typeface="Times New Roman" pitchFamily="18" charset="0"/>
                <a:cs typeface="Times New Roman" pitchFamily="18" charset="0"/>
              </a:rPr>
              <a:t>addressing mode </a:t>
            </a:r>
            <a:r>
              <a:rPr lang="en-US" dirty="0">
                <a:latin typeface="Times New Roman" pitchFamily="18" charset="0"/>
                <a:cs typeface="Times New Roman" pitchFamily="18" charset="0"/>
              </a:rPr>
              <a:t>of the </a:t>
            </a:r>
            <a:r>
              <a:rPr lang="en-US" dirty="0" smtClean="0">
                <a:latin typeface="Times New Roman" pitchFamily="18" charset="0"/>
                <a:cs typeface="Times New Roman" pitchFamily="18" charset="0"/>
              </a:rPr>
              <a:t>instruction</a:t>
            </a: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addressing </a:t>
            </a:r>
            <a:r>
              <a:rPr lang="en-US" dirty="0" smtClean="0">
                <a:latin typeface="Times New Roman" pitchFamily="18" charset="0"/>
                <a:cs typeface="Times New Roman" pitchFamily="18" charset="0"/>
              </a:rPr>
              <a:t>mode specifies </a:t>
            </a:r>
            <a:r>
              <a:rPr lang="en-US" dirty="0">
                <a:latin typeface="Times New Roman" pitchFamily="18" charset="0"/>
                <a:cs typeface="Times New Roman" pitchFamily="18" charset="0"/>
              </a:rPr>
              <a:t>a rule for interpreting or modifying the address field of the instruction before the operand is actually </a:t>
            </a:r>
            <a:r>
              <a:rPr lang="en-US" dirty="0" smtClean="0">
                <a:latin typeface="Times New Roman" pitchFamily="18" charset="0"/>
                <a:cs typeface="Times New Roman" pitchFamily="18" charset="0"/>
              </a:rPr>
              <a:t>referenced</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Computers use addressing mode techniques for the purpose of accommodating one or both of the following provisions: </a:t>
            </a:r>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give programming versatility to the user by providing such facilities as Pointers to memory, counters for loop control, indexing of data, and program relocation</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To reduce the number of bits in the addressing field of the instruction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32352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i="1" dirty="0">
                <a:latin typeface="Times New Roman" pitchFamily="18" charset="0"/>
                <a:cs typeface="Times New Roman" pitchFamily="18" charset="0"/>
              </a:rPr>
              <a:t> Cont... </a:t>
            </a:r>
            <a:endParaRPr lang="en-US" dirty="0"/>
          </a:p>
        </p:txBody>
      </p:sp>
      <p:sp>
        <p:nvSpPr>
          <p:cNvPr id="3" name="Content Placeholder 2"/>
          <p:cNvSpPr>
            <a:spLocks noGrp="1"/>
          </p:cNvSpPr>
          <p:nvPr>
            <p:ph sz="quarter" idx="1"/>
          </p:nvPr>
        </p:nvSpPr>
        <p:spPr/>
        <p:txBody>
          <a:bodyPr>
            <a:normAutofit/>
          </a:bodyPr>
          <a:lstStyle/>
          <a:p>
            <a:pPr algn="just"/>
            <a:r>
              <a:rPr lang="en-US" dirty="0">
                <a:latin typeface="Times New Roman" pitchFamily="18" charset="0"/>
                <a:cs typeface="Times New Roman" pitchFamily="18" charset="0"/>
              </a:rPr>
              <a:t>To understand the various addressing modes, it is important to understand the following basic instruction cycle phases of the computer: • </a:t>
            </a:r>
            <a:endParaRPr lang="en-US" dirty="0" smtClean="0">
              <a:latin typeface="Times New Roman" pitchFamily="18" charset="0"/>
              <a:cs typeface="Times New Roman" pitchFamily="18" charset="0"/>
            </a:endParaRPr>
          </a:p>
          <a:p>
            <a:pPr lvl="3" algn="just">
              <a:buFont typeface="Wingdings" pitchFamily="2" charset="2"/>
              <a:buChar char="ü"/>
            </a:pPr>
            <a:r>
              <a:rPr lang="en-US" dirty="0" smtClean="0">
                <a:latin typeface="Times New Roman" pitchFamily="18" charset="0"/>
                <a:cs typeface="Times New Roman" pitchFamily="18" charset="0"/>
              </a:rPr>
              <a:t>Fetch </a:t>
            </a:r>
            <a:r>
              <a:rPr lang="en-US" dirty="0">
                <a:latin typeface="Times New Roman" pitchFamily="18" charset="0"/>
                <a:cs typeface="Times New Roman" pitchFamily="18" charset="0"/>
              </a:rPr>
              <a:t>the instruction from memory. </a:t>
            </a:r>
            <a:endParaRPr lang="en-US" dirty="0">
              <a:latin typeface="Times New Roman" pitchFamily="18" charset="0"/>
              <a:cs typeface="Times New Roman" pitchFamily="18" charset="0"/>
            </a:endParaRPr>
          </a:p>
          <a:p>
            <a:pPr lvl="3" algn="just">
              <a:buFont typeface="Wingdings" pitchFamily="2" charset="2"/>
              <a:buChar char="ü"/>
            </a:pPr>
            <a:r>
              <a:rPr lang="en-US" dirty="0" smtClean="0">
                <a:latin typeface="Times New Roman" pitchFamily="18" charset="0"/>
                <a:cs typeface="Times New Roman" pitchFamily="18" charset="0"/>
              </a:rPr>
              <a:t>Decode </a:t>
            </a:r>
            <a:r>
              <a:rPr lang="en-US" dirty="0">
                <a:latin typeface="Times New Roman" pitchFamily="18" charset="0"/>
                <a:cs typeface="Times New Roman" pitchFamily="18" charset="0"/>
              </a:rPr>
              <a:t>the instruction </a:t>
            </a:r>
            <a:endParaRPr lang="en-US" dirty="0">
              <a:latin typeface="Times New Roman" pitchFamily="18" charset="0"/>
              <a:cs typeface="Times New Roman" pitchFamily="18" charset="0"/>
            </a:endParaRPr>
          </a:p>
          <a:p>
            <a:pPr lvl="3" algn="just">
              <a:buFont typeface="Wingdings" pitchFamily="2" charset="2"/>
              <a:buChar char="ü"/>
            </a:pPr>
            <a:r>
              <a:rPr lang="en-US" dirty="0" smtClean="0">
                <a:latin typeface="Times New Roman" pitchFamily="18" charset="0"/>
                <a:cs typeface="Times New Roman" pitchFamily="18" charset="0"/>
              </a:rPr>
              <a:t>Execute </a:t>
            </a:r>
            <a:r>
              <a:rPr lang="en-US" dirty="0">
                <a:latin typeface="Times New Roman" pitchFamily="18" charset="0"/>
                <a:cs typeface="Times New Roman" pitchFamily="18" charset="0"/>
              </a:rPr>
              <a:t>the instruction</a:t>
            </a:r>
            <a:r>
              <a:rPr lang="en-US" dirty="0" smtClean="0">
                <a:latin typeface="Times New Roman" pitchFamily="18" charset="0"/>
                <a:cs typeface="Times New Roman" pitchFamily="18" charset="0"/>
              </a:rPr>
              <a:t>.</a:t>
            </a:r>
          </a:p>
          <a:p>
            <a:pPr lvl="3" algn="just">
              <a:buFont typeface="Wingdings" pitchFamily="2" charset="2"/>
              <a:buChar char="ü"/>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Program counter (PC</a:t>
            </a:r>
            <a:r>
              <a:rPr lang="en-US" dirty="0" smtClean="0">
                <a:latin typeface="Times New Roman" pitchFamily="18" charset="0"/>
                <a:cs typeface="Times New Roman" pitchFamily="18" charset="0"/>
              </a:rPr>
              <a:t>) is </a:t>
            </a:r>
            <a:r>
              <a:rPr lang="en-US" dirty="0">
                <a:latin typeface="Times New Roman" pitchFamily="18" charset="0"/>
                <a:cs typeface="Times New Roman" pitchFamily="18" charset="0"/>
              </a:rPr>
              <a:t>a register that keeps track of the instructions in the program stored in </a:t>
            </a:r>
            <a:r>
              <a:rPr lang="en-US" dirty="0" smtClean="0">
                <a:latin typeface="Times New Roman" pitchFamily="18" charset="0"/>
                <a:cs typeface="Times New Roman" pitchFamily="18" charset="0"/>
              </a:rPr>
              <a:t>memory PC </a:t>
            </a:r>
            <a:r>
              <a:rPr lang="en-US" dirty="0">
                <a:latin typeface="Times New Roman" pitchFamily="18" charset="0"/>
                <a:cs typeface="Times New Roman" pitchFamily="18" charset="0"/>
              </a:rPr>
              <a:t>holds the address of the instruction to be executed next and is incremented each time an instruction is fetched from </a:t>
            </a:r>
            <a:r>
              <a:rPr lang="en-US" dirty="0" smtClean="0">
                <a:latin typeface="Times New Roman" pitchFamily="18" charset="0"/>
                <a:cs typeface="Times New Roman" pitchFamily="18" charset="0"/>
              </a:rPr>
              <a:t>memory</a:t>
            </a:r>
          </a:p>
          <a:p>
            <a:pPr lvl="3" algn="just">
              <a:buFont typeface="Wingdings" pitchFamily="2" charset="2"/>
              <a:buChar char="ü"/>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decoding done in step 2 determines the operation to be performed, the addressing mode of the instruction, and the location of the </a:t>
            </a:r>
            <a:r>
              <a:rPr lang="en-US" dirty="0" smtClean="0">
                <a:latin typeface="Times New Roman" pitchFamily="18" charset="0"/>
                <a:cs typeface="Times New Roman" pitchFamily="18" charset="0"/>
              </a:rPr>
              <a:t>operands.</a:t>
            </a:r>
          </a:p>
          <a:p>
            <a:pPr lvl="3" algn="just">
              <a:buFont typeface="Wingdings" pitchFamily="2" charset="2"/>
              <a:buChar char="ü"/>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computer then executes the instruction and return to step 1 to fetch the next instruction in sequence.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68939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i="1" dirty="0">
                <a:latin typeface="Times New Roman" pitchFamily="18" charset="0"/>
                <a:cs typeface="Times New Roman" pitchFamily="18" charset="0"/>
              </a:rPr>
              <a:t> Cont... </a:t>
            </a:r>
            <a:endParaRPr lang="en-US" dirty="0"/>
          </a:p>
        </p:txBody>
      </p:sp>
      <p:sp>
        <p:nvSpPr>
          <p:cNvPr id="3" name="Content Placeholder 2"/>
          <p:cNvSpPr>
            <a:spLocks noGrp="1"/>
          </p:cNvSpPr>
          <p:nvPr>
            <p:ph sz="quarter" idx="1"/>
          </p:nvPr>
        </p:nvSpPr>
        <p:spPr/>
        <p:txBody>
          <a:bodyPr>
            <a:noAutofit/>
          </a:bodyPr>
          <a:lstStyle/>
          <a:p>
            <a:pPr algn="just"/>
            <a:r>
              <a:rPr lang="en-US" sz="2000" dirty="0">
                <a:latin typeface="Times New Roman" pitchFamily="18" charset="0"/>
                <a:cs typeface="Times New Roman" pitchFamily="18" charset="0"/>
              </a:rPr>
              <a:t>The common categories of addressing modes are the followings: </a:t>
            </a:r>
            <a:endParaRPr lang="en-US" sz="2000" dirty="0">
              <a:latin typeface="Times New Roman" pitchFamily="18" charset="0"/>
              <a:cs typeface="Times New Roman" pitchFamily="18" charset="0"/>
            </a:endParaRPr>
          </a:p>
          <a:p>
            <a:pPr algn="just"/>
            <a:r>
              <a:rPr lang="en-US" sz="2000" b="1" i="1" dirty="0" smtClean="0">
                <a:solidFill>
                  <a:srgbClr val="7030A0"/>
                </a:solidFill>
                <a:latin typeface="Times New Roman" pitchFamily="18" charset="0"/>
                <a:cs typeface="Times New Roman" pitchFamily="18" charset="0"/>
              </a:rPr>
              <a:t>Implied </a:t>
            </a:r>
            <a:r>
              <a:rPr lang="en-US" sz="2000" b="1" i="1" dirty="0">
                <a:solidFill>
                  <a:srgbClr val="7030A0"/>
                </a:solidFill>
                <a:latin typeface="Times New Roman" pitchFamily="18" charset="0"/>
                <a:cs typeface="Times New Roman" pitchFamily="18" charset="0"/>
              </a:rPr>
              <a:t>Mode </a:t>
            </a:r>
            <a:endParaRPr lang="en-US" sz="2000" b="1" i="1" dirty="0">
              <a:solidFill>
                <a:srgbClr val="7030A0"/>
              </a:solidFill>
              <a:latin typeface="Times New Roman" pitchFamily="18" charset="0"/>
              <a:cs typeface="Times New Roman" pitchFamily="18" charset="0"/>
            </a:endParaRPr>
          </a:p>
          <a:p>
            <a:pPr lvl="1" algn="just">
              <a:buFont typeface="Wingdings" pitchFamily="2" charset="2"/>
              <a:buChar char="ü"/>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this mode the operands are specified implicitly in the definition of the instruction.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Examples</a:t>
            </a:r>
            <a:r>
              <a:rPr lang="en-US"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All </a:t>
            </a:r>
            <a:r>
              <a:rPr lang="en-US" sz="2000" dirty="0">
                <a:latin typeface="Times New Roman" pitchFamily="18" charset="0"/>
                <a:cs typeface="Times New Roman" pitchFamily="18" charset="0"/>
              </a:rPr>
              <a:t>register reference instructions that use an </a:t>
            </a:r>
            <a:r>
              <a:rPr lang="en-US" sz="2000" dirty="0" smtClean="0">
                <a:latin typeface="Times New Roman" pitchFamily="18" charset="0"/>
                <a:cs typeface="Times New Roman" pitchFamily="18" charset="0"/>
              </a:rPr>
              <a:t>accumulator.</a:t>
            </a:r>
          </a:p>
          <a:p>
            <a:pPr algn="just"/>
            <a:r>
              <a:rPr lang="en-US" sz="2000" dirty="0" smtClean="0">
                <a:latin typeface="Times New Roman" pitchFamily="18" charset="0"/>
                <a:cs typeface="Times New Roman" pitchFamily="18" charset="0"/>
              </a:rPr>
              <a:t>Zero-address </a:t>
            </a:r>
            <a:r>
              <a:rPr lang="en-US" sz="2000" dirty="0">
                <a:latin typeface="Times New Roman" pitchFamily="18" charset="0"/>
                <a:cs typeface="Times New Roman" pitchFamily="18" charset="0"/>
              </a:rPr>
              <a:t>instructions in a stack- organized </a:t>
            </a:r>
            <a:r>
              <a:rPr lang="en-US" sz="2000" dirty="0" smtClean="0">
                <a:latin typeface="Times New Roman" pitchFamily="18" charset="0"/>
                <a:cs typeface="Times New Roman" pitchFamily="18" charset="0"/>
              </a:rPr>
              <a:t>computer</a:t>
            </a:r>
          </a:p>
          <a:p>
            <a:pPr algn="just"/>
            <a:r>
              <a:rPr lang="en-US" sz="2000" b="1" i="1" dirty="0">
                <a:solidFill>
                  <a:srgbClr val="7030A0"/>
                </a:solidFill>
                <a:latin typeface="Times New Roman" pitchFamily="18" charset="0"/>
                <a:cs typeface="Times New Roman" pitchFamily="18" charset="0"/>
              </a:rPr>
              <a:t>Immediate Mode </a:t>
            </a:r>
            <a:endParaRPr lang="en-US" sz="2000" b="1" i="1" dirty="0" smtClean="0">
              <a:solidFill>
                <a:srgbClr val="7030A0"/>
              </a:solidFill>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In this mode the operand is specified in the instruction </a:t>
            </a:r>
            <a:r>
              <a:rPr lang="en-US" sz="2000" dirty="0" smtClean="0">
                <a:latin typeface="Times New Roman" pitchFamily="18" charset="0"/>
                <a:cs typeface="Times New Roman" pitchFamily="18" charset="0"/>
              </a:rPr>
              <a:t>itself</a:t>
            </a: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In other words, an immediate- mode instruction has an operand field rather than an address </a:t>
            </a:r>
            <a:r>
              <a:rPr lang="en-US" sz="2000" dirty="0" smtClean="0">
                <a:latin typeface="Times New Roman" pitchFamily="18" charset="0"/>
                <a:cs typeface="Times New Roman" pitchFamily="18" charset="0"/>
              </a:rPr>
              <a:t>field</a:t>
            </a:r>
          </a:p>
          <a:p>
            <a:pPr algn="just"/>
            <a:r>
              <a:rPr lang="en-US" sz="2000" dirty="0" smtClean="0">
                <a:latin typeface="Times New Roman" pitchFamily="18" charset="0"/>
                <a:cs typeface="Times New Roman" pitchFamily="18" charset="0"/>
              </a:rPr>
              <a:t>Immediate- </a:t>
            </a:r>
            <a:r>
              <a:rPr lang="en-US" sz="2000" dirty="0">
                <a:latin typeface="Times New Roman" pitchFamily="18" charset="0"/>
                <a:cs typeface="Times New Roman" pitchFamily="18" charset="0"/>
              </a:rPr>
              <a:t>mode instructions are useful for initializing registers to a constant value</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39890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itchFamily="18" charset="0"/>
                <a:cs typeface="Times New Roman" pitchFamily="18" charset="0"/>
              </a:rPr>
              <a:t> </a:t>
            </a:r>
            <a:r>
              <a:rPr lang="en-US" b="1" i="1" dirty="0" smtClean="0">
                <a:latin typeface="Times New Roman" pitchFamily="18" charset="0"/>
                <a:cs typeface="Times New Roman" pitchFamily="18" charset="0"/>
              </a:rPr>
              <a:t>     Cont</a:t>
            </a:r>
            <a:r>
              <a:rPr lang="en-US" b="1" i="1" dirty="0">
                <a:latin typeface="Times New Roman" pitchFamily="18" charset="0"/>
                <a:cs typeface="Times New Roman" pitchFamily="18" charset="0"/>
              </a:rPr>
              <a:t>... </a:t>
            </a:r>
            <a:endParaRPr lang="en-US" dirty="0"/>
          </a:p>
        </p:txBody>
      </p:sp>
      <p:sp>
        <p:nvSpPr>
          <p:cNvPr id="3" name="Content Placeholder 2"/>
          <p:cNvSpPr>
            <a:spLocks noGrp="1"/>
          </p:cNvSpPr>
          <p:nvPr>
            <p:ph sz="quarter" idx="1"/>
          </p:nvPr>
        </p:nvSpPr>
        <p:spPr/>
        <p:txBody>
          <a:bodyPr>
            <a:normAutofit/>
          </a:bodyPr>
          <a:lstStyle/>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algn="just"/>
            <a:r>
              <a:rPr lang="en-US" sz="2400" b="1" i="1" dirty="0" smtClean="0">
                <a:solidFill>
                  <a:srgbClr val="FF0000"/>
                </a:solidFill>
                <a:latin typeface="Times New Roman" pitchFamily="18" charset="0"/>
                <a:cs typeface="Times New Roman" pitchFamily="18" charset="0"/>
              </a:rPr>
              <a:t>Note</a:t>
            </a:r>
            <a:r>
              <a:rPr lang="en-US" sz="2400" dirty="0">
                <a:latin typeface="Times New Roman" pitchFamily="18" charset="0"/>
                <a:cs typeface="Times New Roman" pitchFamily="18" charset="0"/>
              </a:rPr>
              <a:t>: Both implied and immediate modes do not need address field at </a:t>
            </a:r>
            <a:r>
              <a:rPr lang="en-US" sz="2400" dirty="0" smtClean="0">
                <a:latin typeface="Times New Roman" pitchFamily="18" charset="0"/>
                <a:cs typeface="Times New Roman" pitchFamily="18" charset="0"/>
              </a:rPr>
              <a:t>all</a:t>
            </a:r>
          </a:p>
          <a:p>
            <a:pPr algn="just"/>
            <a:r>
              <a:rPr lang="en-US" sz="2400" b="1" i="1" dirty="0">
                <a:solidFill>
                  <a:srgbClr val="7030A0"/>
                </a:solidFill>
                <a:latin typeface="Times New Roman" pitchFamily="18" charset="0"/>
                <a:cs typeface="Times New Roman" pitchFamily="18" charset="0"/>
              </a:rPr>
              <a:t>Register Mode </a:t>
            </a:r>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In this mode, the address field (operand) specifies a processor </a:t>
            </a:r>
            <a:r>
              <a:rPr lang="en-US" sz="2400" dirty="0" smtClean="0">
                <a:latin typeface="Times New Roman" pitchFamily="18" charset="0"/>
                <a:cs typeface="Times New Roman" pitchFamily="18" charset="0"/>
              </a:rPr>
              <a:t>register</a:t>
            </a: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particular register is selected from a register field in the </a:t>
            </a:r>
            <a:r>
              <a:rPr lang="en-US" sz="2400" dirty="0" smtClean="0">
                <a:latin typeface="Times New Roman" pitchFamily="18" charset="0"/>
                <a:cs typeface="Times New Roman" pitchFamily="18" charset="0"/>
              </a:rPr>
              <a:t>instruction</a:t>
            </a:r>
          </a:p>
          <a:p>
            <a:pPr algn="just"/>
            <a:r>
              <a:rPr lang="en-US" sz="2400" dirty="0" smtClean="0">
                <a:latin typeface="Times New Roman" pitchFamily="18" charset="0"/>
                <a:cs typeface="Times New Roman" pitchFamily="18" charset="0"/>
              </a:rPr>
              <a:t>A </a:t>
            </a:r>
            <a:r>
              <a:rPr lang="en-US" sz="2400" b="1" i="1" dirty="0">
                <a:latin typeface="Times New Roman" pitchFamily="18" charset="0"/>
                <a:cs typeface="Times New Roman" pitchFamily="18" charset="0"/>
              </a:rPr>
              <a:t>k</a:t>
            </a:r>
            <a:r>
              <a:rPr lang="en-US" sz="2400" dirty="0">
                <a:latin typeface="Times New Roman" pitchFamily="18" charset="0"/>
                <a:cs typeface="Times New Roman" pitchFamily="18" charset="0"/>
              </a:rPr>
              <a:t>-bit field can specify any one </a:t>
            </a:r>
            <a:r>
              <a:rPr lang="en-US" sz="2400" b="1" i="1" dirty="0" smtClean="0">
                <a:latin typeface="Times New Roman" pitchFamily="18" charset="0"/>
                <a:cs typeface="Times New Roman" pitchFamily="18" charset="0"/>
              </a:rPr>
              <a:t>2</a:t>
            </a:r>
            <a:r>
              <a:rPr lang="en-US" sz="2400" b="1" i="1" baseline="30000" dirty="0" smtClean="0">
                <a:latin typeface="Times New Roman" pitchFamily="18" charset="0"/>
                <a:cs typeface="Times New Roman" pitchFamily="18" charset="0"/>
              </a:rPr>
              <a:t>k</a:t>
            </a:r>
            <a:r>
              <a:rPr lang="en-US" sz="2400" dirty="0" smtClean="0">
                <a:latin typeface="Times New Roman" pitchFamily="18" charset="0"/>
                <a:cs typeface="Times New Roman" pitchFamily="18" charset="0"/>
              </a:rPr>
              <a:t> registers</a:t>
            </a:r>
            <a:r>
              <a:rPr lang="en-US"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74755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9915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i="1" dirty="0">
                <a:latin typeface="Times New Roman" pitchFamily="18" charset="0"/>
                <a:cs typeface="Times New Roman" pitchFamily="18" charset="0"/>
              </a:rPr>
              <a:t> Cont... </a:t>
            </a:r>
            <a:endParaRPr lang="en-US" dirty="0"/>
          </a:p>
        </p:txBody>
      </p:sp>
      <p:sp>
        <p:nvSpPr>
          <p:cNvPr id="3" name="Content Placeholder 2"/>
          <p:cNvSpPr>
            <a:spLocks noGrp="1"/>
          </p:cNvSpPr>
          <p:nvPr>
            <p:ph sz="quarter" idx="1"/>
          </p:nvPr>
        </p:nvSpPr>
        <p:spPr/>
        <p:txBody>
          <a:bodyPr/>
          <a:lstStyle/>
          <a:p>
            <a:pPr marL="0" indent="0">
              <a:buNone/>
            </a:pPr>
            <a:endParaRPr lang="en-US" dirty="0" smtClean="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038" y="1447800"/>
            <a:ext cx="7975361"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2137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i="1" dirty="0" smtClean="0">
                <a:latin typeface="Times New Roman" pitchFamily="18" charset="0"/>
                <a:cs typeface="Times New Roman" pitchFamily="18" charset="0"/>
              </a:rPr>
              <a:t> </a:t>
            </a:r>
            <a:r>
              <a:rPr lang="en-US" b="1" i="1" dirty="0">
                <a:latin typeface="Times New Roman" pitchFamily="18" charset="0"/>
                <a:cs typeface="Times New Roman" pitchFamily="18" charset="0"/>
              </a:rPr>
              <a:t>Cont... </a:t>
            </a:r>
            <a:endParaRPr lang="en-US" dirty="0"/>
          </a:p>
        </p:txBody>
      </p:sp>
      <p:sp>
        <p:nvSpPr>
          <p:cNvPr id="3" name="Content Placeholder 2"/>
          <p:cNvSpPr>
            <a:spLocks noGrp="1"/>
          </p:cNvSpPr>
          <p:nvPr>
            <p:ph sz="quarter" idx="1"/>
          </p:nvPr>
        </p:nvSpPr>
        <p:spPr/>
        <p:txBody>
          <a:bodyPr>
            <a:normAutofit/>
          </a:bodyPr>
          <a:lstStyle/>
          <a:p>
            <a:pPr algn="just"/>
            <a:r>
              <a:rPr lang="en-US" sz="2400" b="1" i="1" dirty="0">
                <a:solidFill>
                  <a:srgbClr val="7030A0"/>
                </a:solidFill>
                <a:latin typeface="Times New Roman" pitchFamily="18" charset="0"/>
                <a:cs typeface="Times New Roman" pitchFamily="18" charset="0"/>
              </a:rPr>
              <a:t>Register Indirect Mode </a:t>
            </a:r>
            <a:endParaRPr lang="en-US" sz="2400" b="1" i="1" dirty="0" smtClean="0">
              <a:solidFill>
                <a:srgbClr val="7030A0"/>
              </a:solidFill>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this mode the instruction specifies a register in the CPU whose contents give the address of the operand in </a:t>
            </a:r>
            <a:r>
              <a:rPr lang="en-US" sz="2400" dirty="0" smtClean="0">
                <a:latin typeface="Times New Roman" pitchFamily="18" charset="0"/>
                <a:cs typeface="Times New Roman" pitchFamily="18" charset="0"/>
              </a:rPr>
              <a:t>memory</a:t>
            </a:r>
          </a:p>
          <a:p>
            <a:pPr algn="just"/>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other words, the selected register contains the address of the operand rather than the operand </a:t>
            </a:r>
            <a:r>
              <a:rPr lang="en-US" sz="2400" dirty="0" smtClean="0">
                <a:latin typeface="Times New Roman" pitchFamily="18" charset="0"/>
                <a:cs typeface="Times New Roman" pitchFamily="18" charset="0"/>
              </a:rPr>
              <a:t>itself</a:t>
            </a:r>
          </a:p>
          <a:p>
            <a:pPr marL="0" indent="0" algn="just">
              <a:buNone/>
            </a:pPr>
            <a:endParaRPr lang="en-US" sz="2400"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330" y="3429000"/>
            <a:ext cx="745827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7289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i="1" dirty="0">
                <a:latin typeface="Times New Roman" pitchFamily="18" charset="0"/>
                <a:cs typeface="Times New Roman" pitchFamily="18" charset="0"/>
              </a:rPr>
              <a:t> Cont... </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b="1" i="1" dirty="0">
                <a:solidFill>
                  <a:srgbClr val="7030A0"/>
                </a:solidFill>
                <a:latin typeface="Times New Roman" pitchFamily="18" charset="0"/>
                <a:cs typeface="Times New Roman" pitchFamily="18" charset="0"/>
              </a:rPr>
              <a:t>Auto increment or Auto decrement Mode </a:t>
            </a:r>
            <a:endParaRPr lang="en-US" b="1" i="1" dirty="0">
              <a:solidFill>
                <a:srgbClr val="7030A0"/>
              </a:solidFill>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This </a:t>
            </a:r>
            <a:r>
              <a:rPr lang="en-US" dirty="0">
                <a:latin typeface="Times New Roman" pitchFamily="18" charset="0"/>
                <a:cs typeface="Times New Roman" pitchFamily="18" charset="0"/>
              </a:rPr>
              <a:t>is similar to the register indirect mode except that the register is automatically incremented or decremented after (or before)its value is used to access </a:t>
            </a:r>
            <a:r>
              <a:rPr lang="en-US" dirty="0" smtClean="0">
                <a:latin typeface="Times New Roman" pitchFamily="18" charset="0"/>
                <a:cs typeface="Times New Roman" pitchFamily="18" charset="0"/>
              </a:rPr>
              <a:t>memory</a:t>
            </a:r>
          </a:p>
          <a:p>
            <a:pPr algn="just"/>
            <a:r>
              <a:rPr lang="en-US" b="1" i="1" dirty="0" smtClean="0">
                <a:solidFill>
                  <a:srgbClr val="7030A0"/>
                </a:solidFill>
                <a:latin typeface="Times New Roman" pitchFamily="18" charset="0"/>
                <a:cs typeface="Times New Roman" pitchFamily="18" charset="0"/>
              </a:rPr>
              <a:t>Indirect </a:t>
            </a:r>
            <a:r>
              <a:rPr lang="en-US" b="1" i="1" dirty="0">
                <a:solidFill>
                  <a:srgbClr val="7030A0"/>
                </a:solidFill>
                <a:latin typeface="Times New Roman" pitchFamily="18" charset="0"/>
                <a:cs typeface="Times New Roman" pitchFamily="18" charset="0"/>
              </a:rPr>
              <a:t>Address Mode </a:t>
            </a:r>
            <a:endParaRPr lang="en-US" b="1" i="1" dirty="0" smtClean="0">
              <a:solidFill>
                <a:srgbClr val="7030A0"/>
              </a:solidFill>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 this mode the address field of the instruction gives the address where the effective address is stored in </a:t>
            </a:r>
            <a:r>
              <a:rPr lang="en-US" dirty="0" smtClean="0">
                <a:latin typeface="Times New Roman" pitchFamily="18" charset="0"/>
                <a:cs typeface="Times New Roman" pitchFamily="18" charset="0"/>
              </a:rPr>
              <a:t>memory.</a:t>
            </a:r>
          </a:p>
          <a:p>
            <a:pPr algn="just"/>
            <a:r>
              <a:rPr lang="en-US" dirty="0" smtClean="0">
                <a:latin typeface="Times New Roman" pitchFamily="18" charset="0"/>
                <a:cs typeface="Times New Roman" pitchFamily="18" charset="0"/>
              </a:rPr>
              <a:t>Control </a:t>
            </a:r>
            <a:r>
              <a:rPr lang="en-US" dirty="0">
                <a:latin typeface="Times New Roman" pitchFamily="18" charset="0"/>
                <a:cs typeface="Times New Roman" pitchFamily="18" charset="0"/>
              </a:rPr>
              <a:t>fetches the instruction from memory and uses its address part to access memory again to read the effective address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effective address in these modes is obtained from the following computation</a:t>
            </a:r>
          </a:p>
          <a:p>
            <a:pPr algn="just"/>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71769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i="1" dirty="0">
                <a:latin typeface="Times New Roman" pitchFamily="18" charset="0"/>
                <a:cs typeface="Times New Roman" pitchFamily="18" charset="0"/>
              </a:rPr>
              <a:t> Cont... </a:t>
            </a:r>
            <a:endParaRPr lang="en-US" dirty="0"/>
          </a:p>
        </p:txBody>
      </p:sp>
      <p:sp>
        <p:nvSpPr>
          <p:cNvPr id="3" name="Content Placeholder 2"/>
          <p:cNvSpPr>
            <a:spLocks noGrp="1"/>
          </p:cNvSpPr>
          <p:nvPr>
            <p:ph sz="quarter" idx="1"/>
          </p:nvPr>
        </p:nvSpPr>
        <p:spPr/>
        <p:txBody>
          <a:bodyPr>
            <a:normAutofit/>
          </a:bodyPr>
          <a:lstStyle/>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a:latin typeface="Times New Roman" pitchFamily="18" charset="0"/>
                <a:cs typeface="Times New Roman" pitchFamily="18" charset="0"/>
              </a:rPr>
              <a:t>Effective address = address part of instruction + content of CPU register</a:t>
            </a:r>
            <a:endParaRPr lang="en-US" sz="2400" dirty="0">
              <a:latin typeface="Times New Roman" pitchFamily="18" charset="0"/>
              <a:cs typeface="Times New Roman" pitchFamily="18" charset="0"/>
            </a:endParaRP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878" y="1295400"/>
            <a:ext cx="7825322" cy="389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5624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itchFamily="18" charset="0"/>
                <a:cs typeface="Times New Roman" pitchFamily="18" charset="0"/>
              </a:rPr>
              <a:t> </a:t>
            </a:r>
            <a:r>
              <a:rPr lang="en-US" b="1" i="1" dirty="0" smtClean="0">
                <a:latin typeface="Times New Roman" pitchFamily="18" charset="0"/>
                <a:cs typeface="Times New Roman" pitchFamily="18" charset="0"/>
              </a:rPr>
              <a:t>      Cont</a:t>
            </a:r>
            <a:r>
              <a:rPr lang="en-US" b="1" i="1" dirty="0">
                <a:latin typeface="Times New Roman" pitchFamily="18" charset="0"/>
                <a:cs typeface="Times New Roman" pitchFamily="18" charset="0"/>
              </a:rPr>
              <a:t>... </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b="1" i="1" dirty="0">
                <a:solidFill>
                  <a:srgbClr val="7030A0"/>
                </a:solidFill>
                <a:latin typeface="Times New Roman" pitchFamily="18" charset="0"/>
                <a:cs typeface="Times New Roman" pitchFamily="18" charset="0"/>
              </a:rPr>
              <a:t>Relative Address Mode </a:t>
            </a:r>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this mode the content of the program counter is added to the address part of the instruction in order to obtain the effective </a:t>
            </a:r>
            <a:r>
              <a:rPr lang="en-US" dirty="0" smtClean="0">
                <a:latin typeface="Times New Roman" pitchFamily="18" charset="0"/>
                <a:cs typeface="Times New Roman" pitchFamily="18" charset="0"/>
              </a:rPr>
              <a:t>address</a:t>
            </a: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address part of the instruction is usually a signed number (in 2's complement representation) which can be either positive or </a:t>
            </a:r>
            <a:r>
              <a:rPr lang="en-US" dirty="0" smtClean="0">
                <a:latin typeface="Times New Roman" pitchFamily="18" charset="0"/>
                <a:cs typeface="Times New Roman" pitchFamily="18" charset="0"/>
              </a:rPr>
              <a:t>negative</a:t>
            </a:r>
          </a:p>
          <a:p>
            <a:pPr algn="just"/>
            <a:r>
              <a:rPr lang="en-US" b="1" i="1" dirty="0">
                <a:solidFill>
                  <a:srgbClr val="7030A0"/>
                </a:solidFill>
                <a:latin typeface="Times New Roman" pitchFamily="18" charset="0"/>
                <a:cs typeface="Times New Roman" pitchFamily="18" charset="0"/>
              </a:rPr>
              <a:t>Indexed Addressing Mode </a:t>
            </a:r>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 this mode the content of an index register is added to the address part of the instruction to obtain the effective </a:t>
            </a:r>
            <a:r>
              <a:rPr lang="en-US" dirty="0" smtClean="0">
                <a:latin typeface="Times New Roman" pitchFamily="18" charset="0"/>
                <a:cs typeface="Times New Roman" pitchFamily="18" charset="0"/>
              </a:rPr>
              <a:t>address</a:t>
            </a: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index register is a special CPU register that contains an index </a:t>
            </a:r>
            <a:r>
              <a:rPr lang="en-US" dirty="0" smtClean="0">
                <a:latin typeface="Times New Roman" pitchFamily="18" charset="0"/>
                <a:cs typeface="Times New Roman" pitchFamily="18" charset="0"/>
              </a:rPr>
              <a:t>value</a:t>
            </a: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address field of the instruction defines the beginning address of a data array in memory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10550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Data Transfer and Manipulation</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10000"/>
          </a:bodyPr>
          <a:lstStyle/>
          <a:p>
            <a:pPr algn="just"/>
            <a:r>
              <a:rPr lang="en-US" sz="2400" dirty="0">
                <a:latin typeface="Times New Roman" pitchFamily="18" charset="0"/>
                <a:cs typeface="Times New Roman" pitchFamily="18" charset="0"/>
              </a:rPr>
              <a:t>Most computer instructions can be classified into the following categories: </a:t>
            </a:r>
          </a:p>
          <a:p>
            <a:pPr marL="1051560" lvl="2" indent="-457200" algn="just">
              <a:buFont typeface="+mj-lt"/>
              <a:buAutoNum type="arabicPeriod"/>
            </a:pPr>
            <a:r>
              <a:rPr lang="en-US" sz="2400" b="1" i="1" dirty="0">
                <a:solidFill>
                  <a:srgbClr val="0070C0"/>
                </a:solidFill>
                <a:latin typeface="Times New Roman" pitchFamily="18" charset="0"/>
                <a:cs typeface="Times New Roman" pitchFamily="18" charset="0"/>
              </a:rPr>
              <a:t>Data transfer instructions </a:t>
            </a:r>
          </a:p>
          <a:p>
            <a:pPr marL="1051560" lvl="2" indent="-457200" algn="just">
              <a:buFont typeface="+mj-lt"/>
              <a:buAutoNum type="arabicPeriod"/>
            </a:pPr>
            <a:r>
              <a:rPr lang="en-US" sz="2400" b="1" i="1" dirty="0">
                <a:solidFill>
                  <a:srgbClr val="0070C0"/>
                </a:solidFill>
                <a:latin typeface="Times New Roman" pitchFamily="18" charset="0"/>
                <a:cs typeface="Times New Roman" pitchFamily="18" charset="0"/>
              </a:rPr>
              <a:t> Data manipulation instructions </a:t>
            </a:r>
          </a:p>
          <a:p>
            <a:pPr marL="1051560" lvl="2" indent="-457200" algn="just">
              <a:buFont typeface="+mj-lt"/>
              <a:buAutoNum type="arabicPeriod"/>
            </a:pPr>
            <a:r>
              <a:rPr lang="en-US" sz="2400" b="1" i="1" dirty="0">
                <a:solidFill>
                  <a:srgbClr val="0070C0"/>
                </a:solidFill>
                <a:latin typeface="Times New Roman" pitchFamily="18" charset="0"/>
                <a:cs typeface="Times New Roman" pitchFamily="18" charset="0"/>
              </a:rPr>
              <a:t> Program control instructions</a:t>
            </a:r>
          </a:p>
          <a:p>
            <a:pPr algn="just"/>
            <a:endParaRPr lang="en-US" sz="2400" dirty="0" smtClean="0">
              <a:latin typeface="Times New Roman" pitchFamily="18" charset="0"/>
              <a:cs typeface="Times New Roman" pitchFamily="18" charset="0"/>
            </a:endParaRPr>
          </a:p>
          <a:p>
            <a:pPr algn="just"/>
            <a:r>
              <a:rPr lang="en-US" sz="2400" b="1" i="1" dirty="0" smtClean="0">
                <a:solidFill>
                  <a:srgbClr val="0070C0"/>
                </a:solidFill>
                <a:latin typeface="Times New Roman" pitchFamily="18" charset="0"/>
                <a:cs typeface="Times New Roman" pitchFamily="18" charset="0"/>
              </a:rPr>
              <a:t>1. Data </a:t>
            </a:r>
            <a:r>
              <a:rPr lang="en-US" sz="2400" b="1" i="1" dirty="0">
                <a:solidFill>
                  <a:srgbClr val="0070C0"/>
                </a:solidFill>
                <a:latin typeface="Times New Roman" pitchFamily="18" charset="0"/>
                <a:cs typeface="Times New Roman" pitchFamily="18" charset="0"/>
              </a:rPr>
              <a:t>Transfer Instruction </a:t>
            </a:r>
            <a:r>
              <a:rPr lang="en-US" sz="2400" dirty="0">
                <a:latin typeface="Times New Roman" pitchFamily="18" charset="0"/>
                <a:cs typeface="Times New Roman" pitchFamily="18" charset="0"/>
              </a:rPr>
              <a:t>• Data transfer instructions move data from one place to another without changing the data </a:t>
            </a:r>
            <a:r>
              <a:rPr lang="en-US" sz="2400" dirty="0" smtClean="0">
                <a:latin typeface="Times New Roman" pitchFamily="18" charset="0"/>
                <a:cs typeface="Times New Roman" pitchFamily="18" charset="0"/>
              </a:rPr>
              <a:t>content</a:t>
            </a: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most common transfer are between memory and processor register, between processor register and input or output, and between the processor register s </a:t>
            </a:r>
            <a:r>
              <a:rPr lang="en-US" sz="2400" dirty="0" smtClean="0">
                <a:latin typeface="Times New Roman" pitchFamily="18" charset="0"/>
                <a:cs typeface="Times New Roman" pitchFamily="18" charset="0"/>
              </a:rPr>
              <a:t>themselves</a:t>
            </a: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following table gives a list of eight data transfer instruction used in many computers</a:t>
            </a:r>
            <a:endParaRPr lang="en-US" sz="2400" dirty="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marL="594360" lvl="2" indent="0" algn="just">
              <a:buNone/>
            </a:pPr>
            <a:endParaRPr lang="en-US" sz="2400" b="1" i="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1652444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itchFamily="18" charset="0"/>
                <a:cs typeface="Times New Roman" pitchFamily="18" charset="0"/>
              </a:rPr>
              <a:t>                     Introduction</a:t>
            </a:r>
            <a:endParaRPr lang="en-US" b="1" i="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US" sz="2400" dirty="0">
                <a:solidFill>
                  <a:srgbClr val="FF0000"/>
                </a:solidFill>
                <a:latin typeface="Times New Roman" pitchFamily="18" charset="0"/>
                <a:cs typeface="Times New Roman" pitchFamily="18" charset="0"/>
              </a:rPr>
              <a:t>CPU</a:t>
            </a:r>
            <a:r>
              <a:rPr lang="en-US" sz="2400" dirty="0">
                <a:latin typeface="Times New Roman" pitchFamily="18" charset="0"/>
                <a:cs typeface="Times New Roman" pitchFamily="18" charset="0"/>
              </a:rPr>
              <a:t> is the brain or engine of the PC and it performs the bulk of system's calculating and data processing.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CPU </a:t>
            </a:r>
            <a:r>
              <a:rPr lang="en-US" sz="2400" dirty="0">
                <a:latin typeface="Times New Roman" pitchFamily="18" charset="0"/>
                <a:cs typeface="Times New Roman" pitchFamily="18" charset="0"/>
              </a:rPr>
              <a:t>is an integrated circuit that holds most of the works of a computer. </a:t>
            </a: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CPU is usually the most expensive component in the system, costing up to four or more times greater than the motherboard it plugs into</a:t>
            </a:r>
          </a:p>
        </p:txBody>
      </p:sp>
    </p:spTree>
    <p:extLst>
      <p:ext uri="{BB962C8B-B14F-4D97-AF65-F5344CB8AC3E}">
        <p14:creationId xmlns:p14="http://schemas.microsoft.com/office/powerpoint/2010/main" val="15819990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itchFamily="18" charset="0"/>
                <a:cs typeface="Times New Roman" pitchFamily="18" charset="0"/>
              </a:rPr>
              <a:t> </a:t>
            </a:r>
            <a:r>
              <a:rPr lang="en-US" b="1" i="1" dirty="0" smtClean="0">
                <a:latin typeface="Times New Roman" pitchFamily="18" charset="0"/>
                <a:cs typeface="Times New Roman" pitchFamily="18" charset="0"/>
              </a:rPr>
              <a:t>   Cont</a:t>
            </a:r>
            <a:r>
              <a:rPr lang="en-US" b="1" i="1" dirty="0">
                <a:latin typeface="Times New Roman" pitchFamily="18" charset="0"/>
                <a:cs typeface="Times New Roman" pitchFamily="18" charset="0"/>
              </a:rPr>
              <a:t>... </a:t>
            </a:r>
            <a:endParaRPr lang="en-US" dirty="0"/>
          </a:p>
        </p:txBody>
      </p:sp>
      <p:sp>
        <p:nvSpPr>
          <p:cNvPr id="3" name="Content Placeholder 2"/>
          <p:cNvSpPr>
            <a:spLocks noGrp="1"/>
          </p:cNvSpPr>
          <p:nvPr>
            <p:ph sz="quarter" idx="1"/>
          </p:nvPr>
        </p:nvSpPr>
        <p:spPr/>
        <p:txBody>
          <a:bodyPr>
            <a:normAutofit/>
          </a:bodyPr>
          <a:lstStyle/>
          <a:p>
            <a:pPr marL="0" indent="0">
              <a:buNone/>
            </a:pPr>
            <a:r>
              <a:rPr lang="en-US" sz="2000" b="1" i="1" dirty="0" smtClean="0">
                <a:latin typeface="Times New Roman" pitchFamily="18" charset="0"/>
                <a:cs typeface="Times New Roman" pitchFamily="18" charset="0"/>
              </a:rPr>
              <a:t>   Table 6.1 </a:t>
            </a:r>
            <a:r>
              <a:rPr lang="en-US" sz="2000" b="1" i="1" dirty="0">
                <a:latin typeface="Times New Roman" pitchFamily="18" charset="0"/>
                <a:cs typeface="Times New Roman" pitchFamily="18" charset="0"/>
              </a:rPr>
              <a:t>: Typical Data Transfer Instruction</a:t>
            </a:r>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299872576"/>
              </p:ext>
            </p:extLst>
          </p:nvPr>
        </p:nvGraphicFramePr>
        <p:xfrm>
          <a:off x="1676400" y="1981200"/>
          <a:ext cx="6324600" cy="4114801"/>
        </p:xfrm>
        <a:graphic>
          <a:graphicData uri="http://schemas.openxmlformats.org/drawingml/2006/table">
            <a:tbl>
              <a:tblPr firstRow="1" bandRow="1">
                <a:tableStyleId>{5C22544A-7EE6-4342-B048-85BDC9FD1C3A}</a:tableStyleId>
              </a:tblPr>
              <a:tblGrid>
                <a:gridCol w="3162300"/>
                <a:gridCol w="3162300"/>
              </a:tblGrid>
              <a:tr h="457201">
                <a:tc>
                  <a:txBody>
                    <a:bodyPr/>
                    <a:lstStyle/>
                    <a:p>
                      <a:r>
                        <a:rPr lang="en-US" sz="2400" dirty="0" smtClean="0">
                          <a:latin typeface="Times New Roman" pitchFamily="18" charset="0"/>
                          <a:cs typeface="Times New Roman" pitchFamily="18" charset="0"/>
                        </a:rPr>
                        <a:t>Name </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Mnemonic </a:t>
                      </a:r>
                      <a:endParaRPr lang="en-US" sz="2400" dirty="0">
                        <a:latin typeface="Times New Roman" pitchFamily="18" charset="0"/>
                        <a:cs typeface="Times New Roman" pitchFamily="18" charset="0"/>
                      </a:endParaRPr>
                    </a:p>
                  </a:txBody>
                  <a:tcPr/>
                </a:tc>
              </a:tr>
              <a:tr h="408940">
                <a:tc>
                  <a:txBody>
                    <a:bodyPr/>
                    <a:lstStyle/>
                    <a:p>
                      <a:r>
                        <a:rPr lang="en-US" sz="2400" dirty="0" smtClean="0">
                          <a:latin typeface="Times New Roman" pitchFamily="18" charset="0"/>
                          <a:cs typeface="Times New Roman" pitchFamily="18" charset="0"/>
                        </a:rPr>
                        <a:t>Load </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LD</a:t>
                      </a:r>
                      <a:endParaRPr lang="en-US" sz="2400" dirty="0">
                        <a:latin typeface="Times New Roman" pitchFamily="18" charset="0"/>
                        <a:cs typeface="Times New Roman" pitchFamily="18" charset="0"/>
                      </a:endParaRPr>
                    </a:p>
                  </a:txBody>
                  <a:tcPr/>
                </a:tc>
              </a:tr>
              <a:tr h="408940">
                <a:tc>
                  <a:txBody>
                    <a:bodyPr/>
                    <a:lstStyle/>
                    <a:p>
                      <a:r>
                        <a:rPr lang="en-US" sz="2400" dirty="0" smtClean="0">
                          <a:latin typeface="Times New Roman" pitchFamily="18" charset="0"/>
                          <a:cs typeface="Times New Roman" pitchFamily="18" charset="0"/>
                        </a:rPr>
                        <a:t>Store </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ST </a:t>
                      </a:r>
                      <a:endParaRPr lang="en-US" sz="2400" dirty="0">
                        <a:latin typeface="Times New Roman" pitchFamily="18" charset="0"/>
                        <a:cs typeface="Times New Roman" pitchFamily="18" charset="0"/>
                      </a:endParaRPr>
                    </a:p>
                  </a:txBody>
                  <a:tcPr/>
                </a:tc>
              </a:tr>
              <a:tr h="408940">
                <a:tc>
                  <a:txBody>
                    <a:bodyPr/>
                    <a:lstStyle/>
                    <a:p>
                      <a:r>
                        <a:rPr lang="en-US" sz="2400" dirty="0" smtClean="0">
                          <a:latin typeface="Times New Roman" pitchFamily="18" charset="0"/>
                          <a:cs typeface="Times New Roman" pitchFamily="18" charset="0"/>
                        </a:rPr>
                        <a:t>Move </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MOV </a:t>
                      </a:r>
                      <a:endParaRPr lang="en-US" sz="2400" dirty="0">
                        <a:latin typeface="Times New Roman" pitchFamily="18" charset="0"/>
                        <a:cs typeface="Times New Roman" pitchFamily="18" charset="0"/>
                      </a:endParaRPr>
                    </a:p>
                  </a:txBody>
                  <a:tcPr/>
                </a:tc>
              </a:tr>
              <a:tr h="408940">
                <a:tc>
                  <a:txBody>
                    <a:bodyPr/>
                    <a:lstStyle/>
                    <a:p>
                      <a:r>
                        <a:rPr lang="en-US" sz="2400" dirty="0" smtClean="0">
                          <a:latin typeface="Times New Roman" pitchFamily="18" charset="0"/>
                          <a:cs typeface="Times New Roman" pitchFamily="18" charset="0"/>
                        </a:rPr>
                        <a:t>Exchange </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XCH</a:t>
                      </a:r>
                      <a:endParaRPr lang="en-US" sz="2400" dirty="0">
                        <a:latin typeface="Times New Roman" pitchFamily="18" charset="0"/>
                        <a:cs typeface="Times New Roman" pitchFamily="18" charset="0"/>
                      </a:endParaRPr>
                    </a:p>
                  </a:txBody>
                  <a:tcPr/>
                </a:tc>
              </a:tr>
              <a:tr h="408940">
                <a:tc>
                  <a:txBody>
                    <a:bodyPr/>
                    <a:lstStyle/>
                    <a:p>
                      <a:r>
                        <a:rPr lang="en-US" sz="2400" dirty="0" smtClean="0">
                          <a:latin typeface="Times New Roman" pitchFamily="18" charset="0"/>
                          <a:cs typeface="Times New Roman" pitchFamily="18" charset="0"/>
                        </a:rPr>
                        <a:t>Input </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IN</a:t>
                      </a:r>
                      <a:endParaRPr lang="en-US" sz="2400" dirty="0">
                        <a:latin typeface="Times New Roman" pitchFamily="18" charset="0"/>
                        <a:cs typeface="Times New Roman" pitchFamily="18" charset="0"/>
                      </a:endParaRPr>
                    </a:p>
                  </a:txBody>
                  <a:tcPr/>
                </a:tc>
              </a:tr>
              <a:tr h="408940">
                <a:tc>
                  <a:txBody>
                    <a:bodyPr/>
                    <a:lstStyle/>
                    <a:p>
                      <a:r>
                        <a:rPr lang="en-US" sz="2400" dirty="0" smtClean="0">
                          <a:latin typeface="Times New Roman" pitchFamily="18" charset="0"/>
                          <a:cs typeface="Times New Roman" pitchFamily="18" charset="0"/>
                        </a:rPr>
                        <a:t>Output </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OUT </a:t>
                      </a:r>
                      <a:endParaRPr lang="en-US" sz="2400" dirty="0">
                        <a:latin typeface="Times New Roman" pitchFamily="18" charset="0"/>
                        <a:cs typeface="Times New Roman" pitchFamily="18" charset="0"/>
                      </a:endParaRPr>
                    </a:p>
                  </a:txBody>
                  <a:tcPr/>
                </a:tc>
              </a:tr>
              <a:tr h="408940">
                <a:tc>
                  <a:txBody>
                    <a:bodyPr/>
                    <a:lstStyle/>
                    <a:p>
                      <a:r>
                        <a:rPr lang="en-US" sz="2400" dirty="0" smtClean="0">
                          <a:latin typeface="Times New Roman" pitchFamily="18" charset="0"/>
                          <a:cs typeface="Times New Roman" pitchFamily="18" charset="0"/>
                        </a:rPr>
                        <a:t>Push </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PUSH</a:t>
                      </a:r>
                      <a:endParaRPr lang="en-US" sz="2400" dirty="0">
                        <a:latin typeface="Times New Roman" pitchFamily="18" charset="0"/>
                        <a:cs typeface="Times New Roman" pitchFamily="18" charset="0"/>
                      </a:endParaRPr>
                    </a:p>
                  </a:txBody>
                  <a:tcPr/>
                </a:tc>
              </a:tr>
              <a:tr h="408940">
                <a:tc>
                  <a:txBody>
                    <a:bodyPr/>
                    <a:lstStyle/>
                    <a:p>
                      <a:r>
                        <a:rPr lang="en-US" sz="2400" dirty="0" smtClean="0">
                          <a:latin typeface="Times New Roman" pitchFamily="18" charset="0"/>
                          <a:cs typeface="Times New Roman" pitchFamily="18" charset="0"/>
                        </a:rPr>
                        <a:t>Pop </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POP </a:t>
                      </a:r>
                      <a:endParaRPr lang="en-US" sz="24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2386190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i="1" dirty="0">
                <a:latin typeface="Times New Roman" pitchFamily="18" charset="0"/>
                <a:cs typeface="Times New Roman" pitchFamily="18" charset="0"/>
              </a:rPr>
              <a:t> Cont... </a:t>
            </a:r>
            <a:endParaRPr lang="en-US" dirty="0"/>
          </a:p>
        </p:txBody>
      </p:sp>
      <p:sp>
        <p:nvSpPr>
          <p:cNvPr id="3" name="Content Placeholder 2"/>
          <p:cNvSpPr>
            <a:spLocks noGrp="1"/>
          </p:cNvSpPr>
          <p:nvPr>
            <p:ph sz="quarter" idx="1"/>
          </p:nvPr>
        </p:nvSpPr>
        <p:spPr/>
        <p:txBody>
          <a:bodyPr>
            <a:normAutofit/>
          </a:bodyPr>
          <a:lstStyle/>
          <a:p>
            <a:pPr algn="just"/>
            <a:r>
              <a:rPr lang="en-US" sz="2400" b="1" i="1" dirty="0" smtClean="0">
                <a:solidFill>
                  <a:srgbClr val="0070C0"/>
                </a:solidFill>
                <a:latin typeface="Times New Roman" pitchFamily="18" charset="0"/>
                <a:cs typeface="Times New Roman" pitchFamily="18" charset="0"/>
              </a:rPr>
              <a:t>Data Manipulation Instructions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perform operations on data and provide the computational capabilities for the </a:t>
            </a:r>
            <a:r>
              <a:rPr lang="en-US" sz="2400" dirty="0" smtClean="0">
                <a:latin typeface="Times New Roman" pitchFamily="18" charset="0"/>
                <a:cs typeface="Times New Roman" pitchFamily="18" charset="0"/>
              </a:rPr>
              <a:t>computer</a:t>
            </a:r>
          </a:p>
          <a:p>
            <a:pPr algn="just"/>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data manipulation instructions in a typical computer are usually divided into three basic types: </a:t>
            </a:r>
          </a:p>
          <a:p>
            <a:pPr lvl="3" algn="just">
              <a:buFont typeface="Wingdings" pitchFamily="2" charset="2"/>
              <a:buChar char="ü"/>
            </a:pPr>
            <a:r>
              <a:rPr lang="en-US" sz="2400" dirty="0">
                <a:latin typeface="Times New Roman" pitchFamily="18" charset="0"/>
                <a:cs typeface="Times New Roman" pitchFamily="18" charset="0"/>
              </a:rPr>
              <a:t>Arithmetic instructions </a:t>
            </a:r>
          </a:p>
          <a:p>
            <a:pPr lvl="3" algn="just">
              <a:buFont typeface="Wingdings" pitchFamily="2" charset="2"/>
              <a:buChar char="ü"/>
            </a:pPr>
            <a:r>
              <a:rPr lang="en-US" sz="2400" dirty="0">
                <a:latin typeface="Times New Roman" pitchFamily="18" charset="0"/>
                <a:cs typeface="Times New Roman" pitchFamily="18" charset="0"/>
              </a:rPr>
              <a:t> Logical and bit manipulation instructions </a:t>
            </a:r>
          </a:p>
          <a:p>
            <a:pPr lvl="3" algn="just">
              <a:buFont typeface="Wingdings" pitchFamily="2" charset="2"/>
              <a:buChar char="ü"/>
            </a:pPr>
            <a:r>
              <a:rPr lang="en-US" sz="2400" dirty="0">
                <a:latin typeface="Times New Roman" pitchFamily="18" charset="0"/>
                <a:cs typeface="Times New Roman" pitchFamily="18" charset="0"/>
              </a:rPr>
              <a:t>Shift </a:t>
            </a:r>
            <a:r>
              <a:rPr lang="en-US" sz="2400" dirty="0" smtClean="0">
                <a:latin typeface="Times New Roman" pitchFamily="18" charset="0"/>
                <a:cs typeface="Times New Roman" pitchFamily="18" charset="0"/>
              </a:rPr>
              <a:t>instructions</a:t>
            </a:r>
            <a:endParaRPr lang="en-US" sz="2400" b="1" dirty="0" smtClean="0">
              <a:latin typeface="Times New Roman" pitchFamily="18" charset="0"/>
              <a:cs typeface="Times New Roman" pitchFamily="18" charset="0"/>
            </a:endParaRPr>
          </a:p>
          <a:p>
            <a:pPr algn="just"/>
            <a:r>
              <a:rPr lang="en-US" sz="2400" b="1" i="1" dirty="0" smtClean="0">
                <a:solidFill>
                  <a:srgbClr val="7030A0"/>
                </a:solidFill>
                <a:latin typeface="Times New Roman" pitchFamily="18" charset="0"/>
                <a:cs typeface="Times New Roman" pitchFamily="18" charset="0"/>
              </a:rPr>
              <a:t>Arithmetic </a:t>
            </a:r>
            <a:r>
              <a:rPr lang="en-US" sz="2400" b="1" i="1" dirty="0">
                <a:solidFill>
                  <a:srgbClr val="7030A0"/>
                </a:solidFill>
                <a:latin typeface="Times New Roman" pitchFamily="18" charset="0"/>
                <a:cs typeface="Times New Roman" pitchFamily="18" charset="0"/>
              </a:rPr>
              <a:t>Instructions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four basic arithmetic operations are addition, subtraction, multiplication and division.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Most </a:t>
            </a:r>
            <a:r>
              <a:rPr lang="en-US" sz="2400" dirty="0">
                <a:latin typeface="Times New Roman" pitchFamily="18" charset="0"/>
                <a:cs typeface="Times New Roman" pitchFamily="18" charset="0"/>
              </a:rPr>
              <a:t>computers provide instructions for all four operations</a:t>
            </a: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6417255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i="1" dirty="0">
                <a:latin typeface="Times New Roman" pitchFamily="18" charset="0"/>
                <a:cs typeface="Times New Roman" pitchFamily="18" charset="0"/>
              </a:rPr>
              <a:t> Cont... </a:t>
            </a:r>
            <a:endParaRPr lang="en-US" dirty="0"/>
          </a:p>
        </p:txBody>
      </p:sp>
      <p:sp>
        <p:nvSpPr>
          <p:cNvPr id="3" name="Content Placeholder 2"/>
          <p:cNvSpPr>
            <a:spLocks noGrp="1"/>
          </p:cNvSpPr>
          <p:nvPr>
            <p:ph sz="quarter" idx="1"/>
          </p:nvPr>
        </p:nvSpPr>
        <p:spPr/>
        <p:txBody>
          <a:bodyPr>
            <a:normAutofit/>
          </a:bodyPr>
          <a:lstStyle/>
          <a:p>
            <a:pPr marL="0" indent="0">
              <a:buNone/>
            </a:pPr>
            <a:r>
              <a:rPr lang="en-US" sz="2000" b="1" i="1" dirty="0" smtClean="0">
                <a:latin typeface="Times New Roman" pitchFamily="18" charset="0"/>
                <a:cs typeface="Times New Roman" pitchFamily="18" charset="0"/>
              </a:rPr>
              <a:t>       Table 6.2 : </a:t>
            </a:r>
            <a:r>
              <a:rPr lang="en-US" sz="2000" b="1" i="1" dirty="0">
                <a:latin typeface="Times New Roman" pitchFamily="18" charset="0"/>
                <a:cs typeface="Times New Roman" pitchFamily="18" charset="0"/>
              </a:rPr>
              <a:t>Typical Arithmetic Instruction</a:t>
            </a:r>
            <a:endParaRPr lang="en-US" sz="2000" b="1" i="1" dirty="0" smtClean="0">
              <a:latin typeface="Times New Roman" pitchFamily="18" charset="0"/>
              <a:cs typeface="Times New Roman" pitchFamily="18" charset="0"/>
            </a:endParaRPr>
          </a:p>
          <a:p>
            <a:endParaRPr lang="en-US" sz="2000" b="1" i="1"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36273157"/>
              </p:ext>
            </p:extLst>
          </p:nvPr>
        </p:nvGraphicFramePr>
        <p:xfrm>
          <a:off x="1371600" y="1752600"/>
          <a:ext cx="6096000" cy="4267200"/>
        </p:xfrm>
        <a:graphic>
          <a:graphicData uri="http://schemas.openxmlformats.org/drawingml/2006/table">
            <a:tbl>
              <a:tblPr firstRow="1" bandRow="1">
                <a:tableStyleId>{5C22544A-7EE6-4342-B048-85BDC9FD1C3A}</a:tableStyleId>
              </a:tblPr>
              <a:tblGrid>
                <a:gridCol w="3048000"/>
                <a:gridCol w="3048000"/>
              </a:tblGrid>
              <a:tr h="685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Name </a:t>
                      </a:r>
                    </a:p>
                    <a:p>
                      <a:endParaRPr lang="en-US" sz="2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Mnemonic </a:t>
                      </a:r>
                    </a:p>
                    <a:p>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Increment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INC</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Decrement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DEC</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Add</a:t>
                      </a:r>
                    </a:p>
                  </a:txBody>
                  <a:tcPr/>
                </a:tc>
                <a:tc>
                  <a:txBody>
                    <a:bodyPr/>
                    <a:lstStyle/>
                    <a:p>
                      <a:r>
                        <a:rPr lang="en-US" sz="2000" dirty="0" smtClean="0">
                          <a:latin typeface="Times New Roman" pitchFamily="18" charset="0"/>
                          <a:cs typeface="Times New Roman" pitchFamily="18" charset="0"/>
                        </a:rPr>
                        <a:t>ADD</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Subtract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SUB</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Multiply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MUL</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Divide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DIV</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Add  with carry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ADDC</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Subtract with borrow</a:t>
                      </a:r>
                      <a:r>
                        <a:rPr lang="en-US" sz="2000" baseline="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SUBB</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Negate(</a:t>
                      </a:r>
                      <a:r>
                        <a:rPr lang="en-US" sz="2000" baseline="0" dirty="0" smtClean="0">
                          <a:latin typeface="Times New Roman" pitchFamily="18" charset="0"/>
                          <a:cs typeface="Times New Roman" pitchFamily="18" charset="0"/>
                        </a:rPr>
                        <a:t> 2’s complement)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NEG</a:t>
                      </a:r>
                      <a:endParaRPr lang="en-US" sz="20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223209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itchFamily="18" charset="0"/>
                <a:cs typeface="Times New Roman" pitchFamily="18" charset="0"/>
              </a:rPr>
              <a:t> </a:t>
            </a:r>
            <a:r>
              <a:rPr lang="en-US" b="1" i="1" dirty="0" smtClean="0">
                <a:latin typeface="Times New Roman" pitchFamily="18" charset="0"/>
                <a:cs typeface="Times New Roman" pitchFamily="18" charset="0"/>
              </a:rPr>
              <a:t>     Cont</a:t>
            </a:r>
            <a:r>
              <a:rPr lang="en-US" b="1" i="1" dirty="0">
                <a:latin typeface="Times New Roman" pitchFamily="18" charset="0"/>
                <a:cs typeface="Times New Roman" pitchFamily="18" charset="0"/>
              </a:rPr>
              <a:t>... </a:t>
            </a:r>
            <a:endParaRPr lang="en-US" dirty="0"/>
          </a:p>
        </p:txBody>
      </p:sp>
      <p:sp>
        <p:nvSpPr>
          <p:cNvPr id="3" name="Content Placeholder 2"/>
          <p:cNvSpPr>
            <a:spLocks noGrp="1"/>
          </p:cNvSpPr>
          <p:nvPr>
            <p:ph sz="quarter" idx="1"/>
          </p:nvPr>
        </p:nvSpPr>
        <p:spPr/>
        <p:txBody>
          <a:bodyPr>
            <a:normAutofit/>
          </a:bodyPr>
          <a:lstStyle/>
          <a:p>
            <a:pPr algn="just"/>
            <a:r>
              <a:rPr lang="en-US" sz="2400" b="1" i="1" dirty="0">
                <a:solidFill>
                  <a:srgbClr val="7030A0"/>
                </a:solidFill>
                <a:latin typeface="Times New Roman" pitchFamily="18" charset="0"/>
                <a:cs typeface="Times New Roman" pitchFamily="18" charset="0"/>
              </a:rPr>
              <a:t>Logical and Bit Manipulation Instructions </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Logical instructions perform binary operation on strings of bits stored in </a:t>
            </a:r>
            <a:r>
              <a:rPr lang="en-US" sz="2400" dirty="0" smtClean="0">
                <a:latin typeface="Times New Roman" pitchFamily="18" charset="0"/>
                <a:cs typeface="Times New Roman" pitchFamily="18" charset="0"/>
              </a:rPr>
              <a:t>registers</a:t>
            </a:r>
          </a:p>
          <a:p>
            <a:pPr algn="just"/>
            <a:r>
              <a:rPr lang="en-US" sz="2400" dirty="0" smtClean="0">
                <a:latin typeface="Times New Roman" pitchFamily="18" charset="0"/>
                <a:cs typeface="Times New Roman" pitchFamily="18" charset="0"/>
              </a:rPr>
              <a:t>They </a:t>
            </a:r>
            <a:r>
              <a:rPr lang="en-US" sz="2400" dirty="0">
                <a:latin typeface="Times New Roman" pitchFamily="18" charset="0"/>
                <a:cs typeface="Times New Roman" pitchFamily="18" charset="0"/>
              </a:rPr>
              <a:t>are useful for manipulating individual bits or a group or bits that represent binary-coded information.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Some typical logical and bit manipulation instructions are listed in table below</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4155371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i="1" dirty="0">
                <a:latin typeface="Times New Roman" pitchFamily="18" charset="0"/>
                <a:cs typeface="Times New Roman" pitchFamily="18" charset="0"/>
              </a:rPr>
              <a:t> </a:t>
            </a:r>
            <a:r>
              <a:rPr lang="en-US" b="1" i="1" dirty="0" smtClean="0">
                <a:latin typeface="Times New Roman" pitchFamily="18" charset="0"/>
                <a:cs typeface="Times New Roman" pitchFamily="18" charset="0"/>
              </a:rPr>
              <a:t>   Cont</a:t>
            </a:r>
            <a:r>
              <a:rPr lang="en-US" b="1" i="1" dirty="0">
                <a:latin typeface="Times New Roman" pitchFamily="18" charset="0"/>
                <a:cs typeface="Times New Roman" pitchFamily="18" charset="0"/>
              </a:rPr>
              <a:t>... </a:t>
            </a:r>
            <a:endParaRPr lang="en-US" dirty="0"/>
          </a:p>
        </p:txBody>
      </p:sp>
      <p:sp>
        <p:nvSpPr>
          <p:cNvPr id="3" name="Content Placeholder 2"/>
          <p:cNvSpPr>
            <a:spLocks noGrp="1"/>
          </p:cNvSpPr>
          <p:nvPr>
            <p:ph sz="quarter" idx="1"/>
          </p:nvPr>
        </p:nvSpPr>
        <p:spPr/>
        <p:txBody>
          <a:bodyPr>
            <a:normAutofit/>
          </a:bodyPr>
          <a:lstStyle/>
          <a:p>
            <a:pPr marL="0" indent="0">
              <a:buNone/>
            </a:pPr>
            <a:r>
              <a:rPr lang="en-US" sz="1800" b="1" i="1" dirty="0" smtClean="0">
                <a:latin typeface="Times New Roman" pitchFamily="18" charset="0"/>
                <a:cs typeface="Times New Roman" pitchFamily="18" charset="0"/>
              </a:rPr>
              <a:t>    Table 6.3: </a:t>
            </a:r>
            <a:r>
              <a:rPr lang="en-US" sz="1800" b="1" i="1" dirty="0">
                <a:latin typeface="Times New Roman" pitchFamily="18" charset="0"/>
                <a:cs typeface="Times New Roman" pitchFamily="18" charset="0"/>
              </a:rPr>
              <a:t>Typical Logical and Bit </a:t>
            </a:r>
            <a:r>
              <a:rPr lang="en-US" sz="1800" b="1" i="1" dirty="0" smtClean="0">
                <a:latin typeface="Times New Roman" pitchFamily="18" charset="0"/>
                <a:cs typeface="Times New Roman" pitchFamily="18" charset="0"/>
              </a:rPr>
              <a:t>Manipulation Instructions</a:t>
            </a:r>
          </a:p>
          <a:p>
            <a:endParaRPr lang="en-US" sz="2400" b="1" i="1"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5109124"/>
              </p:ext>
            </p:extLst>
          </p:nvPr>
        </p:nvGraphicFramePr>
        <p:xfrm>
          <a:off x="914400" y="1828800"/>
          <a:ext cx="6096000" cy="4358640"/>
        </p:xfrm>
        <a:graphic>
          <a:graphicData uri="http://schemas.openxmlformats.org/drawingml/2006/table">
            <a:tbl>
              <a:tblPr firstRow="1" bandRow="1">
                <a:tableStyleId>{5C22544A-7EE6-4342-B048-85BDC9FD1C3A}</a:tableStyleId>
              </a:tblPr>
              <a:tblGrid>
                <a:gridCol w="3048000"/>
                <a:gridCol w="3048000"/>
              </a:tblGrid>
              <a:tr h="0">
                <a:tc>
                  <a:txBody>
                    <a:bodyPr/>
                    <a:lstStyle/>
                    <a:p>
                      <a:r>
                        <a:rPr lang="en-US" sz="2000" dirty="0" smtClean="0">
                          <a:latin typeface="Times New Roman" pitchFamily="18" charset="0"/>
                          <a:cs typeface="Times New Roman" pitchFamily="18" charset="0"/>
                        </a:rPr>
                        <a:t>Name </a:t>
                      </a:r>
                      <a:endParaRPr lang="en-US" sz="2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Mnemonic </a:t>
                      </a:r>
                    </a:p>
                  </a:txBody>
                  <a:tcPr/>
                </a:tc>
              </a:tr>
              <a:tr h="370840">
                <a:tc>
                  <a:txBody>
                    <a:bodyPr/>
                    <a:lstStyle/>
                    <a:p>
                      <a:r>
                        <a:rPr lang="en-US" sz="2000" dirty="0" smtClean="0">
                          <a:latin typeface="Times New Roman" pitchFamily="18" charset="0"/>
                          <a:cs typeface="Times New Roman" pitchFamily="18" charset="0"/>
                        </a:rPr>
                        <a:t>Clear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CLR</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Complement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COM</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AND</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AND</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OR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OR </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Exclusive-OR</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XOR</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Clear carry</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CLRC</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Set carry</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SETC</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Complement</a:t>
                      </a:r>
                      <a:r>
                        <a:rPr lang="en-US" sz="2000" baseline="0" dirty="0" smtClean="0">
                          <a:latin typeface="Times New Roman" pitchFamily="18" charset="0"/>
                          <a:cs typeface="Times New Roman" pitchFamily="18" charset="0"/>
                        </a:rPr>
                        <a:t>  carry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COMC</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Enable interrupt</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EI</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Disable  interrupt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DI</a:t>
                      </a:r>
                      <a:endParaRPr lang="en-US" sz="20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163134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i="1" dirty="0">
                <a:latin typeface="Times New Roman" pitchFamily="18" charset="0"/>
                <a:cs typeface="Times New Roman" pitchFamily="18" charset="0"/>
              </a:rPr>
              <a:t> </a:t>
            </a:r>
            <a:r>
              <a:rPr lang="en-US" b="1" i="1" dirty="0" smtClean="0">
                <a:latin typeface="Times New Roman" pitchFamily="18" charset="0"/>
                <a:cs typeface="Times New Roman" pitchFamily="18" charset="0"/>
              </a:rPr>
              <a:t>    Cont</a:t>
            </a:r>
            <a:r>
              <a:rPr lang="en-US" b="1" i="1" dirty="0">
                <a:latin typeface="Times New Roman" pitchFamily="18" charset="0"/>
                <a:cs typeface="Times New Roman" pitchFamily="18" charset="0"/>
              </a:rPr>
              <a:t>... </a:t>
            </a:r>
            <a:endParaRPr lang="en-US" dirty="0"/>
          </a:p>
        </p:txBody>
      </p:sp>
      <p:sp>
        <p:nvSpPr>
          <p:cNvPr id="3" name="Content Placeholder 2"/>
          <p:cNvSpPr>
            <a:spLocks noGrp="1"/>
          </p:cNvSpPr>
          <p:nvPr>
            <p:ph sz="quarter" idx="1"/>
          </p:nvPr>
        </p:nvSpPr>
        <p:spPr/>
        <p:txBody>
          <a:bodyPr>
            <a:normAutofit/>
          </a:bodyPr>
          <a:lstStyle/>
          <a:p>
            <a:pPr algn="just"/>
            <a:r>
              <a:rPr lang="en-US" sz="2400" b="1" i="1" dirty="0" smtClean="0">
                <a:solidFill>
                  <a:srgbClr val="7030A0"/>
                </a:solidFill>
                <a:latin typeface="Times New Roman" pitchFamily="18" charset="0"/>
                <a:cs typeface="Times New Roman" pitchFamily="18" charset="0"/>
              </a:rPr>
              <a:t>Shift instruction: </a:t>
            </a:r>
            <a:r>
              <a:rPr lang="en-US" sz="2400" dirty="0">
                <a:latin typeface="Times New Roman" pitchFamily="18" charset="0"/>
                <a:cs typeface="Times New Roman" pitchFamily="18" charset="0"/>
              </a:rPr>
              <a:t>Instructions to shift the content of an operand are quite useful and are often provided in several </a:t>
            </a:r>
            <a:r>
              <a:rPr lang="en-US" sz="2400" dirty="0" smtClean="0">
                <a:latin typeface="Times New Roman" pitchFamily="18" charset="0"/>
                <a:cs typeface="Times New Roman" pitchFamily="18" charset="0"/>
              </a:rPr>
              <a:t>variations</a:t>
            </a:r>
          </a:p>
          <a:p>
            <a:pPr algn="just"/>
            <a:r>
              <a:rPr lang="en-US" sz="2400" dirty="0" smtClean="0">
                <a:latin typeface="Times New Roman" pitchFamily="18" charset="0"/>
                <a:cs typeface="Times New Roman" pitchFamily="18" charset="0"/>
              </a:rPr>
              <a:t>Shifts </a:t>
            </a:r>
            <a:r>
              <a:rPr lang="en-US" sz="2400" dirty="0">
                <a:latin typeface="Times New Roman" pitchFamily="18" charset="0"/>
                <a:cs typeface="Times New Roman" pitchFamily="18" charset="0"/>
              </a:rPr>
              <a:t>are operations in which the bits or a word are moved to the left or to </a:t>
            </a:r>
            <a:r>
              <a:rPr lang="en-US" sz="2400" dirty="0" smtClean="0">
                <a:latin typeface="Times New Roman" pitchFamily="18" charset="0"/>
                <a:cs typeface="Times New Roman" pitchFamily="18" charset="0"/>
              </a:rPr>
              <a:t>right</a:t>
            </a:r>
          </a:p>
          <a:p>
            <a:pPr algn="just"/>
            <a:r>
              <a:rPr lang="en-US" sz="2400" dirty="0" smtClean="0">
                <a:latin typeface="Times New Roman" pitchFamily="18" charset="0"/>
                <a:cs typeface="Times New Roman" pitchFamily="18" charset="0"/>
              </a:rPr>
              <a:t>Shift </a:t>
            </a:r>
            <a:r>
              <a:rPr lang="en-US" sz="2400" dirty="0">
                <a:latin typeface="Times New Roman" pitchFamily="18" charset="0"/>
                <a:cs typeface="Times New Roman" pitchFamily="18" charset="0"/>
              </a:rPr>
              <a:t>instructions may specify either logical shifts, arithmetic shifts, or rotate- type operations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2025249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i="1" dirty="0">
                <a:latin typeface="Times New Roman" pitchFamily="18" charset="0"/>
                <a:cs typeface="Times New Roman" pitchFamily="18" charset="0"/>
              </a:rPr>
              <a:t> </a:t>
            </a:r>
            <a:r>
              <a:rPr lang="en-US" b="1" i="1" dirty="0" smtClean="0">
                <a:latin typeface="Times New Roman" pitchFamily="18" charset="0"/>
                <a:cs typeface="Times New Roman" pitchFamily="18" charset="0"/>
              </a:rPr>
              <a:t>     Cont</a:t>
            </a:r>
            <a:r>
              <a:rPr lang="en-US" b="1" i="1" dirty="0">
                <a:latin typeface="Times New Roman" pitchFamily="18" charset="0"/>
                <a:cs typeface="Times New Roman" pitchFamily="18" charset="0"/>
              </a:rPr>
              <a:t>... </a:t>
            </a:r>
            <a:endParaRPr lang="en-US" dirty="0"/>
          </a:p>
        </p:txBody>
      </p:sp>
      <p:sp>
        <p:nvSpPr>
          <p:cNvPr id="3" name="Content Placeholder 2"/>
          <p:cNvSpPr>
            <a:spLocks noGrp="1"/>
          </p:cNvSpPr>
          <p:nvPr>
            <p:ph sz="quarter" idx="1"/>
          </p:nvPr>
        </p:nvSpPr>
        <p:spPr/>
        <p:txBody>
          <a:bodyPr/>
          <a:lstStyle/>
          <a:p>
            <a:pPr marL="0" indent="0">
              <a:buNone/>
            </a:pPr>
            <a:r>
              <a:rPr lang="en-US" sz="1800" b="1" i="1" dirty="0" smtClean="0"/>
              <a:t>    </a:t>
            </a:r>
            <a:r>
              <a:rPr lang="en-US" sz="1800" b="1" i="1" dirty="0" smtClean="0">
                <a:latin typeface="Times New Roman" pitchFamily="18" charset="0"/>
                <a:cs typeface="Times New Roman" pitchFamily="18" charset="0"/>
              </a:rPr>
              <a:t>Table:6.4  </a:t>
            </a:r>
            <a:r>
              <a:rPr lang="en-US" sz="1800" b="1" i="1" dirty="0">
                <a:latin typeface="Times New Roman" pitchFamily="18" charset="0"/>
                <a:cs typeface="Times New Roman" pitchFamily="18" charset="0"/>
              </a:rPr>
              <a:t>Typical Shift </a:t>
            </a:r>
            <a:r>
              <a:rPr lang="en-US" sz="1800" b="1" i="1" dirty="0" smtClean="0">
                <a:latin typeface="Times New Roman" pitchFamily="18" charset="0"/>
                <a:cs typeface="Times New Roman" pitchFamily="18" charset="0"/>
              </a:rPr>
              <a:t>Instructions</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32567152"/>
              </p:ext>
            </p:extLst>
          </p:nvPr>
        </p:nvGraphicFramePr>
        <p:xfrm>
          <a:off x="914400" y="1828800"/>
          <a:ext cx="6096000" cy="356616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Name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Mnemonic </a:t>
                      </a:r>
                    </a:p>
                  </a:txBody>
                  <a:tcPr/>
                </a:tc>
              </a:tr>
              <a:tr h="370840">
                <a:tc>
                  <a:txBody>
                    <a:bodyPr/>
                    <a:lstStyle/>
                    <a:p>
                      <a:r>
                        <a:rPr lang="en-US" sz="2000" dirty="0" smtClean="0">
                          <a:latin typeface="Times New Roman" pitchFamily="18" charset="0"/>
                          <a:cs typeface="Times New Roman" pitchFamily="18" charset="0"/>
                        </a:rPr>
                        <a:t>Logical shift right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SHR</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Logical shift left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SHL</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Arithmetic shift right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SHRA</a:t>
                      </a:r>
                      <a:endParaRPr lang="en-US" sz="2000"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Arithmetic shift left</a:t>
                      </a:r>
                    </a:p>
                  </a:txBody>
                  <a:tcPr/>
                </a:tc>
                <a:tc>
                  <a:txBody>
                    <a:bodyPr/>
                    <a:lstStyle/>
                    <a:p>
                      <a:r>
                        <a:rPr lang="en-US" sz="2000" dirty="0" smtClean="0">
                          <a:latin typeface="Times New Roman" pitchFamily="18" charset="0"/>
                          <a:cs typeface="Times New Roman" pitchFamily="18" charset="0"/>
                        </a:rPr>
                        <a:t>SHLA</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Rotate</a:t>
                      </a:r>
                      <a:r>
                        <a:rPr lang="en-US" sz="2000" baseline="0" dirty="0" smtClean="0">
                          <a:latin typeface="Times New Roman" pitchFamily="18" charset="0"/>
                          <a:cs typeface="Times New Roman" pitchFamily="18" charset="0"/>
                        </a:rPr>
                        <a:t> right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ROR</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Rotate  left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ROL</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Rotate  right through carry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RORC</a:t>
                      </a:r>
                      <a:endParaRPr lang="en-US" sz="2000" dirty="0">
                        <a:latin typeface="Times New Roman" pitchFamily="18" charset="0"/>
                        <a:cs typeface="Times New Roman" pitchFamily="18" charset="0"/>
                      </a:endParaRPr>
                    </a:p>
                  </a:txBody>
                  <a:tcPr/>
                </a:tc>
              </a:tr>
              <a:tr h="370840">
                <a:tc>
                  <a:txBody>
                    <a:bodyPr/>
                    <a:lstStyle/>
                    <a:p>
                      <a:r>
                        <a:rPr lang="en-US" sz="2000" dirty="0" smtClean="0">
                          <a:latin typeface="Times New Roman" pitchFamily="18" charset="0"/>
                          <a:cs typeface="Times New Roman" pitchFamily="18" charset="0"/>
                        </a:rPr>
                        <a:t>Rotate  left</a:t>
                      </a:r>
                      <a:r>
                        <a:rPr lang="en-US" sz="2000" baseline="0" dirty="0" smtClean="0">
                          <a:latin typeface="Times New Roman" pitchFamily="18" charset="0"/>
                          <a:cs typeface="Times New Roman" pitchFamily="18" charset="0"/>
                        </a:rPr>
                        <a:t> through carry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ROLC</a:t>
                      </a:r>
                      <a:endParaRPr lang="en-US" sz="20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191105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    Program </a:t>
            </a:r>
            <a:r>
              <a:rPr lang="en-US" b="1" dirty="0">
                <a:latin typeface="Times New Roman" pitchFamily="18" charset="0"/>
                <a:cs typeface="Times New Roman" pitchFamily="18" charset="0"/>
              </a:rPr>
              <a:t>Control</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US" sz="2400" dirty="0">
                <a:latin typeface="Times New Roman" pitchFamily="18" charset="0"/>
                <a:cs typeface="Times New Roman" pitchFamily="18" charset="0"/>
              </a:rPr>
              <a:t>In other words, program control instructions specify conditions for altering the content of the program counter, while data transfer and manipulation instructions specify conditions for data- processing </a:t>
            </a:r>
            <a:r>
              <a:rPr lang="en-US" sz="2400" dirty="0" smtClean="0">
                <a:latin typeface="Times New Roman" pitchFamily="18" charset="0"/>
                <a:cs typeface="Times New Roman" pitchFamily="18" charset="0"/>
              </a:rPr>
              <a:t>operations</a:t>
            </a: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change in value of the program counter as a result of the execution of a program control instruction causes a break in the sequence of instruction </a:t>
            </a:r>
            <a:r>
              <a:rPr lang="en-US" sz="2400" dirty="0" smtClean="0">
                <a:latin typeface="Times New Roman" pitchFamily="18" charset="0"/>
                <a:cs typeface="Times New Roman" pitchFamily="18" charset="0"/>
              </a:rPr>
              <a:t>execution</a:t>
            </a:r>
          </a:p>
          <a:p>
            <a:pPr algn="just"/>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is an important feature in digital computers, as it provides control over the flow of program execution and a capability for branching to different program </a:t>
            </a:r>
            <a:r>
              <a:rPr lang="en-US" sz="2400" dirty="0" smtClean="0">
                <a:latin typeface="Times New Roman" pitchFamily="18" charset="0"/>
                <a:cs typeface="Times New Roman" pitchFamily="18" charset="0"/>
              </a:rPr>
              <a:t>segments</a:t>
            </a:r>
          </a:p>
          <a:p>
            <a:pPr marL="0" indent="0" algn="just">
              <a:buNone/>
            </a:pPr>
            <a:r>
              <a:rPr lang="en-US" sz="2400" dirty="0">
                <a:latin typeface="Times New Roman" pitchFamily="18" charset="0"/>
                <a:cs typeface="Times New Roman" pitchFamily="18" charset="0"/>
              </a:rPr>
              <a:t> </a:t>
            </a:r>
          </a:p>
        </p:txBody>
      </p:sp>
    </p:spTree>
    <p:extLst>
      <p:ext uri="{BB962C8B-B14F-4D97-AF65-F5344CB8AC3E}">
        <p14:creationId xmlns:p14="http://schemas.microsoft.com/office/powerpoint/2010/main" val="17696705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itchFamily="18" charset="0"/>
                <a:cs typeface="Times New Roman" pitchFamily="18" charset="0"/>
              </a:rPr>
              <a:t> </a:t>
            </a:r>
            <a:r>
              <a:rPr lang="en-US" b="1" i="1" dirty="0" smtClean="0">
                <a:latin typeface="Times New Roman" pitchFamily="18" charset="0"/>
                <a:cs typeface="Times New Roman" pitchFamily="18" charset="0"/>
              </a:rPr>
              <a:t>        Cont</a:t>
            </a:r>
            <a:r>
              <a:rPr lang="en-US" b="1" i="1" dirty="0">
                <a:latin typeface="Times New Roman" pitchFamily="18" charset="0"/>
                <a:cs typeface="Times New Roman" pitchFamily="18" charset="0"/>
              </a:rPr>
              <a:t>... </a:t>
            </a:r>
            <a:endParaRPr lang="en-US" dirty="0"/>
          </a:p>
        </p:txBody>
      </p:sp>
      <p:sp>
        <p:nvSpPr>
          <p:cNvPr id="3" name="Content Placeholder 2"/>
          <p:cNvSpPr>
            <a:spLocks noGrp="1"/>
          </p:cNvSpPr>
          <p:nvPr>
            <p:ph sz="quarter" idx="1"/>
          </p:nvPr>
        </p:nvSpPr>
        <p:spPr/>
        <p:txBody>
          <a:bodyPr>
            <a:normAutofit/>
          </a:bodyPr>
          <a:lstStyle/>
          <a:p>
            <a:pPr marL="0" indent="0">
              <a:buNone/>
            </a:pPr>
            <a:r>
              <a:rPr lang="en-US" sz="1800" b="1" i="1" dirty="0" smtClean="0">
                <a:latin typeface="Times New Roman" pitchFamily="18" charset="0"/>
                <a:cs typeface="Times New Roman" pitchFamily="18" charset="0"/>
              </a:rPr>
              <a:t>    Table 6.5 : </a:t>
            </a:r>
            <a:r>
              <a:rPr lang="en-US" sz="1800" b="1" i="1" dirty="0">
                <a:latin typeface="Times New Roman" pitchFamily="18" charset="0"/>
                <a:cs typeface="Times New Roman" pitchFamily="18" charset="0"/>
              </a:rPr>
              <a:t>Typical Program Control </a:t>
            </a:r>
            <a:r>
              <a:rPr lang="en-US" sz="1800" b="1" i="1" dirty="0" smtClean="0">
                <a:latin typeface="Times New Roman" pitchFamily="18" charset="0"/>
                <a:cs typeface="Times New Roman" pitchFamily="18" charset="0"/>
              </a:rPr>
              <a:t>Instructions</a:t>
            </a:r>
          </a:p>
          <a:p>
            <a:pPr marL="0" indent="0">
              <a:buNone/>
            </a:pPr>
            <a:endParaRPr lang="en-US" sz="1800" b="1" i="1" dirty="0" smtClean="0">
              <a:latin typeface="Times New Roman" pitchFamily="18" charset="0"/>
              <a:cs typeface="Times New Roman" pitchFamily="18" charset="0"/>
            </a:endParaRPr>
          </a:p>
          <a:p>
            <a:endParaRPr lang="en-US" sz="1800" b="1" i="1" dirty="0">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575112967"/>
              </p:ext>
            </p:extLst>
          </p:nvPr>
        </p:nvGraphicFramePr>
        <p:xfrm>
          <a:off x="1143000" y="2133600"/>
          <a:ext cx="6096000" cy="2961640"/>
        </p:xfrm>
        <a:graphic>
          <a:graphicData uri="http://schemas.openxmlformats.org/drawingml/2006/table">
            <a:tbl>
              <a:tblPr firstRow="1" bandRow="1">
                <a:tableStyleId>{5C22544A-7EE6-4342-B048-85BDC9FD1C3A}</a:tableStyleId>
              </a:tblPr>
              <a:tblGrid>
                <a:gridCol w="3048000"/>
                <a:gridCol w="3048000"/>
              </a:tblGrid>
              <a:tr h="0">
                <a:tc>
                  <a:txBody>
                    <a:bodyPr/>
                    <a:lstStyle/>
                    <a:p>
                      <a:r>
                        <a:rPr lang="en-US" dirty="0" smtClean="0">
                          <a:latin typeface="Times New Roman" pitchFamily="18" charset="0"/>
                          <a:cs typeface="Times New Roman" pitchFamily="18" charset="0"/>
                        </a:rPr>
                        <a:t>Name </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Mnemonic </a:t>
                      </a:r>
                    </a:p>
                  </a:txBody>
                  <a:tcPr/>
                </a:tc>
              </a:tr>
              <a:tr h="370840">
                <a:tc>
                  <a:txBody>
                    <a:bodyPr/>
                    <a:lstStyle/>
                    <a:p>
                      <a:r>
                        <a:rPr lang="en-US" dirty="0" smtClean="0">
                          <a:latin typeface="Times New Roman" pitchFamily="18" charset="0"/>
                          <a:cs typeface="Times New Roman" pitchFamily="18" charset="0"/>
                        </a:rPr>
                        <a:t>Branch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BR</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Jump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JMP</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Skip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SKP</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Call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CALL</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Return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RET</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Compare(</a:t>
                      </a:r>
                      <a:r>
                        <a:rPr lang="en-US" baseline="0" dirty="0" smtClean="0">
                          <a:latin typeface="Times New Roman" pitchFamily="18" charset="0"/>
                          <a:cs typeface="Times New Roman" pitchFamily="18" charset="0"/>
                        </a:rPr>
                        <a:t> by subtraction)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CMP</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Test (by AND </a:t>
                      </a:r>
                      <a:r>
                        <a:rPr lang="en-US" dirty="0" err="1" smtClean="0">
                          <a:latin typeface="Times New Roman" pitchFamily="18" charset="0"/>
                          <a:cs typeface="Times New Roman" pitchFamily="18" charset="0"/>
                        </a:rPr>
                        <a:t>ing</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TST</a:t>
                      </a:r>
                      <a:endParaRPr lang="en-US"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1862215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i="1" dirty="0">
                <a:latin typeface="Times New Roman" pitchFamily="18" charset="0"/>
                <a:cs typeface="Times New Roman" pitchFamily="18" charset="0"/>
              </a:rPr>
              <a:t> Cont... </a:t>
            </a:r>
            <a:endParaRPr lang="en-US" dirty="0"/>
          </a:p>
        </p:txBody>
      </p:sp>
      <p:sp>
        <p:nvSpPr>
          <p:cNvPr id="3" name="Content Placeholder 2"/>
          <p:cNvSpPr>
            <a:spLocks noGrp="1"/>
          </p:cNvSpPr>
          <p:nvPr>
            <p:ph sz="quarter" idx="1"/>
          </p:nvPr>
        </p:nvSpPr>
        <p:spPr/>
        <p:txBody>
          <a:bodyPr>
            <a:normAutofit/>
          </a:bodyPr>
          <a:lstStyle/>
          <a:p>
            <a:pPr algn="just"/>
            <a:r>
              <a:rPr lang="en-US" sz="2400" b="1" i="1" dirty="0">
                <a:solidFill>
                  <a:srgbClr val="0070C0"/>
                </a:solidFill>
                <a:latin typeface="Times New Roman" pitchFamily="18" charset="0"/>
                <a:cs typeface="Times New Roman" pitchFamily="18" charset="0"/>
              </a:rPr>
              <a:t>Program </a:t>
            </a:r>
            <a:r>
              <a:rPr lang="en-US" sz="2400" b="1" i="1" dirty="0" smtClean="0">
                <a:solidFill>
                  <a:srgbClr val="0070C0"/>
                </a:solidFill>
                <a:latin typeface="Times New Roman" pitchFamily="18" charset="0"/>
                <a:cs typeface="Times New Roman" pitchFamily="18" charset="0"/>
              </a:rPr>
              <a:t>Interrupt</a:t>
            </a:r>
          </a:p>
          <a:p>
            <a:pPr algn="just"/>
            <a:r>
              <a:rPr lang="en-US" sz="2400" dirty="0">
                <a:latin typeface="Times New Roman" pitchFamily="18" charset="0"/>
                <a:cs typeface="Times New Roman" pitchFamily="18" charset="0"/>
              </a:rPr>
              <a:t>Program interrupt refers to the transfer of program control from a currently running program to another service program as a result of an external or internal generated </a:t>
            </a:r>
            <a:r>
              <a:rPr lang="en-US" sz="2400" dirty="0" smtClean="0">
                <a:latin typeface="Times New Roman" pitchFamily="18" charset="0"/>
                <a:cs typeface="Times New Roman" pitchFamily="18" charset="0"/>
              </a:rPr>
              <a:t>request</a:t>
            </a: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Control returns to the original program after the service program is </a:t>
            </a:r>
            <a:r>
              <a:rPr lang="en-US" sz="2400" dirty="0" smtClean="0">
                <a:latin typeface="Times New Roman" pitchFamily="18" charset="0"/>
                <a:cs typeface="Times New Roman" pitchFamily="18" charset="0"/>
              </a:rPr>
              <a:t>executed</a:t>
            </a:r>
          </a:p>
          <a:p>
            <a:pPr algn="just"/>
            <a:r>
              <a:rPr lang="en-US" sz="2400" dirty="0">
                <a:latin typeface="Times New Roman" pitchFamily="18" charset="0"/>
                <a:cs typeface="Times New Roman" pitchFamily="18" charset="0"/>
              </a:rPr>
              <a:t>The interrupt procedure is similar to a subroutine call except for three </a:t>
            </a:r>
            <a:r>
              <a:rPr lang="en-US" sz="2400" dirty="0" smtClean="0">
                <a:latin typeface="Times New Roman" pitchFamily="18" charset="0"/>
                <a:cs typeface="Times New Roman" pitchFamily="18" charset="0"/>
              </a:rPr>
              <a:t>variations</a:t>
            </a:r>
          </a:p>
          <a:p>
            <a:pPr lvl="3" algn="just">
              <a:buFont typeface="Wingdings" pitchFamily="2" charset="2"/>
              <a:buChar char="ü"/>
            </a:pPr>
            <a:r>
              <a:rPr lang="en-US" sz="2400" dirty="0">
                <a:latin typeface="Times New Roman" pitchFamily="18" charset="0"/>
                <a:cs typeface="Times New Roman" pitchFamily="18" charset="0"/>
              </a:rPr>
              <a:t>The interrupt is usually initiated by an internal or external signal rather that from the execution of an instruction (except for software interrupt )</a:t>
            </a:r>
            <a:endParaRPr lang="en-US" sz="2400" dirty="0" smtClean="0">
              <a:latin typeface="Times New Roman" pitchFamily="18" charset="0"/>
              <a:cs typeface="Times New Roman" pitchFamily="18" charset="0"/>
            </a:endParaRPr>
          </a:p>
          <a:p>
            <a:pPr marL="1828800" lvl="7" indent="0" algn="just">
              <a:buNone/>
            </a:pPr>
            <a:endParaRPr lang="en-US" sz="2400" b="1" i="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2155673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itchFamily="18" charset="0"/>
                <a:cs typeface="Times New Roman" pitchFamily="18" charset="0"/>
              </a:rPr>
              <a:t>               Major </a:t>
            </a:r>
            <a:r>
              <a:rPr lang="en-US" b="1" i="1" dirty="0">
                <a:latin typeface="Times New Roman" pitchFamily="18" charset="0"/>
                <a:cs typeface="Times New Roman" pitchFamily="18" charset="0"/>
              </a:rPr>
              <a:t>Components of CPU</a:t>
            </a:r>
          </a:p>
        </p:txBody>
      </p:sp>
      <p:sp>
        <p:nvSpPr>
          <p:cNvPr id="3" name="Content Placeholder 2"/>
          <p:cNvSpPr>
            <a:spLocks noGrp="1"/>
          </p:cNvSpPr>
          <p:nvPr>
            <p:ph sz="quarter" idx="1"/>
          </p:nvPr>
        </p:nvSpPr>
        <p:spPr/>
        <p:txBody>
          <a:bodyPr>
            <a:normAutofit/>
          </a:bodyPr>
          <a:lstStyle/>
          <a:p>
            <a:r>
              <a:rPr lang="en-US" sz="2400" dirty="0">
                <a:latin typeface="Times New Roman" pitchFamily="18" charset="0"/>
                <a:cs typeface="Times New Roman" pitchFamily="18" charset="0"/>
              </a:rPr>
              <a:t>The CPU is made up of </a:t>
            </a:r>
            <a:r>
              <a:rPr lang="en-US" sz="2400" b="1" i="1" dirty="0">
                <a:solidFill>
                  <a:srgbClr val="0070C0"/>
                </a:solidFill>
                <a:latin typeface="Times New Roman" pitchFamily="18" charset="0"/>
                <a:cs typeface="Times New Roman" pitchFamily="18" charset="0"/>
              </a:rPr>
              <a:t>three major parts</a:t>
            </a:r>
            <a:r>
              <a:rPr lang="en-US" sz="2400" dirty="0">
                <a:latin typeface="Times New Roman" pitchFamily="18" charset="0"/>
                <a:cs typeface="Times New Roman" pitchFamily="18" charset="0"/>
              </a:rPr>
              <a:t>, as shown in figure </a:t>
            </a:r>
            <a:r>
              <a:rPr lang="en-US" sz="2400" dirty="0" smtClean="0">
                <a:latin typeface="Times New Roman" pitchFamily="18" charset="0"/>
                <a:cs typeface="Times New Roman" pitchFamily="18" charset="0"/>
              </a:rPr>
              <a:t>below</a:t>
            </a:r>
          </a:p>
          <a:p>
            <a:pPr marL="0" indent="0">
              <a:buNone/>
            </a:pPr>
            <a:endParaRPr lang="en-US" sz="2400" dirty="0" smtClean="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86000"/>
            <a:ext cx="7458885" cy="358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29845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itchFamily="18" charset="0"/>
                <a:cs typeface="Times New Roman" pitchFamily="18" charset="0"/>
              </a:rPr>
              <a:t> </a:t>
            </a:r>
            <a:r>
              <a:rPr lang="en-US" b="1" i="1" dirty="0" smtClean="0">
                <a:latin typeface="Times New Roman" pitchFamily="18" charset="0"/>
                <a:cs typeface="Times New Roman" pitchFamily="18" charset="0"/>
              </a:rPr>
              <a:t>        Cont</a:t>
            </a:r>
            <a:r>
              <a:rPr lang="en-US" b="1" i="1" dirty="0">
                <a:latin typeface="Times New Roman" pitchFamily="18" charset="0"/>
                <a:cs typeface="Times New Roman" pitchFamily="18" charset="0"/>
              </a:rPr>
              <a:t>... </a:t>
            </a:r>
            <a:endParaRPr lang="en-US" dirty="0"/>
          </a:p>
        </p:txBody>
      </p:sp>
      <p:sp>
        <p:nvSpPr>
          <p:cNvPr id="3" name="Content Placeholder 2"/>
          <p:cNvSpPr>
            <a:spLocks noGrp="1"/>
          </p:cNvSpPr>
          <p:nvPr>
            <p:ph sz="quarter" idx="1"/>
          </p:nvPr>
        </p:nvSpPr>
        <p:spPr/>
        <p:txBody>
          <a:bodyPr>
            <a:normAutofit/>
          </a:bodyPr>
          <a:lstStyle/>
          <a:p>
            <a:pPr lvl="4" algn="just">
              <a:buFont typeface="Wingdings" pitchFamily="2" charset="2"/>
              <a:buChar char="ü"/>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address of the interrupt service program is determined by the hardware rather that from the address field of an instruction; and </a:t>
            </a:r>
            <a:endParaRPr lang="en-US" sz="2400" dirty="0" smtClean="0">
              <a:latin typeface="Times New Roman" pitchFamily="18" charset="0"/>
              <a:cs typeface="Times New Roman" pitchFamily="18" charset="0"/>
            </a:endParaRPr>
          </a:p>
          <a:p>
            <a:pPr lvl="4" algn="just">
              <a:buFont typeface="Wingdings" pitchFamily="2" charset="2"/>
              <a:buChar char="ü"/>
            </a:pPr>
            <a:r>
              <a:rPr lang="en-US" sz="2400" dirty="0" smtClean="0">
                <a:latin typeface="Times New Roman" pitchFamily="18" charset="0"/>
                <a:cs typeface="Times New Roman" pitchFamily="18" charset="0"/>
              </a:rPr>
              <a:t>An </a:t>
            </a:r>
            <a:r>
              <a:rPr lang="en-US" sz="2400" dirty="0">
                <a:latin typeface="Times New Roman" pitchFamily="18" charset="0"/>
                <a:cs typeface="Times New Roman" pitchFamily="18" charset="0"/>
              </a:rPr>
              <a:t>interrupt procedure usually stores all the information necessary to define the state of CPU rather than storing only the program counter</a:t>
            </a:r>
            <a:r>
              <a:rPr lang="en-US" sz="2400" dirty="0" smtClean="0">
                <a:latin typeface="Times New Roman" pitchFamily="18" charset="0"/>
                <a:cs typeface="Times New Roman" pitchFamily="18" charset="0"/>
              </a:rPr>
              <a:t>.</a:t>
            </a:r>
          </a:p>
          <a:p>
            <a:pPr algn="just"/>
            <a:r>
              <a:rPr lang="en-US" sz="2400" b="1" i="1" dirty="0">
                <a:solidFill>
                  <a:srgbClr val="0070C0"/>
                </a:solidFill>
                <a:latin typeface="Times New Roman" pitchFamily="18" charset="0"/>
                <a:cs typeface="Times New Roman" pitchFamily="18" charset="0"/>
              </a:rPr>
              <a:t>Program status </a:t>
            </a:r>
            <a:r>
              <a:rPr lang="en-US" sz="2400" b="1" i="1" dirty="0" smtClean="0">
                <a:solidFill>
                  <a:srgbClr val="0070C0"/>
                </a:solidFill>
                <a:latin typeface="Times New Roman" pitchFamily="18" charset="0"/>
                <a:cs typeface="Times New Roman" pitchFamily="18" charset="0"/>
              </a:rPr>
              <a:t>word</a:t>
            </a:r>
          </a:p>
          <a:p>
            <a:pPr algn="just"/>
            <a:r>
              <a:rPr lang="en-US" sz="2400" dirty="0">
                <a:latin typeface="Times New Roman" pitchFamily="18" charset="0"/>
                <a:cs typeface="Times New Roman" pitchFamily="18" charset="0"/>
              </a:rPr>
              <a:t>The collection of all status bit conditions in the CPU is sometimes called a program status word or </a:t>
            </a:r>
            <a:r>
              <a:rPr lang="en-US" sz="2400" dirty="0" smtClean="0">
                <a:latin typeface="Times New Roman" pitchFamily="18" charset="0"/>
                <a:cs typeface="Times New Roman" pitchFamily="18" charset="0"/>
              </a:rPr>
              <a:t>PSW</a:t>
            </a: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PSW is stored in a separate hardware register and contains the status information that characterizes the state of the CPU</a:t>
            </a:r>
            <a:endParaRPr lang="en-US" sz="2400" b="1" i="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18750848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Types of Interrupts </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US" sz="2400" dirty="0">
                <a:latin typeface="Times New Roman" pitchFamily="18" charset="0"/>
                <a:cs typeface="Times New Roman" pitchFamily="18" charset="0"/>
              </a:rPr>
              <a:t>There are three major types of interrupts that cause a break in the normal execution of a program. •</a:t>
            </a:r>
          </a:p>
          <a:p>
            <a:pPr marL="1051560" lvl="2" indent="-457200" algn="just">
              <a:buFont typeface="+mj-lt"/>
              <a:buAutoNum type="arabicPeriod"/>
            </a:pPr>
            <a:r>
              <a:rPr lang="en-US" sz="2400" dirty="0">
                <a:latin typeface="Times New Roman" pitchFamily="18" charset="0"/>
                <a:cs typeface="Times New Roman" pitchFamily="18" charset="0"/>
              </a:rPr>
              <a:t> External interrupts </a:t>
            </a:r>
          </a:p>
          <a:p>
            <a:pPr marL="1051560" lvl="2" indent="-457200" algn="just">
              <a:buFont typeface="+mj-lt"/>
              <a:buAutoNum type="arabicPeriod"/>
            </a:pPr>
            <a:r>
              <a:rPr lang="en-US" sz="2400" dirty="0">
                <a:latin typeface="Times New Roman" pitchFamily="18" charset="0"/>
                <a:cs typeface="Times New Roman" pitchFamily="18" charset="0"/>
              </a:rPr>
              <a:t>Internal interrupts </a:t>
            </a:r>
          </a:p>
          <a:p>
            <a:pPr marL="1051560" lvl="2" indent="-457200" algn="just">
              <a:buFont typeface="+mj-lt"/>
              <a:buAutoNum type="arabicPeriod"/>
            </a:pPr>
            <a:r>
              <a:rPr lang="en-US" sz="2400" dirty="0">
                <a:latin typeface="Times New Roman" pitchFamily="18" charset="0"/>
                <a:cs typeface="Times New Roman" pitchFamily="18" charset="0"/>
              </a:rPr>
              <a:t>Software interrupts</a:t>
            </a:r>
          </a:p>
          <a:p>
            <a:pPr algn="just"/>
            <a:r>
              <a:rPr lang="en-US" sz="2400" b="1" i="1" dirty="0">
                <a:solidFill>
                  <a:srgbClr val="0070C0"/>
                </a:solidFill>
                <a:latin typeface="Times New Roman" pitchFamily="18" charset="0"/>
                <a:cs typeface="Times New Roman" pitchFamily="18" charset="0"/>
              </a:rPr>
              <a:t>External </a:t>
            </a:r>
            <a:r>
              <a:rPr lang="en-US" sz="2400" b="1" i="1" dirty="0" smtClean="0">
                <a:solidFill>
                  <a:srgbClr val="0070C0"/>
                </a:solidFill>
                <a:latin typeface="Times New Roman" pitchFamily="18" charset="0"/>
                <a:cs typeface="Times New Roman" pitchFamily="18" charset="0"/>
              </a:rPr>
              <a:t>interrupts</a:t>
            </a:r>
            <a:r>
              <a:rPr lang="en-US" sz="2400" dirty="0" smtClean="0">
                <a:latin typeface="Times New Roman" pitchFamily="18" charset="0"/>
                <a:cs typeface="Times New Roman" pitchFamily="18" charset="0"/>
              </a:rPr>
              <a:t> come </a:t>
            </a:r>
            <a:r>
              <a:rPr lang="en-US" sz="2400" dirty="0">
                <a:latin typeface="Times New Roman" pitchFamily="18" charset="0"/>
                <a:cs typeface="Times New Roman" pitchFamily="18" charset="0"/>
              </a:rPr>
              <a:t>from input - output (I/O) devices, from a timing device, from a circuit monitoring the power supply, or from any other external source.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External </a:t>
            </a:r>
            <a:r>
              <a:rPr lang="en-US" sz="2400" dirty="0">
                <a:latin typeface="Times New Roman" pitchFamily="18" charset="0"/>
                <a:cs typeface="Times New Roman" pitchFamily="18" charset="0"/>
              </a:rPr>
              <a:t>interrupts depend on external conditions that are independent of the program being executed at the time</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1756808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itchFamily="18" charset="0"/>
                <a:cs typeface="Times New Roman" pitchFamily="18" charset="0"/>
              </a:rPr>
              <a:t> </a:t>
            </a:r>
            <a:r>
              <a:rPr lang="en-US" b="1" i="1" dirty="0" smtClean="0">
                <a:latin typeface="Times New Roman" pitchFamily="18" charset="0"/>
                <a:cs typeface="Times New Roman" pitchFamily="18" charset="0"/>
              </a:rPr>
              <a:t>        Cont</a:t>
            </a:r>
            <a:r>
              <a:rPr lang="en-US" b="1" i="1" dirty="0">
                <a:latin typeface="Times New Roman" pitchFamily="18" charset="0"/>
                <a:cs typeface="Times New Roman" pitchFamily="18" charset="0"/>
              </a:rPr>
              <a:t>... </a:t>
            </a:r>
            <a:endParaRPr lang="en-US" dirty="0"/>
          </a:p>
        </p:txBody>
      </p:sp>
      <p:sp>
        <p:nvSpPr>
          <p:cNvPr id="3" name="Content Placeholder 2"/>
          <p:cNvSpPr>
            <a:spLocks noGrp="1"/>
          </p:cNvSpPr>
          <p:nvPr>
            <p:ph sz="quarter" idx="1"/>
          </p:nvPr>
        </p:nvSpPr>
        <p:spPr/>
        <p:txBody>
          <a:bodyPr>
            <a:normAutofit lnSpcReduction="10000"/>
          </a:bodyPr>
          <a:lstStyle/>
          <a:p>
            <a:pPr algn="just"/>
            <a:r>
              <a:rPr lang="en-US" sz="2400" b="1" i="1" dirty="0">
                <a:solidFill>
                  <a:srgbClr val="0070C0"/>
                </a:solidFill>
                <a:latin typeface="Times New Roman" pitchFamily="18" charset="0"/>
                <a:cs typeface="Times New Roman" pitchFamily="18" charset="0"/>
              </a:rPr>
              <a:t>Internal </a:t>
            </a:r>
            <a:r>
              <a:rPr lang="en-US" sz="2400" b="1" i="1" dirty="0" smtClean="0">
                <a:solidFill>
                  <a:srgbClr val="0070C0"/>
                </a:solidFill>
                <a:latin typeface="Times New Roman" pitchFamily="18" charset="0"/>
                <a:cs typeface="Times New Roman" pitchFamily="18" charset="0"/>
              </a:rPr>
              <a:t>interrupts </a:t>
            </a:r>
            <a:r>
              <a:rPr lang="en-US" sz="2400" dirty="0" smtClean="0">
                <a:latin typeface="Times New Roman" pitchFamily="18" charset="0"/>
                <a:cs typeface="Times New Roman" pitchFamily="18" charset="0"/>
              </a:rPr>
              <a:t>arise </a:t>
            </a:r>
            <a:r>
              <a:rPr lang="en-US" sz="2400" dirty="0">
                <a:latin typeface="Times New Roman" pitchFamily="18" charset="0"/>
                <a:cs typeface="Times New Roman" pitchFamily="18" charset="0"/>
              </a:rPr>
              <a:t>from illegal or erroneous use of an instruction or </a:t>
            </a:r>
            <a:r>
              <a:rPr lang="en-US" sz="2400" dirty="0" smtClean="0">
                <a:latin typeface="Times New Roman" pitchFamily="18" charset="0"/>
                <a:cs typeface="Times New Roman" pitchFamily="18" charset="0"/>
              </a:rPr>
              <a:t>data</a:t>
            </a:r>
          </a:p>
          <a:p>
            <a:pPr algn="just"/>
            <a:r>
              <a:rPr lang="en-US" sz="2400" dirty="0" smtClean="0">
                <a:latin typeface="Times New Roman" pitchFamily="18" charset="0"/>
                <a:cs typeface="Times New Roman" pitchFamily="18" charset="0"/>
              </a:rPr>
              <a:t>Internal </a:t>
            </a:r>
            <a:r>
              <a:rPr lang="en-US" sz="2400" dirty="0">
                <a:latin typeface="Times New Roman" pitchFamily="18" charset="0"/>
                <a:cs typeface="Times New Roman" pitchFamily="18" charset="0"/>
              </a:rPr>
              <a:t>interrupts are also called </a:t>
            </a:r>
            <a:r>
              <a:rPr lang="en-US" sz="2400" b="1" i="1" dirty="0">
                <a:solidFill>
                  <a:srgbClr val="FF0000"/>
                </a:solidFill>
                <a:latin typeface="Times New Roman" pitchFamily="18" charset="0"/>
                <a:cs typeface="Times New Roman" pitchFamily="18" charset="0"/>
              </a:rPr>
              <a:t>traps</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Examples </a:t>
            </a:r>
            <a:r>
              <a:rPr lang="en-US" sz="2400" dirty="0">
                <a:latin typeface="Times New Roman" pitchFamily="18" charset="0"/>
                <a:cs typeface="Times New Roman" pitchFamily="18" charset="0"/>
              </a:rPr>
              <a:t>of interrupts caused by internal error conditions are register overflow, attempt to divide by zero, an invalid operation code, stack </a:t>
            </a:r>
            <a:r>
              <a:rPr lang="en-US" sz="2400" dirty="0" smtClean="0">
                <a:latin typeface="Times New Roman" pitchFamily="18" charset="0"/>
                <a:cs typeface="Times New Roman" pitchFamily="18" charset="0"/>
              </a:rPr>
              <a:t>overflow, </a:t>
            </a:r>
            <a:r>
              <a:rPr lang="en-US" sz="2400" dirty="0">
                <a:latin typeface="Times New Roman" pitchFamily="18" charset="0"/>
                <a:cs typeface="Times New Roman" pitchFamily="18" charset="0"/>
              </a:rPr>
              <a:t>and protection </a:t>
            </a:r>
            <a:r>
              <a:rPr lang="en-US" sz="2400" dirty="0" smtClean="0">
                <a:latin typeface="Times New Roman" pitchFamily="18" charset="0"/>
                <a:cs typeface="Times New Roman" pitchFamily="18" charset="0"/>
              </a:rPr>
              <a:t>violation</a:t>
            </a:r>
          </a:p>
          <a:p>
            <a:pPr algn="just"/>
            <a:r>
              <a:rPr lang="en-US" sz="2400" b="1" i="1" dirty="0">
                <a:solidFill>
                  <a:srgbClr val="0070C0"/>
                </a:solidFill>
                <a:latin typeface="Times New Roman" pitchFamily="18" charset="0"/>
                <a:cs typeface="Times New Roman" pitchFamily="18" charset="0"/>
              </a:rPr>
              <a:t>Software </a:t>
            </a:r>
            <a:r>
              <a:rPr lang="en-US" sz="2400" b="1" i="1" dirty="0" smtClean="0">
                <a:solidFill>
                  <a:srgbClr val="0070C0"/>
                </a:solidFill>
                <a:latin typeface="Times New Roman" pitchFamily="18" charset="0"/>
                <a:cs typeface="Times New Roman" pitchFamily="18" charset="0"/>
              </a:rPr>
              <a:t>interrupt </a:t>
            </a:r>
            <a:r>
              <a:rPr lang="en-US" sz="2400" dirty="0" smtClean="0">
                <a:latin typeface="Times New Roman" pitchFamily="18" charset="0"/>
                <a:cs typeface="Times New Roman" pitchFamily="18" charset="0"/>
              </a:rPr>
              <a:t>is </a:t>
            </a:r>
            <a:r>
              <a:rPr lang="en-US" sz="2400" dirty="0">
                <a:latin typeface="Times New Roman" pitchFamily="18" charset="0"/>
                <a:cs typeface="Times New Roman" pitchFamily="18" charset="0"/>
              </a:rPr>
              <a:t>initiated by executing an instruction</a:t>
            </a:r>
            <a:r>
              <a:rPr lang="en-US" sz="2400" dirty="0" smtClean="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I</a:t>
            </a:r>
            <a:r>
              <a:rPr lang="en-US" sz="2400" dirty="0" smtClean="0">
                <a:latin typeface="Times New Roman" pitchFamily="18" charset="0"/>
                <a:cs typeface="Times New Roman" pitchFamily="18" charset="0"/>
              </a:rPr>
              <a:t>t </a:t>
            </a:r>
            <a:r>
              <a:rPr lang="en-US" sz="2400" dirty="0">
                <a:latin typeface="Times New Roman" pitchFamily="18" charset="0"/>
                <a:cs typeface="Times New Roman" pitchFamily="18" charset="0"/>
              </a:rPr>
              <a:t>is a special call instruction that behaves like an interrupt rather than a subroutine </a:t>
            </a:r>
            <a:r>
              <a:rPr lang="en-US" sz="2400" dirty="0" smtClean="0">
                <a:latin typeface="Times New Roman" pitchFamily="18" charset="0"/>
                <a:cs typeface="Times New Roman" pitchFamily="18" charset="0"/>
              </a:rPr>
              <a:t>call</a:t>
            </a:r>
          </a:p>
          <a:p>
            <a:pPr algn="just"/>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can be used by the programmer to initiate an interrupt procedure at any desired point in the </a:t>
            </a:r>
            <a:r>
              <a:rPr lang="en-US" sz="2400" dirty="0" smtClean="0">
                <a:latin typeface="Times New Roman" pitchFamily="18" charset="0"/>
                <a:cs typeface="Times New Roman" pitchFamily="18" charset="0"/>
              </a:rPr>
              <a:t>program</a:t>
            </a: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most common use of software interrupt is associated with a supervisor call instruction</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6462483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    CISC </a:t>
            </a:r>
            <a:r>
              <a:rPr lang="en-US" b="1" dirty="0">
                <a:latin typeface="Times New Roman" pitchFamily="18" charset="0"/>
                <a:cs typeface="Times New Roman" pitchFamily="18" charset="0"/>
              </a:rPr>
              <a:t>and RISC</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lgn="just"/>
            <a:r>
              <a:rPr lang="en-US" dirty="0">
                <a:latin typeface="Times New Roman" pitchFamily="18" charset="0"/>
                <a:cs typeface="Times New Roman" pitchFamily="18" charset="0"/>
              </a:rPr>
              <a:t>CISC and RISC are aspects of computer </a:t>
            </a:r>
            <a:r>
              <a:rPr lang="en-US" dirty="0" smtClean="0">
                <a:latin typeface="Times New Roman" pitchFamily="18" charset="0"/>
                <a:cs typeface="Times New Roman" pitchFamily="18" charset="0"/>
              </a:rPr>
              <a:t>architecture</a:t>
            </a:r>
          </a:p>
          <a:p>
            <a:pPr marL="0" indent="0" algn="just">
              <a:buNone/>
            </a:pPr>
            <a:r>
              <a:rPr lang="en-US" b="1" i="1" dirty="0">
                <a:solidFill>
                  <a:srgbClr val="0070C0"/>
                </a:solidFill>
                <a:latin typeface="Times New Roman" pitchFamily="18" charset="0"/>
                <a:cs typeface="Times New Roman" pitchFamily="18" charset="0"/>
              </a:rPr>
              <a:t>Complex Instruction Set Computer (CISC) </a:t>
            </a:r>
            <a:endParaRPr lang="en-US" b="1" i="1" dirty="0" smtClean="0">
              <a:solidFill>
                <a:srgbClr val="0070C0"/>
              </a:solidFill>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major characteristics of CISC architecture are: </a:t>
            </a:r>
            <a:endParaRPr lang="en-US" dirty="0">
              <a:latin typeface="Times New Roman" pitchFamily="18" charset="0"/>
              <a:cs typeface="Times New Roman" pitchFamily="18" charset="0"/>
            </a:endParaRPr>
          </a:p>
          <a:p>
            <a:pPr lvl="1" algn="just">
              <a:buFont typeface="Wingdings" pitchFamily="2" charset="2"/>
              <a:buChar char="ü"/>
            </a:pP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large number of instructions - typically from 100 to 250 instructions </a:t>
            </a:r>
            <a:endParaRPr lang="en-US" dirty="0">
              <a:latin typeface="Times New Roman" pitchFamily="18" charset="0"/>
              <a:cs typeface="Times New Roman" pitchFamily="18" charset="0"/>
            </a:endParaRPr>
          </a:p>
          <a:p>
            <a:pPr lvl="1" algn="just">
              <a:buFont typeface="Wingdings" pitchFamily="2" charset="2"/>
              <a:buChar char="ü"/>
            </a:pPr>
            <a:r>
              <a:rPr lang="en-US" dirty="0" smtClean="0">
                <a:latin typeface="Times New Roman" pitchFamily="18" charset="0"/>
                <a:cs typeface="Times New Roman" pitchFamily="18" charset="0"/>
              </a:rPr>
              <a:t>Some </a:t>
            </a:r>
            <a:r>
              <a:rPr lang="en-US" dirty="0">
                <a:latin typeface="Times New Roman" pitchFamily="18" charset="0"/>
                <a:cs typeface="Times New Roman" pitchFamily="18" charset="0"/>
              </a:rPr>
              <a:t>instructions that perform specialized tasks and are used infrequently. </a:t>
            </a:r>
            <a:endParaRPr lang="en-US" dirty="0">
              <a:latin typeface="Times New Roman" pitchFamily="18" charset="0"/>
              <a:cs typeface="Times New Roman" pitchFamily="18" charset="0"/>
            </a:endParaRPr>
          </a:p>
          <a:p>
            <a:pPr lvl="1" algn="just">
              <a:buFont typeface="Wingdings" pitchFamily="2" charset="2"/>
              <a:buChar char="ü"/>
            </a:pP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large variety of addressing modes-typically from 5 to 20 different modes. </a:t>
            </a:r>
            <a:endParaRPr lang="en-US" dirty="0" smtClean="0">
              <a:latin typeface="Times New Roman" pitchFamily="18" charset="0"/>
              <a:cs typeface="Times New Roman" pitchFamily="18" charset="0"/>
            </a:endParaRPr>
          </a:p>
          <a:p>
            <a:pPr lvl="1" algn="just">
              <a:buFont typeface="Wingdings" pitchFamily="2" charset="2"/>
              <a:buChar char="ü"/>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Variable-length instruction formats </a:t>
            </a:r>
            <a:endParaRPr lang="en-US" dirty="0">
              <a:latin typeface="Times New Roman" pitchFamily="18" charset="0"/>
              <a:cs typeface="Times New Roman" pitchFamily="18" charset="0"/>
            </a:endParaRPr>
          </a:p>
          <a:p>
            <a:pPr lvl="1" algn="just">
              <a:buFont typeface="Wingdings" pitchFamily="2" charset="2"/>
              <a:buChar char="ü"/>
            </a:pPr>
            <a:r>
              <a:rPr lang="en-US" dirty="0" smtClean="0">
                <a:latin typeface="Times New Roman" pitchFamily="18" charset="0"/>
                <a:cs typeface="Times New Roman" pitchFamily="18" charset="0"/>
              </a:rPr>
              <a:t>Instructions </a:t>
            </a:r>
            <a:r>
              <a:rPr lang="en-US" dirty="0">
                <a:latin typeface="Times New Roman" pitchFamily="18" charset="0"/>
                <a:cs typeface="Times New Roman" pitchFamily="18" charset="0"/>
              </a:rPr>
              <a:t>that manipulate operands in memory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58032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i="1" dirty="0">
                <a:latin typeface="Times New Roman" pitchFamily="18" charset="0"/>
                <a:cs typeface="Times New Roman" pitchFamily="18" charset="0"/>
              </a:rPr>
              <a:t> Cont... </a:t>
            </a:r>
            <a:endParaRPr lang="en-US" dirty="0"/>
          </a:p>
        </p:txBody>
      </p:sp>
      <p:sp>
        <p:nvSpPr>
          <p:cNvPr id="3" name="Content Placeholder 2"/>
          <p:cNvSpPr>
            <a:spLocks noGrp="1"/>
          </p:cNvSpPr>
          <p:nvPr>
            <p:ph sz="quarter" idx="1"/>
          </p:nvPr>
        </p:nvSpPr>
        <p:spPr/>
        <p:txBody>
          <a:bodyPr>
            <a:normAutofit/>
          </a:bodyPr>
          <a:lstStyle/>
          <a:p>
            <a:pPr marL="0" indent="0" algn="just">
              <a:buNone/>
            </a:pPr>
            <a:r>
              <a:rPr lang="en-US" sz="2400" b="1" i="1" dirty="0">
                <a:solidFill>
                  <a:srgbClr val="0070C0"/>
                </a:solidFill>
                <a:latin typeface="Times New Roman" pitchFamily="18" charset="0"/>
                <a:cs typeface="Times New Roman" pitchFamily="18" charset="0"/>
              </a:rPr>
              <a:t>Reduced Instruction Set Computer (RISC) </a:t>
            </a:r>
            <a:endParaRPr lang="en-US" sz="2400" b="1" i="1" dirty="0" smtClean="0">
              <a:solidFill>
                <a:srgbClr val="0070C0"/>
              </a:solidFill>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major characteristics of RISC architecture are: </a:t>
            </a:r>
            <a:endParaRPr lang="en-US" sz="2400" dirty="0" smtClean="0">
              <a:latin typeface="Times New Roman" pitchFamily="18" charset="0"/>
              <a:cs typeface="Times New Roman" pitchFamily="18" charset="0"/>
            </a:endParaRPr>
          </a:p>
          <a:p>
            <a:pPr lvl="1" algn="just">
              <a:buFont typeface="Wingdings" pitchFamily="2" charset="2"/>
              <a:buChar char="ü"/>
            </a:pPr>
            <a:r>
              <a:rPr lang="en-US" sz="2400" dirty="0" smtClean="0">
                <a:latin typeface="Times New Roman" pitchFamily="18" charset="0"/>
                <a:cs typeface="Times New Roman" pitchFamily="18" charset="0"/>
              </a:rPr>
              <a:t>Relatively </a:t>
            </a:r>
            <a:r>
              <a:rPr lang="en-US" sz="2400" dirty="0">
                <a:latin typeface="Times New Roman" pitchFamily="18" charset="0"/>
                <a:cs typeface="Times New Roman" pitchFamily="18" charset="0"/>
              </a:rPr>
              <a:t>few instructions </a:t>
            </a:r>
            <a:endParaRPr lang="en-US" sz="2400" dirty="0">
              <a:latin typeface="Times New Roman" pitchFamily="18" charset="0"/>
              <a:cs typeface="Times New Roman" pitchFamily="18" charset="0"/>
            </a:endParaRPr>
          </a:p>
          <a:p>
            <a:pPr lvl="1" algn="just">
              <a:buFont typeface="Wingdings" pitchFamily="2" charset="2"/>
              <a:buChar char="ü"/>
            </a:pPr>
            <a:r>
              <a:rPr lang="en-US" sz="2400" dirty="0" smtClean="0">
                <a:latin typeface="Times New Roman" pitchFamily="18" charset="0"/>
                <a:cs typeface="Times New Roman" pitchFamily="18" charset="0"/>
              </a:rPr>
              <a:t>Relatively </a:t>
            </a:r>
            <a:r>
              <a:rPr lang="en-US" sz="2400" dirty="0">
                <a:latin typeface="Times New Roman" pitchFamily="18" charset="0"/>
                <a:cs typeface="Times New Roman" pitchFamily="18" charset="0"/>
              </a:rPr>
              <a:t>few addressing modes</a:t>
            </a:r>
            <a:r>
              <a:rPr lang="en-US" sz="2400" dirty="0" smtClean="0">
                <a:latin typeface="Times New Roman" pitchFamily="18" charset="0"/>
                <a:cs typeface="Times New Roman" pitchFamily="18" charset="0"/>
              </a:rPr>
              <a:t>.</a:t>
            </a:r>
          </a:p>
          <a:p>
            <a:pPr lvl="1" algn="just">
              <a:buFont typeface="Wingdings" pitchFamily="2" charset="2"/>
              <a:buChar char="ü"/>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Memory access limited to load and store instructions </a:t>
            </a:r>
            <a:endParaRPr lang="en-US" sz="2400" dirty="0">
              <a:latin typeface="Times New Roman" pitchFamily="18" charset="0"/>
              <a:cs typeface="Times New Roman" pitchFamily="18" charset="0"/>
            </a:endParaRPr>
          </a:p>
          <a:p>
            <a:pPr lvl="1" algn="just">
              <a:buFont typeface="Wingdings" pitchFamily="2" charset="2"/>
              <a:buChar char="ü"/>
            </a:pPr>
            <a:r>
              <a:rPr lang="en-US" sz="2400" dirty="0" smtClean="0">
                <a:latin typeface="Times New Roman" pitchFamily="18" charset="0"/>
                <a:cs typeface="Times New Roman" pitchFamily="18" charset="0"/>
              </a:rPr>
              <a:t>All </a:t>
            </a:r>
            <a:r>
              <a:rPr lang="en-US" sz="2400" dirty="0">
                <a:latin typeface="Times New Roman" pitchFamily="18" charset="0"/>
                <a:cs typeface="Times New Roman" pitchFamily="18" charset="0"/>
              </a:rPr>
              <a:t>operations done within the registers of the CPU </a:t>
            </a:r>
            <a:endParaRPr lang="en-US" sz="2400" dirty="0">
              <a:latin typeface="Times New Roman" pitchFamily="18" charset="0"/>
              <a:cs typeface="Times New Roman" pitchFamily="18" charset="0"/>
            </a:endParaRPr>
          </a:p>
          <a:p>
            <a:pPr lvl="1" algn="just">
              <a:buFont typeface="Wingdings" pitchFamily="2" charset="2"/>
              <a:buChar char="ü"/>
            </a:pPr>
            <a:r>
              <a:rPr lang="en-US" sz="2400" dirty="0" smtClean="0">
                <a:latin typeface="Times New Roman" pitchFamily="18" charset="0"/>
                <a:cs typeface="Times New Roman" pitchFamily="18" charset="0"/>
              </a:rPr>
              <a:t>Fixed-length</a:t>
            </a:r>
            <a:r>
              <a:rPr lang="en-US" sz="2400" dirty="0">
                <a:latin typeface="Times New Roman" pitchFamily="18" charset="0"/>
                <a:cs typeface="Times New Roman" pitchFamily="18" charset="0"/>
              </a:rPr>
              <a:t>, easily decoded instruction execution </a:t>
            </a:r>
            <a:endParaRPr lang="en-US" sz="2400" dirty="0" smtClean="0">
              <a:latin typeface="Times New Roman" pitchFamily="18" charset="0"/>
              <a:cs typeface="Times New Roman" pitchFamily="18" charset="0"/>
            </a:endParaRPr>
          </a:p>
          <a:p>
            <a:pPr lvl="1" algn="just">
              <a:buFont typeface="Wingdings" pitchFamily="2" charset="2"/>
              <a:buChar char="ü"/>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Single-cycle instruction execution </a:t>
            </a:r>
            <a:endParaRPr lang="en-US" sz="2400" dirty="0" smtClean="0">
              <a:latin typeface="Times New Roman" pitchFamily="18" charset="0"/>
              <a:cs typeface="Times New Roman" pitchFamily="18" charset="0"/>
            </a:endParaRPr>
          </a:p>
          <a:p>
            <a:pPr lvl="1" algn="just">
              <a:buFont typeface="Wingdings" pitchFamily="2" charset="2"/>
              <a:buChar char="ü"/>
            </a:pPr>
            <a:r>
              <a:rPr lang="en-US" sz="2400" dirty="0" smtClean="0">
                <a:latin typeface="Times New Roman" pitchFamily="18" charset="0"/>
                <a:cs typeface="Times New Roman" pitchFamily="18" charset="0"/>
              </a:rPr>
              <a:t>Hardwired </a:t>
            </a:r>
            <a:r>
              <a:rPr lang="en-US" sz="2400" dirty="0">
                <a:latin typeface="Times New Roman" pitchFamily="18" charset="0"/>
                <a:cs typeface="Times New Roman" pitchFamily="18" charset="0"/>
              </a:rPr>
              <a:t>rather than micro programmed control</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7485811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itchFamily="18" charset="0"/>
                <a:cs typeface="Times New Roman" pitchFamily="18" charset="0"/>
              </a:rPr>
              <a:t>         </a:t>
            </a:r>
            <a:r>
              <a:rPr lang="en-US" b="1" i="1" dirty="0">
                <a:latin typeface="Times New Roman" pitchFamily="18" charset="0"/>
                <a:cs typeface="Times New Roman" pitchFamily="18" charset="0"/>
              </a:rPr>
              <a:t>Cont... </a:t>
            </a:r>
            <a:endParaRPr lang="en-US" dirty="0"/>
          </a:p>
        </p:txBody>
      </p:sp>
      <p:sp>
        <p:nvSpPr>
          <p:cNvPr id="3" name="Content Placeholder 2"/>
          <p:cNvSpPr>
            <a:spLocks noGrp="1"/>
          </p:cNvSpPr>
          <p:nvPr>
            <p:ph sz="quarter" idx="1"/>
          </p:nvPr>
        </p:nvSpPr>
        <p:spPr/>
        <p:txBody>
          <a:bodyPr>
            <a:normAutofit/>
          </a:bodyPr>
          <a:lstStyle/>
          <a:p>
            <a:pPr algn="just"/>
            <a:r>
              <a:rPr lang="en-US" sz="2400" dirty="0">
                <a:latin typeface="Times New Roman" pitchFamily="18" charset="0"/>
                <a:cs typeface="Times New Roman" pitchFamily="18" charset="0"/>
              </a:rPr>
              <a:t>Other characteristics attributed to RISC architecture </a:t>
            </a:r>
            <a:r>
              <a:rPr lang="en-US" sz="2400" dirty="0" smtClean="0">
                <a:latin typeface="Times New Roman" pitchFamily="18" charset="0"/>
                <a:cs typeface="Times New Roman" pitchFamily="18" charset="0"/>
              </a:rPr>
              <a:t>are:</a:t>
            </a:r>
          </a:p>
          <a:p>
            <a:pPr algn="just"/>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relatively large number of register in the processor </a:t>
            </a:r>
            <a:r>
              <a:rPr lang="en-US" sz="2400" dirty="0" smtClean="0">
                <a:latin typeface="Times New Roman" pitchFamily="18" charset="0"/>
                <a:cs typeface="Times New Roman" pitchFamily="18" charset="0"/>
              </a:rPr>
              <a:t>unit</a:t>
            </a: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Use of overlapped register windows to speed-up procedure call and </a:t>
            </a:r>
            <a:r>
              <a:rPr lang="en-US" sz="2400" dirty="0" smtClean="0">
                <a:latin typeface="Times New Roman" pitchFamily="18" charset="0"/>
                <a:cs typeface="Times New Roman" pitchFamily="18" charset="0"/>
              </a:rPr>
              <a:t>return</a:t>
            </a:r>
          </a:p>
          <a:p>
            <a:pPr algn="just"/>
            <a:r>
              <a:rPr lang="en-US" sz="2400" dirty="0" smtClean="0">
                <a:latin typeface="Times New Roman" pitchFamily="18" charset="0"/>
                <a:cs typeface="Times New Roman" pitchFamily="18" charset="0"/>
              </a:rPr>
              <a:t>Efficient </a:t>
            </a:r>
            <a:r>
              <a:rPr lang="en-US" sz="2400" dirty="0">
                <a:latin typeface="Times New Roman" pitchFamily="18" charset="0"/>
                <a:cs typeface="Times New Roman" pitchFamily="18" charset="0"/>
              </a:rPr>
              <a:t>instruction pipeline </a:t>
            </a:r>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Compiler </a:t>
            </a:r>
            <a:r>
              <a:rPr lang="en-US" sz="2400" dirty="0">
                <a:latin typeface="Times New Roman" pitchFamily="18" charset="0"/>
                <a:cs typeface="Times New Roman" pitchFamily="18" charset="0"/>
              </a:rPr>
              <a:t>support for efficient translation of high-level language programs into machine language programs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8243722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r>
              <a:rPr lang="en-US" smtClean="0"/>
              <a:t>                               </a:t>
            </a:r>
            <a:r>
              <a:rPr lang="en-US" sz="8000" smtClean="0">
                <a:solidFill>
                  <a:srgbClr val="FF0000"/>
                </a:solidFill>
              </a:rPr>
              <a:t>?</a:t>
            </a:r>
            <a:endParaRPr lang="en-US" sz="8000" dirty="0">
              <a:solidFill>
                <a:srgbClr val="FF0000"/>
              </a:solidFill>
            </a:endParaRPr>
          </a:p>
        </p:txBody>
      </p:sp>
    </p:spTree>
    <p:extLst>
      <p:ext uri="{BB962C8B-B14F-4D97-AF65-F5344CB8AC3E}">
        <p14:creationId xmlns:p14="http://schemas.microsoft.com/office/powerpoint/2010/main" val="919372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itchFamily="18" charset="0"/>
                <a:cs typeface="Times New Roman" pitchFamily="18" charset="0"/>
              </a:rPr>
              <a:t>            Cont</a:t>
            </a:r>
            <a:r>
              <a:rPr lang="en-US" b="1" i="1" dirty="0">
                <a:latin typeface="Times New Roman" pitchFamily="18" charset="0"/>
                <a:cs typeface="Times New Roman" pitchFamily="18" charset="0"/>
              </a:rPr>
              <a:t>... </a:t>
            </a:r>
          </a:p>
        </p:txBody>
      </p:sp>
      <p:sp>
        <p:nvSpPr>
          <p:cNvPr id="3" name="Content Placeholder 2"/>
          <p:cNvSpPr>
            <a:spLocks noGrp="1"/>
          </p:cNvSpPr>
          <p:nvPr>
            <p:ph sz="quarter" idx="1"/>
          </p:nvPr>
        </p:nvSpPr>
        <p:spPr/>
        <p:txBody>
          <a:bodyPr>
            <a:normAutofit/>
          </a:bodyPr>
          <a:lstStyle/>
          <a:p>
            <a:pPr algn="just"/>
            <a:r>
              <a:rPr lang="en-US" sz="2400" b="1" i="1" dirty="0">
                <a:solidFill>
                  <a:srgbClr val="0070C0"/>
                </a:solidFill>
                <a:latin typeface="Times New Roman" pitchFamily="18" charset="0"/>
                <a:cs typeface="Times New Roman" pitchFamily="18" charset="0"/>
              </a:rPr>
              <a:t>Arithmetic Logic Unit (ALU):-</a:t>
            </a:r>
            <a:r>
              <a:rPr lang="en-US" sz="2400" dirty="0">
                <a:latin typeface="Times New Roman" pitchFamily="18" charset="0"/>
                <a:cs typeface="Times New Roman" pitchFamily="18" charset="0"/>
              </a:rPr>
              <a:t>performs the required micro-operations (arithmetic &amp; logical operations) for executing the instructions.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b="1" i="1" dirty="0">
                <a:solidFill>
                  <a:srgbClr val="0070C0"/>
                </a:solidFill>
                <a:latin typeface="Times New Roman" pitchFamily="18" charset="0"/>
                <a:cs typeface="Times New Roman" pitchFamily="18" charset="0"/>
              </a:rPr>
              <a:t>Register set</a:t>
            </a:r>
            <a:r>
              <a:rPr lang="en-US" sz="2400" dirty="0">
                <a:latin typeface="Times New Roman" pitchFamily="18" charset="0"/>
                <a:cs typeface="Times New Roman" pitchFamily="18" charset="0"/>
              </a:rPr>
              <a:t>: - stores intermediate data used during the execution of the instructions.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b="1" i="1" dirty="0">
                <a:solidFill>
                  <a:srgbClr val="0070C0"/>
                </a:solidFill>
                <a:latin typeface="Times New Roman" pitchFamily="18" charset="0"/>
                <a:cs typeface="Times New Roman" pitchFamily="18" charset="0"/>
              </a:rPr>
              <a:t>Control Unit</a:t>
            </a:r>
            <a:r>
              <a:rPr lang="en-US" sz="2400" dirty="0">
                <a:latin typeface="Times New Roman" pitchFamily="18" charset="0"/>
                <a:cs typeface="Times New Roman" pitchFamily="18" charset="0"/>
              </a:rPr>
              <a:t>:-supervises the transfer of information among the registers and instructs the ALU as to which operation to </a:t>
            </a:r>
            <a:r>
              <a:rPr lang="en-US" sz="2400" dirty="0" smtClean="0">
                <a:latin typeface="Times New Roman" pitchFamily="18" charset="0"/>
                <a:cs typeface="Times New Roman" pitchFamily="18" charset="0"/>
              </a:rPr>
              <a:t>perform</a:t>
            </a:r>
          </a:p>
          <a:p>
            <a:pPr marL="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066595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itchFamily="18" charset="0"/>
                <a:cs typeface="Times New Roman" pitchFamily="18" charset="0"/>
              </a:rPr>
              <a:t>       General </a:t>
            </a:r>
            <a:r>
              <a:rPr lang="en-US" b="1" i="1" dirty="0">
                <a:latin typeface="Times New Roman" pitchFamily="18" charset="0"/>
                <a:cs typeface="Times New Roman" pitchFamily="18" charset="0"/>
              </a:rPr>
              <a:t>Register Organizations </a:t>
            </a:r>
          </a:p>
        </p:txBody>
      </p:sp>
      <p:sp>
        <p:nvSpPr>
          <p:cNvPr id="3" name="Content Placeholder 2"/>
          <p:cNvSpPr>
            <a:spLocks noGrp="1"/>
          </p:cNvSpPr>
          <p:nvPr>
            <p:ph sz="quarter" idx="1"/>
          </p:nvPr>
        </p:nvSpPr>
        <p:spPr>
          <a:xfrm>
            <a:off x="457200" y="1219200"/>
            <a:ext cx="8305800" cy="4937760"/>
          </a:xfrm>
        </p:spPr>
        <p:txBody>
          <a:bodyPr>
            <a:normAutofit fontScale="92500" lnSpcReduction="10000"/>
          </a:bodyPr>
          <a:lstStyle/>
          <a:p>
            <a:pPr algn="just"/>
            <a:r>
              <a:rPr lang="en-US" dirty="0">
                <a:latin typeface="Times New Roman" pitchFamily="18" charset="0"/>
                <a:cs typeface="Times New Roman" pitchFamily="18" charset="0"/>
              </a:rPr>
              <a:t>Since having to refer to memory location for different applications is time consuming, it is more convenient and more efficient to store intermediate values (such as pointers, counters, return addresses, temporary results, etc.) in processor registers. </a:t>
            </a: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registers communicate with each other not only for direct data transfers.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Hence </a:t>
            </a:r>
            <a:r>
              <a:rPr lang="en-US" dirty="0">
                <a:latin typeface="Times New Roman" pitchFamily="18" charset="0"/>
                <a:cs typeface="Times New Roman" pitchFamily="18" charset="0"/>
              </a:rPr>
              <a:t>it is necessary to provide a common unit that can perform all the arithmetic, logic, and shift micro-operations in the </a:t>
            </a:r>
            <a:r>
              <a:rPr lang="en-US" dirty="0" smtClean="0">
                <a:latin typeface="Times New Roman" pitchFamily="18" charset="0"/>
                <a:cs typeface="Times New Roman" pitchFamily="18" charset="0"/>
              </a:rPr>
              <a:t>processor</a:t>
            </a: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design of a CPU is a task that involves choosing the hardware for implementing the machine instructions.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Let us describe how registers communicate with the </a:t>
            </a:r>
            <a:r>
              <a:rPr lang="en-US" b="1" i="1" dirty="0">
                <a:latin typeface="Times New Roman" pitchFamily="18" charset="0"/>
                <a:cs typeface="Times New Roman" pitchFamily="18" charset="0"/>
              </a:rPr>
              <a:t>ALU</a:t>
            </a:r>
            <a:r>
              <a:rPr lang="en-US" dirty="0">
                <a:latin typeface="Times New Roman" pitchFamily="18" charset="0"/>
                <a:cs typeface="Times New Roman" pitchFamily="18" charset="0"/>
              </a:rPr>
              <a:t> through buses and explain the operation of the memory stack.</a:t>
            </a: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96880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Times New Roman" pitchFamily="18" charset="0"/>
                <a:cs typeface="Times New Roman" pitchFamily="18" charset="0"/>
              </a:rPr>
              <a:t> </a:t>
            </a:r>
            <a:r>
              <a:rPr lang="en-US" b="1" i="1" dirty="0" smtClean="0">
                <a:latin typeface="Times New Roman" pitchFamily="18" charset="0"/>
                <a:cs typeface="Times New Roman" pitchFamily="18" charset="0"/>
              </a:rPr>
              <a:t>         Cont</a:t>
            </a:r>
            <a:r>
              <a:rPr lang="en-US" b="1" i="1" dirty="0">
                <a:latin typeface="Times New Roman" pitchFamily="18" charset="0"/>
                <a:cs typeface="Times New Roman" pitchFamily="18" charset="0"/>
              </a:rPr>
              <a:t>... </a:t>
            </a:r>
            <a:endParaRPr lang="en-US" dirty="0"/>
          </a:p>
        </p:txBody>
      </p:sp>
      <p:sp>
        <p:nvSpPr>
          <p:cNvPr id="3" name="Content Placeholder 2"/>
          <p:cNvSpPr>
            <a:spLocks noGrp="1"/>
          </p:cNvSpPr>
          <p:nvPr>
            <p:ph sz="quarter" idx="1"/>
          </p:nvPr>
        </p:nvSpPr>
        <p:spPr/>
        <p:txBody>
          <a:bodyPr>
            <a:normAutofit/>
          </a:bodyPr>
          <a:lstStyle/>
          <a:p>
            <a:r>
              <a:rPr lang="en-US" sz="2400" dirty="0">
                <a:latin typeface="Times New Roman" pitchFamily="18" charset="0"/>
                <a:cs typeface="Times New Roman" pitchFamily="18" charset="0"/>
              </a:rPr>
              <a:t>The control unit that operates the CPU bus system directs the information flow through the registers and ALU by selecting the various components in the </a:t>
            </a:r>
            <a:r>
              <a:rPr lang="en-US" sz="2400" dirty="0" smtClean="0">
                <a:latin typeface="Times New Roman" pitchFamily="18" charset="0"/>
                <a:cs typeface="Times New Roman" pitchFamily="18" charset="0"/>
              </a:rPr>
              <a:t>system</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741250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itchFamily="18" charset="0"/>
                <a:cs typeface="Times New Roman" pitchFamily="18" charset="0"/>
              </a:rPr>
              <a:t>     Register </a:t>
            </a:r>
            <a:r>
              <a:rPr lang="en-US" b="1" i="1" dirty="0">
                <a:latin typeface="Times New Roman" pitchFamily="18" charset="0"/>
                <a:cs typeface="Times New Roman" pitchFamily="18" charset="0"/>
              </a:rPr>
              <a:t>set with common ALU</a:t>
            </a:r>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62000" y="1219200"/>
            <a:ext cx="7872142" cy="2667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886200"/>
            <a:ext cx="8008937" cy="217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54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i="1" dirty="0">
                <a:latin typeface="Times New Roman" pitchFamily="18" charset="0"/>
                <a:cs typeface="Times New Roman" pitchFamily="18" charset="0"/>
              </a:rPr>
              <a:t> </a:t>
            </a:r>
            <a:r>
              <a:rPr lang="en-US" b="1" i="1" dirty="0" smtClean="0">
                <a:latin typeface="Times New Roman" pitchFamily="18" charset="0"/>
                <a:cs typeface="Times New Roman" pitchFamily="18" charset="0"/>
              </a:rPr>
              <a:t>   Cont</a:t>
            </a:r>
            <a:r>
              <a:rPr lang="en-US" b="1" i="1" dirty="0">
                <a:latin typeface="Times New Roman" pitchFamily="18" charset="0"/>
                <a:cs typeface="Times New Roman" pitchFamily="18" charset="0"/>
              </a:rPr>
              <a:t>... </a:t>
            </a:r>
            <a:endParaRPr lang="en-US" dirty="0"/>
          </a:p>
        </p:txBody>
      </p:sp>
      <p:sp>
        <p:nvSpPr>
          <p:cNvPr id="3" name="Content Placeholder 2"/>
          <p:cNvSpPr>
            <a:spLocks noGrp="1"/>
          </p:cNvSpPr>
          <p:nvPr>
            <p:ph sz="quarter" idx="1"/>
          </p:nvPr>
        </p:nvSpPr>
        <p:spPr>
          <a:xfrm>
            <a:off x="457200" y="1219200"/>
            <a:ext cx="8458200" cy="4937760"/>
          </a:xfrm>
        </p:spPr>
        <p:txBody>
          <a:bodyPr>
            <a:normAutofit/>
          </a:bodyPr>
          <a:lstStyle/>
          <a:p>
            <a:pPr algn="just"/>
            <a:r>
              <a:rPr lang="en-US" sz="2400" dirty="0">
                <a:latin typeface="Times New Roman" pitchFamily="18" charset="0"/>
                <a:cs typeface="Times New Roman" pitchFamily="18" charset="0"/>
              </a:rPr>
              <a:t>For example, to perform the operation: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R1 </a:t>
            </a:r>
            <a:r>
              <a:rPr lang="en-US" sz="2400" dirty="0" smtClean="0">
                <a:latin typeface="Times New Roman" pitchFamily="18" charset="0"/>
                <a:cs typeface="Times New Roman" pitchFamily="18" charset="0"/>
              </a:rPr>
              <a:t>  R2 </a:t>
            </a:r>
            <a:r>
              <a:rPr lang="en-US" sz="2400" dirty="0">
                <a:latin typeface="Times New Roman" pitchFamily="18" charset="0"/>
                <a:cs typeface="Times New Roman" pitchFamily="18" charset="0"/>
              </a:rPr>
              <a:t>+ R3 </a:t>
            </a: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control must provide binary selection variables to the following selector inputs: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b="1" i="1" dirty="0">
                <a:solidFill>
                  <a:srgbClr val="0070C0"/>
                </a:solidFill>
                <a:latin typeface="Times New Roman" pitchFamily="18" charset="0"/>
                <a:cs typeface="Times New Roman" pitchFamily="18" charset="0"/>
              </a:rPr>
              <a:t>MUX </a:t>
            </a:r>
            <a:r>
              <a:rPr lang="en-US" sz="2400" b="1" i="1" dirty="0" smtClean="0">
                <a:solidFill>
                  <a:srgbClr val="0070C0"/>
                </a:solidFill>
                <a:latin typeface="Times New Roman" pitchFamily="18" charset="0"/>
                <a:cs typeface="Times New Roman" pitchFamily="18" charset="0"/>
              </a:rPr>
              <a:t>A Selector </a:t>
            </a:r>
            <a:r>
              <a:rPr lang="en-US" sz="2400" b="1" i="1" dirty="0">
                <a:solidFill>
                  <a:srgbClr val="0070C0"/>
                </a:solidFill>
                <a:latin typeface="Times New Roman" pitchFamily="18" charset="0"/>
                <a:cs typeface="Times New Roman" pitchFamily="18" charset="0"/>
              </a:rPr>
              <a:t>(SELA):</a:t>
            </a:r>
            <a:r>
              <a:rPr lang="en-US" sz="2400" dirty="0">
                <a:latin typeface="Times New Roman" pitchFamily="18" charset="0"/>
                <a:cs typeface="Times New Roman" pitchFamily="18" charset="0"/>
              </a:rPr>
              <a:t>to place the content of R2 into bus A.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b="1" i="1" dirty="0">
                <a:solidFill>
                  <a:srgbClr val="0070C0"/>
                </a:solidFill>
                <a:latin typeface="Times New Roman" pitchFamily="18" charset="0"/>
                <a:cs typeface="Times New Roman" pitchFamily="18" charset="0"/>
              </a:rPr>
              <a:t>MUX </a:t>
            </a:r>
            <a:r>
              <a:rPr lang="en-US" sz="2400" b="1" i="1" dirty="0" smtClean="0">
                <a:solidFill>
                  <a:srgbClr val="0070C0"/>
                </a:solidFill>
                <a:latin typeface="Times New Roman" pitchFamily="18" charset="0"/>
                <a:cs typeface="Times New Roman" pitchFamily="18" charset="0"/>
              </a:rPr>
              <a:t>B Selector </a:t>
            </a:r>
            <a:r>
              <a:rPr lang="en-US" sz="2400" b="1" i="1" dirty="0">
                <a:solidFill>
                  <a:srgbClr val="0070C0"/>
                </a:solidFill>
                <a:latin typeface="Times New Roman" pitchFamily="18" charset="0"/>
                <a:cs typeface="Times New Roman" pitchFamily="18" charset="0"/>
              </a:rPr>
              <a:t>(SELB):</a:t>
            </a:r>
            <a:r>
              <a:rPr lang="en-US" sz="2400" dirty="0">
                <a:latin typeface="Times New Roman" pitchFamily="18" charset="0"/>
                <a:cs typeface="Times New Roman" pitchFamily="18" charset="0"/>
              </a:rPr>
              <a:t>to place the content of R3 into bus B. </a:t>
            </a:r>
          </a:p>
          <a:p>
            <a:pPr algn="just"/>
            <a:r>
              <a:rPr lang="en-US" sz="2400" b="1" i="1" dirty="0" smtClean="0">
                <a:solidFill>
                  <a:srgbClr val="0070C0"/>
                </a:solidFill>
                <a:latin typeface="Times New Roman" pitchFamily="18" charset="0"/>
                <a:cs typeface="Times New Roman" pitchFamily="18" charset="0"/>
              </a:rPr>
              <a:t>ALU operation </a:t>
            </a:r>
            <a:r>
              <a:rPr lang="en-US" sz="2400" b="1" i="1" dirty="0">
                <a:solidFill>
                  <a:srgbClr val="0070C0"/>
                </a:solidFill>
                <a:latin typeface="Times New Roman" pitchFamily="18" charset="0"/>
                <a:cs typeface="Times New Roman" pitchFamily="18" charset="0"/>
              </a:rPr>
              <a:t>selector (OPR):</a:t>
            </a:r>
            <a:r>
              <a:rPr lang="en-US" sz="2400" dirty="0">
                <a:latin typeface="Times New Roman" pitchFamily="18" charset="0"/>
                <a:cs typeface="Times New Roman" pitchFamily="18" charset="0"/>
              </a:rPr>
              <a:t>to provide the arithmetic addition A + B.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b="1" i="1" dirty="0">
                <a:solidFill>
                  <a:srgbClr val="0070C0"/>
                </a:solidFill>
                <a:latin typeface="Times New Roman" pitchFamily="18" charset="0"/>
                <a:cs typeface="Times New Roman" pitchFamily="18" charset="0"/>
              </a:rPr>
              <a:t>Decoder destination selector (SELD)</a:t>
            </a:r>
            <a:r>
              <a:rPr lang="en-US" sz="2400" dirty="0">
                <a:latin typeface="Times New Roman" pitchFamily="18" charset="0"/>
                <a:cs typeface="Times New Roman" pitchFamily="18" charset="0"/>
              </a:rPr>
              <a:t>:to transfer the content of the output bus on</a:t>
            </a:r>
          </a:p>
        </p:txBody>
      </p:sp>
      <p:cxnSp>
        <p:nvCxnSpPr>
          <p:cNvPr id="5" name="Straight Arrow Connector 4"/>
          <p:cNvCxnSpPr/>
          <p:nvPr/>
        </p:nvCxnSpPr>
        <p:spPr>
          <a:xfrm flipH="1">
            <a:off x="1219200" y="1905000"/>
            <a:ext cx="304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147090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1179</TotalTime>
  <Words>3060</Words>
  <Application>Microsoft Office PowerPoint</Application>
  <PresentationFormat>On-screen Show (4:3)</PresentationFormat>
  <Paragraphs>365</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Origin</vt:lpstr>
      <vt:lpstr>Chapter  six </vt:lpstr>
      <vt:lpstr>                   Outline </vt:lpstr>
      <vt:lpstr>                     Introduction</vt:lpstr>
      <vt:lpstr>               Major Components of CPU</vt:lpstr>
      <vt:lpstr>            Cont... </vt:lpstr>
      <vt:lpstr>       General Register Organizations </vt:lpstr>
      <vt:lpstr>          Cont... </vt:lpstr>
      <vt:lpstr>     Register set with common ALU</vt:lpstr>
      <vt:lpstr>       Cont... </vt:lpstr>
      <vt:lpstr>       Stack Organization</vt:lpstr>
      <vt:lpstr>       Cont... </vt:lpstr>
      <vt:lpstr>   Cont... </vt:lpstr>
      <vt:lpstr>       Cont... </vt:lpstr>
      <vt:lpstr>    Cont... </vt:lpstr>
      <vt:lpstr>   Cont... </vt:lpstr>
      <vt:lpstr>       Cont... </vt:lpstr>
      <vt:lpstr>Instruction Formats</vt:lpstr>
      <vt:lpstr>             Cont... </vt:lpstr>
      <vt:lpstr>        Cont... </vt:lpstr>
      <vt:lpstr>Addressing Modes</vt:lpstr>
      <vt:lpstr>    Cont... </vt:lpstr>
      <vt:lpstr>   Cont... </vt:lpstr>
      <vt:lpstr>      Cont... </vt:lpstr>
      <vt:lpstr>    Cont... </vt:lpstr>
      <vt:lpstr>     Cont... </vt:lpstr>
      <vt:lpstr>   Cont... </vt:lpstr>
      <vt:lpstr>    Cont... </vt:lpstr>
      <vt:lpstr>       Cont... </vt:lpstr>
      <vt:lpstr>Data Transfer and Manipulation</vt:lpstr>
      <vt:lpstr>    Cont... </vt:lpstr>
      <vt:lpstr>    Cont... </vt:lpstr>
      <vt:lpstr>   Cont... </vt:lpstr>
      <vt:lpstr>      Cont... </vt:lpstr>
      <vt:lpstr>     Cont... </vt:lpstr>
      <vt:lpstr>       Cont... </vt:lpstr>
      <vt:lpstr>        Cont... </vt:lpstr>
      <vt:lpstr>    Program Control</vt:lpstr>
      <vt:lpstr>         Cont... </vt:lpstr>
      <vt:lpstr>    Cont... </vt:lpstr>
      <vt:lpstr>         Cont... </vt:lpstr>
      <vt:lpstr>       Types of Interrupts </vt:lpstr>
      <vt:lpstr>         Cont... </vt:lpstr>
      <vt:lpstr>    CISC and RISC</vt:lpstr>
      <vt:lpstr>    Cont... </vt:lpstr>
      <vt:lpstr>         Cont... </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six</dc:title>
  <dc:creator>user</dc:creator>
  <cp:lastModifiedBy>user</cp:lastModifiedBy>
  <cp:revision>140</cp:revision>
  <dcterms:created xsi:type="dcterms:W3CDTF">2024-12-02T03:19:34Z</dcterms:created>
  <dcterms:modified xsi:type="dcterms:W3CDTF">2024-12-03T15:06:17Z</dcterms:modified>
</cp:coreProperties>
</file>