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72" r:id="rId4"/>
    <p:sldId id="270" r:id="rId5"/>
    <p:sldId id="271" r:id="rId6"/>
    <p:sldId id="269" r:id="rId7"/>
    <p:sldId id="273" r:id="rId8"/>
    <p:sldId id="267" r:id="rId9"/>
    <p:sldId id="274" r:id="rId10"/>
    <p:sldId id="276" r:id="rId11"/>
    <p:sldId id="280" r:id="rId12"/>
    <p:sldId id="265" r:id="rId13"/>
    <p:sldId id="264"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ng, Yunming - ARS" initials="LY-A" lastIdx="2" clrIdx="0">
    <p:extLst>
      <p:ext uri="{19B8F6BF-5375-455C-9EA6-DF929625EA0E}">
        <p15:presenceInfo xmlns:p15="http://schemas.microsoft.com/office/powerpoint/2012/main" userId="S-1-5-21-2443529608-3098792306-3041422421-5584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7FC24-4BE1-4C4C-9521-4DCC97E18B8A}"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344429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7FC24-4BE1-4C4C-9521-4DCC97E18B8A}"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2047281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7FC24-4BE1-4C4C-9521-4DCC97E18B8A}"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48327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7FC24-4BE1-4C4C-9521-4DCC97E18B8A}"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340645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7FC24-4BE1-4C4C-9521-4DCC97E18B8A}"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383486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7FC24-4BE1-4C4C-9521-4DCC97E18B8A}"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304078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7FC24-4BE1-4C4C-9521-4DCC97E18B8A}"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207047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7FC24-4BE1-4C4C-9521-4DCC97E18B8A}"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330990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7FC24-4BE1-4C4C-9521-4DCC97E18B8A}"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211912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7FC24-4BE1-4C4C-9521-4DCC97E18B8A}"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229304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7FC24-4BE1-4C4C-9521-4DCC97E18B8A}"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6816D-3FD1-4F76-8084-41BCA7E5AE89}" type="slidenum">
              <a:rPr lang="en-US" smtClean="0"/>
              <a:t>‹#›</a:t>
            </a:fld>
            <a:endParaRPr lang="en-US"/>
          </a:p>
        </p:txBody>
      </p:sp>
    </p:spTree>
    <p:extLst>
      <p:ext uri="{BB962C8B-B14F-4D97-AF65-F5344CB8AC3E}">
        <p14:creationId xmlns:p14="http://schemas.microsoft.com/office/powerpoint/2010/main" val="278539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7FC24-4BE1-4C4C-9521-4DCC97E18B8A}" type="datetimeFigureOut">
              <a:rPr lang="en-US" smtClean="0"/>
              <a:t>10/31/2019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6816D-3FD1-4F76-8084-41BCA7E5AE89}" type="slidenum">
              <a:rPr lang="en-US" smtClean="0"/>
              <a:t>‹#›</a:t>
            </a:fld>
            <a:endParaRPr lang="en-US"/>
          </a:p>
        </p:txBody>
      </p:sp>
    </p:spTree>
    <p:extLst>
      <p:ext uri="{BB962C8B-B14F-4D97-AF65-F5344CB8AC3E}">
        <p14:creationId xmlns:p14="http://schemas.microsoft.com/office/powerpoint/2010/main" val="4259133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4" y="0"/>
            <a:ext cx="11618437" cy="7571303"/>
          </a:xfrm>
          <a:prstGeom prst="rect">
            <a:avLst/>
          </a:prstGeom>
        </p:spPr>
        <p:txBody>
          <a:bodyPr wrap="square">
            <a:spAutoFit/>
          </a:bodyPr>
          <a:lstStyle/>
          <a:p>
            <a:r>
              <a:rPr lang="en-US" dirty="0"/>
              <a:t>2. Insertion/Deletion</a:t>
            </a:r>
          </a:p>
          <a:p>
            <a:r>
              <a:rPr lang="en-US" dirty="0"/>
              <a:t>    Step1: stretch the two allele sequences from the matched region towards 3’ direction one base by one base (</a:t>
            </a:r>
            <a:r>
              <a:rPr lang="en-US" b="1" dirty="0">
                <a:solidFill>
                  <a:srgbClr val="FF0000"/>
                </a:solidFill>
              </a:rPr>
              <a:t>eight times</a:t>
            </a:r>
            <a:r>
              <a:rPr lang="en-US" dirty="0"/>
              <a:t>)</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GGAAGTGTGGACGCTCGAGGACTATAG--TCAGGAGAGGTGGGCATGGTGCCTCAGGATC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GGAAGTGTGGACGCTCGAGGACTATAGTCTCAGGAGAGGTGGGCATGGTGCCTCAGGATC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GGAAGTGTGGACGCTCGAGGACTATAG</a:t>
            </a:r>
            <a:r>
              <a:rPr lang="en-US" sz="1200" b="1" dirty="0">
                <a:solidFill>
                  <a:srgbClr val="FF0000"/>
                </a:solidFill>
                <a:latin typeface="Courier New" panose="02070309020205020404" pitchFamily="49" charset="0"/>
                <a:cs typeface="Courier New" panose="02070309020205020404" pitchFamily="49" charset="0"/>
              </a:rPr>
              <a:t>T</a:t>
            </a:r>
            <a:r>
              <a:rPr lang="en-US" sz="1200" dirty="0">
                <a:latin typeface="Courier New" panose="02070309020205020404" pitchFamily="49" charset="0"/>
                <a:cs typeface="Courier New" panose="02070309020205020404" pitchFamily="49" charset="0"/>
              </a:rPr>
              <a:t>--CAGGAGAGGTGGGCATGGTGCCTCAGGATC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GGAAGTGTGGACGCTCGAGGACTATAGTCTCAGGAGAGGTGGGCATGGTGCCTCAGGATC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GGAAGTGTGGACGCTCGAGGACTATAG</a:t>
            </a:r>
            <a:r>
              <a:rPr lang="en-US" sz="1200" b="1" dirty="0">
                <a:solidFill>
                  <a:srgbClr val="FF0000"/>
                </a:solidFill>
                <a:latin typeface="Courier New" panose="02070309020205020404" pitchFamily="49" charset="0"/>
                <a:cs typeface="Courier New" panose="02070309020205020404" pitchFamily="49" charset="0"/>
              </a:rPr>
              <a:t>TC</a:t>
            </a:r>
            <a:r>
              <a:rPr lang="en-US" sz="1200" dirty="0">
                <a:latin typeface="Courier New" panose="02070309020205020404" pitchFamily="49" charset="0"/>
                <a:cs typeface="Courier New" panose="02070309020205020404" pitchFamily="49" charset="0"/>
              </a:rPr>
              <a:t>--AGGAGAGGTGGGCATGGTGCCTCAGGATC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GGAAGTGTGGACGCTCGAGGACTATAGTCTCAGGAGAGGTGGGCATGGTGCCTCAGGATC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GGAAGTGTGGACGCTCGAGGACTATAG</a:t>
            </a:r>
            <a:r>
              <a:rPr lang="en-US" sz="1200" b="1" dirty="0">
                <a:solidFill>
                  <a:srgbClr val="FF0000"/>
                </a:solidFill>
                <a:latin typeface="Courier New" panose="02070309020205020404" pitchFamily="49" charset="0"/>
                <a:cs typeface="Courier New" panose="02070309020205020404" pitchFamily="49" charset="0"/>
              </a:rPr>
              <a:t>TCA</a:t>
            </a:r>
            <a:r>
              <a:rPr lang="en-US" sz="1200" dirty="0">
                <a:latin typeface="Courier New" panose="02070309020205020404" pitchFamily="49" charset="0"/>
                <a:cs typeface="Courier New" panose="02070309020205020404" pitchFamily="49" charset="0"/>
              </a:rPr>
              <a:t>--GGAGAGGTGGGCATGGTGCCTCAGGATC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GGAAGTGTGGACGCTCGAGGACTATAGTCTCAGGAGAGGTGGGCATGGTGCCTCAGGATC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GGAAGTGTGGACGCTCGAGGACTATAG</a:t>
            </a:r>
            <a:r>
              <a:rPr lang="en-US" sz="1200" b="1" dirty="0">
                <a:solidFill>
                  <a:srgbClr val="FF0000"/>
                </a:solidFill>
                <a:latin typeface="Courier New" panose="02070309020205020404" pitchFamily="49" charset="0"/>
                <a:cs typeface="Courier New" panose="02070309020205020404" pitchFamily="49" charset="0"/>
              </a:rPr>
              <a:t>TCAG</a:t>
            </a:r>
            <a:r>
              <a:rPr lang="en-US" sz="1200" dirty="0">
                <a:latin typeface="Courier New" panose="02070309020205020404" pitchFamily="49" charset="0"/>
                <a:cs typeface="Courier New" panose="02070309020205020404" pitchFamily="49" charset="0"/>
              </a:rPr>
              <a:t>--GAGAGGTGGGCATGGTGCCTCAGGATC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GGAAGTGTGGACGCTCGAGGACTATAGTCTCAGGAGAGGTGGGCATGGTGCCTCAGGATC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GGAAGTGTGGACGCTCGAGGACTATAG</a:t>
            </a:r>
            <a:r>
              <a:rPr lang="en-US" sz="1200" b="1" dirty="0">
                <a:solidFill>
                  <a:srgbClr val="FF0000"/>
                </a:solidFill>
                <a:latin typeface="Courier New" panose="02070309020205020404" pitchFamily="49" charset="0"/>
                <a:cs typeface="Courier New" panose="02070309020205020404" pitchFamily="49" charset="0"/>
              </a:rPr>
              <a:t>TCAGG</a:t>
            </a:r>
            <a:r>
              <a:rPr lang="en-US" sz="1200" dirty="0">
                <a:latin typeface="Courier New" panose="02070309020205020404" pitchFamily="49" charset="0"/>
                <a:cs typeface="Courier New" panose="02070309020205020404" pitchFamily="49" charset="0"/>
              </a:rPr>
              <a:t>--AGAGGTGGGCATGGTGCCTCAGGATC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GGAAGTGTGGACGCTCGAGGACTATAGTCTCAGGAGAGGTGGGCATGGTGCCTCAGGATC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GGAAGTGTGGACGCTCGAGGACTATAG</a:t>
            </a:r>
            <a:r>
              <a:rPr lang="en-US" sz="1200" b="1" dirty="0">
                <a:solidFill>
                  <a:srgbClr val="FF0000"/>
                </a:solidFill>
                <a:latin typeface="Courier New" panose="02070309020205020404" pitchFamily="49" charset="0"/>
                <a:cs typeface="Courier New" panose="02070309020205020404" pitchFamily="49" charset="0"/>
              </a:rPr>
              <a:t>TCAGGA</a:t>
            </a:r>
            <a:r>
              <a:rPr lang="en-US" sz="1200" dirty="0">
                <a:latin typeface="Courier New" panose="02070309020205020404" pitchFamily="49" charset="0"/>
                <a:cs typeface="Courier New" panose="02070309020205020404" pitchFamily="49" charset="0"/>
              </a:rPr>
              <a:t>--GAGGTGGGCATGGTGCCTCAGGATC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GGAAGTGTGGACGCTCGAGGACTATAGTCTCAGGAGAGGTGGGCATGGTGCCTCAGGATC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GGAAGTGTGGACGCTCGAGGACTATAG</a:t>
            </a:r>
            <a:r>
              <a:rPr lang="en-US" sz="1200" b="1" dirty="0">
                <a:solidFill>
                  <a:srgbClr val="FF0000"/>
                </a:solidFill>
                <a:latin typeface="Courier New" panose="02070309020205020404" pitchFamily="49" charset="0"/>
                <a:cs typeface="Courier New" panose="02070309020205020404" pitchFamily="49" charset="0"/>
              </a:rPr>
              <a:t>TCAGGAG</a:t>
            </a:r>
            <a:r>
              <a:rPr lang="en-US" sz="1200" dirty="0">
                <a:latin typeface="Courier New" panose="02070309020205020404" pitchFamily="49" charset="0"/>
                <a:cs typeface="Courier New" panose="02070309020205020404" pitchFamily="49" charset="0"/>
              </a:rPr>
              <a:t>--AGGTGGGCATGGTGCCTCAGGATC 58</a:t>
            </a:r>
          </a:p>
          <a:p>
            <a:pPr lvl="1"/>
            <a:r>
              <a:rPr lang="en-US" sz="1200" dirty="0">
                <a:latin typeface="Courier New" panose="02070309020205020404" pitchFamily="49" charset="0"/>
                <a:cs typeface="Courier New" panose="02070309020205020404" pitchFamily="49" charset="0"/>
              </a:rPr>
              <a:t>        |||||||||||||||||||||||||||||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GGAAGTGTGGACGCTCGAGGACTATAGTCTCAGGAGAGGTGGGCATGGTGCCTCAGGATC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GGAAGTGTGGACGCTCGAGGACTATAG</a:t>
            </a:r>
            <a:r>
              <a:rPr lang="en-US" sz="1200" b="1" dirty="0">
                <a:solidFill>
                  <a:srgbClr val="FF0000"/>
                </a:solidFill>
                <a:latin typeface="Courier New" panose="02070309020205020404" pitchFamily="49" charset="0"/>
                <a:cs typeface="Courier New" panose="02070309020205020404" pitchFamily="49" charset="0"/>
              </a:rPr>
              <a:t>TCAGGAGA</a:t>
            </a:r>
            <a:r>
              <a:rPr lang="en-US" sz="1200" dirty="0">
                <a:latin typeface="Courier New" panose="02070309020205020404" pitchFamily="49" charset="0"/>
                <a:cs typeface="Courier New" panose="02070309020205020404" pitchFamily="49" charset="0"/>
              </a:rPr>
              <a:t>--GGTGGGCATGGTGCCTCAGGATC 58</a:t>
            </a:r>
          </a:p>
          <a:p>
            <a:pPr lvl="1"/>
            <a:r>
              <a:rPr lang="en-US" sz="1200" dirty="0">
                <a:latin typeface="Courier New" panose="02070309020205020404" pitchFamily="49" charset="0"/>
                <a:cs typeface="Courier New" panose="02070309020205020404" pitchFamily="49" charset="0"/>
              </a:rPr>
              <a:t>        |||||||||||||||||||||||||||||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GGAAGTGTGGACGCTCGAGGACTATAGTCTCAGGAGAGGTGGGCATGGTGCCTCAGGATC 60</a:t>
            </a:r>
          </a:p>
        </p:txBody>
      </p:sp>
      <p:sp>
        <p:nvSpPr>
          <p:cNvPr id="3" name="TextBox 2"/>
          <p:cNvSpPr txBox="1"/>
          <p:nvPr/>
        </p:nvSpPr>
        <p:spPr>
          <a:xfrm>
            <a:off x="7315200" y="1005840"/>
            <a:ext cx="964623" cy="215444"/>
          </a:xfrm>
          <a:prstGeom prst="rect">
            <a:avLst/>
          </a:prstGeom>
          <a:noFill/>
        </p:spPr>
        <p:txBody>
          <a:bodyPr wrap="none" lIns="0" tIns="0" rIns="0" bIns="0" rtlCol="0">
            <a:spAutoFit/>
          </a:bodyPr>
          <a:lstStyle/>
          <a:p>
            <a:r>
              <a:rPr lang="en-US" sz="1400" dirty="0"/>
              <a:t>Original blast</a:t>
            </a:r>
          </a:p>
        </p:txBody>
      </p:sp>
      <p:sp>
        <p:nvSpPr>
          <p:cNvPr id="6" name="TextBox 5"/>
          <p:cNvSpPr txBox="1"/>
          <p:nvPr/>
        </p:nvSpPr>
        <p:spPr>
          <a:xfrm>
            <a:off x="7315200" y="1737360"/>
            <a:ext cx="1220783" cy="215444"/>
          </a:xfrm>
          <a:prstGeom prst="rect">
            <a:avLst/>
          </a:prstGeom>
          <a:noFill/>
        </p:spPr>
        <p:txBody>
          <a:bodyPr wrap="none" lIns="0" tIns="0" rIns="0" bIns="0" rtlCol="0">
            <a:spAutoFit/>
          </a:bodyPr>
          <a:lstStyle>
            <a:defPPr>
              <a:defRPr lang="en-US"/>
            </a:defPPr>
            <a:lvl1pPr>
              <a:defRPr sz="1400"/>
            </a:lvl1pPr>
          </a:lstStyle>
          <a:p>
            <a:r>
              <a:rPr lang="en-US" dirty="0"/>
              <a:t>Stretch one base</a:t>
            </a:r>
          </a:p>
        </p:txBody>
      </p:sp>
      <p:sp>
        <p:nvSpPr>
          <p:cNvPr id="11" name="TextBox 10"/>
          <p:cNvSpPr txBox="1"/>
          <p:nvPr/>
        </p:nvSpPr>
        <p:spPr>
          <a:xfrm>
            <a:off x="7315200" y="2468880"/>
            <a:ext cx="1294457" cy="215444"/>
          </a:xfrm>
          <a:prstGeom prst="rect">
            <a:avLst/>
          </a:prstGeom>
          <a:noFill/>
        </p:spPr>
        <p:txBody>
          <a:bodyPr wrap="none" lIns="0" tIns="0" rIns="0" bIns="0" rtlCol="0">
            <a:spAutoFit/>
          </a:bodyPr>
          <a:lstStyle>
            <a:defPPr>
              <a:defRPr lang="en-US"/>
            </a:defPPr>
            <a:lvl1pPr>
              <a:defRPr sz="1400"/>
            </a:lvl1pPr>
          </a:lstStyle>
          <a:p>
            <a:r>
              <a:rPr lang="en-US" dirty="0"/>
              <a:t>Stretch two bases</a:t>
            </a:r>
          </a:p>
        </p:txBody>
      </p:sp>
      <p:sp>
        <p:nvSpPr>
          <p:cNvPr id="13" name="TextBox 12"/>
          <p:cNvSpPr txBox="1"/>
          <p:nvPr/>
        </p:nvSpPr>
        <p:spPr>
          <a:xfrm>
            <a:off x="7315200" y="3200400"/>
            <a:ext cx="1407565" cy="215444"/>
          </a:xfrm>
          <a:prstGeom prst="rect">
            <a:avLst/>
          </a:prstGeom>
          <a:noFill/>
        </p:spPr>
        <p:txBody>
          <a:bodyPr wrap="none" lIns="0" tIns="0" rIns="0" bIns="0" rtlCol="0">
            <a:spAutoFit/>
          </a:bodyPr>
          <a:lstStyle>
            <a:defPPr>
              <a:defRPr lang="en-US"/>
            </a:defPPr>
            <a:lvl1pPr>
              <a:defRPr sz="1400"/>
            </a:lvl1pPr>
          </a:lstStyle>
          <a:p>
            <a:r>
              <a:rPr lang="en-US" dirty="0"/>
              <a:t>Stretch three bases</a:t>
            </a:r>
          </a:p>
        </p:txBody>
      </p:sp>
      <p:sp>
        <p:nvSpPr>
          <p:cNvPr id="14" name="TextBox 13"/>
          <p:cNvSpPr txBox="1"/>
          <p:nvPr/>
        </p:nvSpPr>
        <p:spPr>
          <a:xfrm>
            <a:off x="7315200" y="3931920"/>
            <a:ext cx="1314784" cy="215444"/>
          </a:xfrm>
          <a:prstGeom prst="rect">
            <a:avLst/>
          </a:prstGeom>
          <a:noFill/>
        </p:spPr>
        <p:txBody>
          <a:bodyPr wrap="none" lIns="0" tIns="0" rIns="0" bIns="0" rtlCol="0">
            <a:spAutoFit/>
          </a:bodyPr>
          <a:lstStyle>
            <a:defPPr>
              <a:defRPr lang="en-US"/>
            </a:defPPr>
            <a:lvl1pPr>
              <a:defRPr sz="1400"/>
            </a:lvl1pPr>
          </a:lstStyle>
          <a:p>
            <a:r>
              <a:rPr lang="en-US" dirty="0"/>
              <a:t>Stretch four bases</a:t>
            </a:r>
          </a:p>
        </p:txBody>
      </p:sp>
      <p:sp>
        <p:nvSpPr>
          <p:cNvPr id="15" name="TextBox 14"/>
          <p:cNvSpPr txBox="1"/>
          <p:nvPr/>
        </p:nvSpPr>
        <p:spPr>
          <a:xfrm>
            <a:off x="7315200" y="4663440"/>
            <a:ext cx="1278363" cy="215444"/>
          </a:xfrm>
          <a:prstGeom prst="rect">
            <a:avLst/>
          </a:prstGeom>
          <a:noFill/>
        </p:spPr>
        <p:txBody>
          <a:bodyPr wrap="none" lIns="0" tIns="0" rIns="0" bIns="0" rtlCol="0">
            <a:spAutoFit/>
          </a:bodyPr>
          <a:lstStyle>
            <a:defPPr>
              <a:defRPr lang="en-US"/>
            </a:defPPr>
            <a:lvl1pPr>
              <a:defRPr sz="1400"/>
            </a:lvl1pPr>
          </a:lstStyle>
          <a:p>
            <a:r>
              <a:rPr lang="en-US" dirty="0"/>
              <a:t>Stretch five bases</a:t>
            </a:r>
          </a:p>
        </p:txBody>
      </p:sp>
      <p:sp>
        <p:nvSpPr>
          <p:cNvPr id="16" name="TextBox 15"/>
          <p:cNvSpPr txBox="1"/>
          <p:nvPr/>
        </p:nvSpPr>
        <p:spPr>
          <a:xfrm>
            <a:off x="7315200" y="5394960"/>
            <a:ext cx="1203150" cy="215444"/>
          </a:xfrm>
          <a:prstGeom prst="rect">
            <a:avLst/>
          </a:prstGeom>
          <a:noFill/>
        </p:spPr>
        <p:txBody>
          <a:bodyPr wrap="none" lIns="0" tIns="0" rIns="0" bIns="0" rtlCol="0">
            <a:spAutoFit/>
          </a:bodyPr>
          <a:lstStyle>
            <a:defPPr>
              <a:defRPr lang="en-US"/>
            </a:defPPr>
            <a:lvl1pPr>
              <a:defRPr sz="1400"/>
            </a:lvl1pPr>
          </a:lstStyle>
          <a:p>
            <a:r>
              <a:rPr lang="en-US" dirty="0"/>
              <a:t>Stretch six bases</a:t>
            </a:r>
          </a:p>
        </p:txBody>
      </p:sp>
      <p:sp>
        <p:nvSpPr>
          <p:cNvPr id="17" name="TextBox 16"/>
          <p:cNvSpPr txBox="1"/>
          <p:nvPr/>
        </p:nvSpPr>
        <p:spPr>
          <a:xfrm>
            <a:off x="7223760" y="6126480"/>
            <a:ext cx="1436162" cy="215444"/>
          </a:xfrm>
          <a:prstGeom prst="rect">
            <a:avLst/>
          </a:prstGeom>
          <a:noFill/>
        </p:spPr>
        <p:txBody>
          <a:bodyPr wrap="none" lIns="0" tIns="0" rIns="0" bIns="0" rtlCol="0">
            <a:spAutoFit/>
          </a:bodyPr>
          <a:lstStyle>
            <a:defPPr>
              <a:defRPr lang="en-US"/>
            </a:defPPr>
            <a:lvl1pPr>
              <a:defRPr sz="1400"/>
            </a:lvl1pPr>
          </a:lstStyle>
          <a:p>
            <a:r>
              <a:rPr lang="en-US" dirty="0"/>
              <a:t>Stretch seven bases</a:t>
            </a:r>
          </a:p>
        </p:txBody>
      </p:sp>
      <p:sp>
        <p:nvSpPr>
          <p:cNvPr id="18" name="TextBox 17"/>
          <p:cNvSpPr txBox="1"/>
          <p:nvPr/>
        </p:nvSpPr>
        <p:spPr>
          <a:xfrm>
            <a:off x="7315200" y="6858000"/>
            <a:ext cx="1382623" cy="215444"/>
          </a:xfrm>
          <a:prstGeom prst="rect">
            <a:avLst/>
          </a:prstGeom>
          <a:noFill/>
        </p:spPr>
        <p:txBody>
          <a:bodyPr wrap="none" lIns="0" tIns="0" rIns="0" bIns="0" rtlCol="0">
            <a:spAutoFit/>
          </a:bodyPr>
          <a:lstStyle>
            <a:defPPr>
              <a:defRPr lang="en-US"/>
            </a:defPPr>
            <a:lvl1pPr>
              <a:defRPr sz="1400"/>
            </a:lvl1pPr>
          </a:lstStyle>
          <a:p>
            <a:r>
              <a:rPr lang="en-US" dirty="0"/>
              <a:t>Stretch eight bases</a:t>
            </a:r>
          </a:p>
        </p:txBody>
      </p:sp>
      <p:sp>
        <p:nvSpPr>
          <p:cNvPr id="7" name="Right Arrow 6"/>
          <p:cNvSpPr/>
          <p:nvPr/>
        </p:nvSpPr>
        <p:spPr>
          <a:xfrm>
            <a:off x="8778240" y="1068254"/>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8722765" y="1005840"/>
            <a:ext cx="0" cy="649141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Arrow 23"/>
          <p:cNvSpPr/>
          <p:nvPr/>
        </p:nvSpPr>
        <p:spPr>
          <a:xfrm>
            <a:off x="8778240" y="1829563"/>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8778240" y="2546602"/>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8778240" y="3273069"/>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8778240" y="4039642"/>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8778240" y="4771162"/>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8778240" y="5457374"/>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8778240" y="6234202"/>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8778240" y="6933727"/>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224124" y="738710"/>
            <a:ext cx="1812412" cy="6740307"/>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GGACTATAG</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GGACTATAG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TCAGG</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TCAGGA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TCAGGAG</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TCTCAGG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TCAGGAGA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TCTCAGGA</a:t>
            </a:r>
          </a:p>
        </p:txBody>
      </p:sp>
      <p:sp>
        <p:nvSpPr>
          <p:cNvPr id="4" name="TextBox 3"/>
          <p:cNvSpPr txBox="1"/>
          <p:nvPr/>
        </p:nvSpPr>
        <p:spPr>
          <a:xfrm>
            <a:off x="10643285" y="1068254"/>
            <a:ext cx="1318055" cy="369332"/>
          </a:xfrm>
          <a:prstGeom prst="rect">
            <a:avLst/>
          </a:prstGeom>
          <a:noFill/>
        </p:spPr>
        <p:txBody>
          <a:bodyPr wrap="square" rtlCol="0">
            <a:spAutoFit/>
          </a:bodyPr>
          <a:lstStyle/>
          <a:p>
            <a:r>
              <a:rPr lang="en-US" dirty="0"/>
              <a:t>Remove “-”</a:t>
            </a:r>
          </a:p>
        </p:txBody>
      </p:sp>
    </p:spTree>
    <p:extLst>
      <p:ext uri="{BB962C8B-B14F-4D97-AF65-F5344CB8AC3E}">
        <p14:creationId xmlns:p14="http://schemas.microsoft.com/office/powerpoint/2010/main" val="228460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40" y="0"/>
            <a:ext cx="11887201" cy="452431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pPr marL="342900" indent="-342900">
              <a:buFont typeface="+mj-lt"/>
              <a:buAutoNum type="arabicPeriod" startAt="2"/>
            </a:pPr>
            <a:r>
              <a:rPr lang="en-US" dirty="0"/>
              <a:t>Remove the </a:t>
            </a:r>
            <a:r>
              <a:rPr lang="en-US" dirty="0" err="1"/>
              <a:t>oligos</a:t>
            </a:r>
            <a:r>
              <a:rPr lang="en-US" dirty="0"/>
              <a:t> having same base to the non-target sequence at their 5’ end (Remove oligo4 and oligo5);</a:t>
            </a:r>
          </a:p>
          <a:p>
            <a:pPr marL="342900" indent="-342900">
              <a:buFont typeface="+mj-lt"/>
              <a:buAutoNum type="arabicPeriod" startAt="2"/>
            </a:pPr>
            <a:r>
              <a:rPr lang="en-US" dirty="0"/>
              <a:t>If remaining </a:t>
            </a:r>
            <a:r>
              <a:rPr lang="en-US" dirty="0" err="1"/>
              <a:t>oligos</a:t>
            </a:r>
            <a:r>
              <a:rPr lang="en-US" dirty="0"/>
              <a:t> ≥ 1, go to next step; otherwise, go to </a:t>
            </a:r>
            <a:r>
              <a:rPr lang="en-US" b="1" dirty="0">
                <a:solidFill>
                  <a:srgbClr val="FF0000"/>
                </a:solidFill>
              </a:rPr>
              <a:t>step19</a:t>
            </a:r>
          </a:p>
          <a:p>
            <a:pPr marL="342900" indent="-342900">
              <a:buFont typeface="+mj-lt"/>
              <a:buAutoNum type="arabicPeriod" startAt="2"/>
            </a:pPr>
            <a:r>
              <a:rPr lang="en-US" dirty="0"/>
              <a:t>Order the </a:t>
            </a:r>
            <a:r>
              <a:rPr lang="en-US" dirty="0" err="1"/>
              <a:t>oligos</a:t>
            </a:r>
            <a:r>
              <a:rPr lang="en-US" dirty="0"/>
              <a:t> having 4 different bases in the first four bases, and then 3, 2; If have ≥ 2 </a:t>
            </a:r>
            <a:r>
              <a:rPr lang="en-US" dirty="0" err="1"/>
              <a:t>oligos</a:t>
            </a:r>
            <a:r>
              <a:rPr lang="en-US" dirty="0"/>
              <a:t> in the same level, preferentially order the oligo with minimum stretched bases</a:t>
            </a:r>
          </a:p>
          <a:p>
            <a:pPr marL="342900" indent="-342900">
              <a:buFont typeface="+mj-lt"/>
              <a:buAutoNum type="arabicPeriod" startAt="2"/>
            </a:pPr>
            <a:endParaRPr lang="en-US" dirty="0"/>
          </a:p>
          <a:p>
            <a:pPr marL="342900" indent="-342900">
              <a:buFont typeface="+mj-lt"/>
              <a:buAutoNum type="arabicPeriod" startAt="2"/>
            </a:pPr>
            <a:endParaRPr lang="en-US" dirty="0"/>
          </a:p>
          <a:p>
            <a:pPr marL="342900" indent="-342900">
              <a:buFont typeface="+mj-lt"/>
              <a:buAutoNum type="arabicPeriod" startAt="2"/>
            </a:pPr>
            <a:endParaRPr lang="en-US" dirty="0"/>
          </a:p>
          <a:p>
            <a:pPr marL="342900" indent="-342900">
              <a:buFont typeface="+mj-lt"/>
              <a:buAutoNum type="arabicPeriod" startAt="2"/>
            </a:pPr>
            <a:endParaRPr lang="en-US" dirty="0"/>
          </a:p>
          <a:p>
            <a:pPr marL="342900" indent="-342900">
              <a:buFont typeface="+mj-lt"/>
              <a:buAutoNum type="arabicPeriod" startAt="2"/>
            </a:pPr>
            <a:endParaRPr lang="en-US" dirty="0"/>
          </a:p>
          <a:p>
            <a:pPr marL="342900" indent="-342900">
              <a:buFont typeface="+mj-lt"/>
              <a:buAutoNum type="arabicPeriod" startAt="2"/>
            </a:pPr>
            <a:endParaRPr lang="en-US" dirty="0"/>
          </a:p>
          <a:p>
            <a:endParaRPr lang="en-US" dirty="0"/>
          </a:p>
        </p:txBody>
      </p:sp>
      <p:grpSp>
        <p:nvGrpSpPr>
          <p:cNvPr id="19" name="Group 18"/>
          <p:cNvGrpSpPr/>
          <p:nvPr/>
        </p:nvGrpSpPr>
        <p:grpSpPr>
          <a:xfrm>
            <a:off x="640080" y="2560320"/>
            <a:ext cx="5419049" cy="1926491"/>
            <a:chOff x="640080" y="4846320"/>
            <a:chExt cx="5419049" cy="1926491"/>
          </a:xfrm>
        </p:grpSpPr>
        <p:sp>
          <p:nvSpPr>
            <p:cNvPr id="13" name="Rectangle 12"/>
            <p:cNvSpPr/>
            <p:nvPr/>
          </p:nvSpPr>
          <p:spPr>
            <a:xfrm>
              <a:off x="640080" y="5486400"/>
              <a:ext cx="2560320" cy="646331"/>
            </a:xfrm>
            <a:prstGeom prst="rect">
              <a:avLst/>
            </a:prstGeom>
          </p:spPr>
          <p:txBody>
            <a:bodyPr wrap="square">
              <a:spAutoFit/>
            </a:bodyPr>
            <a:lstStyle/>
            <a:p>
              <a:r>
                <a:rPr lang="en-US" sz="1200" b="1" dirty="0">
                  <a:solidFill>
                    <a:srgbClr val="FF0000"/>
                  </a:solidFill>
                  <a:latin typeface="Courier New" panose="02070309020205020404" pitchFamily="49" charset="0"/>
                  <a:cs typeface="Courier New" panose="02070309020205020404" pitchFamily="49" charset="0"/>
                </a:rPr>
                <a:t>GACTATAG</a:t>
              </a:r>
              <a:r>
                <a:rPr lang="en-US" sz="1200" dirty="0">
                  <a:latin typeface="Courier New" panose="02070309020205020404" pitchFamily="49" charset="0"/>
                  <a:cs typeface="Courier New" panose="02070309020205020404" pitchFamily="49" charset="0"/>
                </a:rPr>
                <a:t>TCAGGAGAGG oligo8</a:t>
              </a:r>
            </a:p>
            <a:p>
              <a:r>
                <a:rPr lang="en-US" sz="1200" dirty="0">
                  <a:latin typeface="Courier New" panose="02070309020205020404" pitchFamily="49" charset="0"/>
                  <a:cs typeface="Courier New" panose="02070309020205020404" pitchFamily="49" charset="0"/>
                </a:rPr>
                <a:t>   ||   ||||||||||</a:t>
              </a:r>
            </a:p>
            <a:p>
              <a:r>
                <a:rPr lang="en-US" sz="1200" b="1" dirty="0">
                  <a:solidFill>
                    <a:srgbClr val="FF0000"/>
                  </a:solidFill>
                  <a:latin typeface="Courier New" panose="02070309020205020404" pitchFamily="49" charset="0"/>
                  <a:cs typeface="Courier New" panose="02070309020205020404" pitchFamily="49" charset="0"/>
                </a:rPr>
                <a:t>CTATAGTC</a:t>
              </a:r>
              <a:r>
                <a:rPr lang="en-US" sz="1200" dirty="0">
                  <a:latin typeface="Courier New" panose="02070309020205020404" pitchFamily="49" charset="0"/>
                  <a:cs typeface="Courier New" panose="02070309020205020404" pitchFamily="49" charset="0"/>
                </a:rPr>
                <a:t>TCAGGAGAGG</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14" name="Rectangle 13"/>
            <p:cNvSpPr/>
            <p:nvPr/>
          </p:nvSpPr>
          <p:spPr>
            <a:xfrm>
              <a:off x="1005840" y="4846320"/>
              <a:ext cx="2194560" cy="64633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TAG</a:t>
              </a:r>
              <a:r>
                <a:rPr lang="en-US" sz="1200" dirty="0">
                  <a:latin typeface="Courier New" panose="02070309020205020404" pitchFamily="49" charset="0"/>
                  <a:cs typeface="Courier New" panose="02070309020205020404" pitchFamily="49" charset="0"/>
                </a:rPr>
                <a:t>TCAGGAGAGG oligo3</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GTC</a:t>
              </a:r>
              <a:r>
                <a:rPr lang="en-US" sz="1200" dirty="0">
                  <a:latin typeface="Courier New" panose="02070309020205020404" pitchFamily="49" charset="0"/>
                  <a:cs typeface="Courier New" panose="02070309020205020404" pitchFamily="49" charset="0"/>
                </a:rPr>
                <a:t>TCAGGAGAGG</a:t>
              </a:r>
            </a:p>
          </p:txBody>
        </p:sp>
        <p:sp>
          <p:nvSpPr>
            <p:cNvPr id="15" name="Rectangle 14"/>
            <p:cNvSpPr/>
            <p:nvPr/>
          </p:nvSpPr>
          <p:spPr>
            <a:xfrm>
              <a:off x="3862313" y="4846320"/>
              <a:ext cx="2194560" cy="64633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AG</a:t>
              </a:r>
              <a:r>
                <a:rPr lang="en-US" sz="1200" dirty="0">
                  <a:latin typeface="Courier New" panose="02070309020205020404" pitchFamily="49" charset="0"/>
                  <a:cs typeface="Courier New" panose="02070309020205020404" pitchFamily="49" charset="0"/>
                </a:rPr>
                <a:t>TCAGGAGAGG oligo2</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TC</a:t>
              </a:r>
              <a:r>
                <a:rPr lang="en-US" sz="1200" dirty="0">
                  <a:latin typeface="Courier New" panose="02070309020205020404" pitchFamily="49" charset="0"/>
                  <a:cs typeface="Courier New" panose="02070309020205020404" pitchFamily="49" charset="0"/>
                </a:rPr>
                <a:t>TCAGGAGAGG</a:t>
              </a:r>
            </a:p>
          </p:txBody>
        </p:sp>
        <p:sp>
          <p:nvSpPr>
            <p:cNvPr id="16" name="Rectangle 15"/>
            <p:cNvSpPr/>
            <p:nvPr/>
          </p:nvSpPr>
          <p:spPr>
            <a:xfrm>
              <a:off x="3498809" y="6126480"/>
              <a:ext cx="2560320" cy="64633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ACTATAG</a:t>
              </a:r>
              <a:r>
                <a:rPr lang="en-US" sz="1200" dirty="0">
                  <a:latin typeface="Courier New" panose="02070309020205020404" pitchFamily="49" charset="0"/>
                  <a:cs typeface="Courier New" panose="02070309020205020404" pitchFamily="49" charset="0"/>
                </a:rPr>
                <a:t>TCAGGAGAGG oligo7</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TATAGTC</a:t>
              </a:r>
              <a:r>
                <a:rPr lang="en-US" sz="1200" dirty="0">
                  <a:latin typeface="Courier New" panose="02070309020205020404" pitchFamily="49" charset="0"/>
                  <a:cs typeface="Courier New" panose="02070309020205020404" pitchFamily="49" charset="0"/>
                </a:rPr>
                <a:t>TCAGGAGAGG</a:t>
              </a:r>
            </a:p>
          </p:txBody>
        </p:sp>
        <p:sp>
          <p:nvSpPr>
            <p:cNvPr id="18" name="Rectangle 17"/>
            <p:cNvSpPr/>
            <p:nvPr/>
          </p:nvSpPr>
          <p:spPr>
            <a:xfrm>
              <a:off x="3498809" y="5486400"/>
              <a:ext cx="2560320" cy="64633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CTATAG</a:t>
              </a:r>
              <a:r>
                <a:rPr lang="en-US" sz="1200" dirty="0">
                  <a:latin typeface="Courier New" panose="02070309020205020404" pitchFamily="49" charset="0"/>
                  <a:cs typeface="Courier New" panose="02070309020205020404" pitchFamily="49" charset="0"/>
                </a:rPr>
                <a:t>TCAGGAGAGG oligo6</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ATAGTC</a:t>
              </a:r>
              <a:r>
                <a:rPr lang="en-US" sz="1200" dirty="0">
                  <a:latin typeface="Courier New" panose="02070309020205020404" pitchFamily="49" charset="0"/>
                  <a:cs typeface="Courier New" panose="02070309020205020404" pitchFamily="49" charset="0"/>
                </a:rPr>
                <a:t>TCAGGAGAGG</a:t>
              </a:r>
            </a:p>
          </p:txBody>
        </p:sp>
      </p:grpSp>
      <p:grpSp>
        <p:nvGrpSpPr>
          <p:cNvPr id="23" name="Group 22"/>
          <p:cNvGrpSpPr/>
          <p:nvPr/>
        </p:nvGrpSpPr>
        <p:grpSpPr>
          <a:xfrm>
            <a:off x="731520" y="0"/>
            <a:ext cx="10789920" cy="1384995"/>
            <a:chOff x="731520" y="0"/>
            <a:chExt cx="10789920" cy="1384995"/>
          </a:xfrm>
        </p:grpSpPr>
        <p:sp>
          <p:nvSpPr>
            <p:cNvPr id="11" name="Rectangle 10"/>
            <p:cNvSpPr/>
            <p:nvPr/>
          </p:nvSpPr>
          <p:spPr>
            <a:xfrm>
              <a:off x="731520" y="0"/>
              <a:ext cx="2194560" cy="1384995"/>
            </a:xfrm>
            <a:prstGeom prst="rect">
              <a:avLst/>
            </a:prstGeom>
          </p:spPr>
          <p:txBody>
            <a:bodyPr wrap="square">
              <a:spAutoFit/>
            </a:bodyPr>
            <a:lstStyle/>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AG</a:t>
              </a:r>
              <a:r>
                <a:rPr lang="en-US" sz="1200" dirty="0">
                  <a:latin typeface="Courier New" panose="02070309020205020404" pitchFamily="49" charset="0"/>
                  <a:cs typeface="Courier New" panose="02070309020205020404" pitchFamily="49" charset="0"/>
                </a:rPr>
                <a:t>TCAGGAGAGG oligo2</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TC</a:t>
              </a:r>
              <a:r>
                <a:rPr lang="en-US" sz="1200" dirty="0">
                  <a:latin typeface="Courier New" panose="02070309020205020404" pitchFamily="49" charset="0"/>
                  <a:cs typeface="Courier New" panose="02070309020205020404" pitchFamily="49" charset="0"/>
                </a:rPr>
                <a:t>TCAGGAGAGG</a:t>
              </a:r>
            </a:p>
          </p:txBody>
        </p:sp>
        <p:sp>
          <p:nvSpPr>
            <p:cNvPr id="12" name="Rectangle 11"/>
            <p:cNvSpPr/>
            <p:nvPr/>
          </p:nvSpPr>
          <p:spPr>
            <a:xfrm>
              <a:off x="6217920" y="0"/>
              <a:ext cx="2560320" cy="1384995"/>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TATAG</a:t>
              </a:r>
              <a:r>
                <a:rPr lang="en-US" sz="1200" dirty="0">
                  <a:latin typeface="Courier New" panose="02070309020205020404" pitchFamily="49" charset="0"/>
                  <a:cs typeface="Courier New" panose="02070309020205020404" pitchFamily="49" charset="0"/>
                </a:rPr>
                <a:t>TCAGGAGAGG oligo5</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TAGTC</a:t>
              </a:r>
              <a:r>
                <a:rPr lang="en-US" sz="1200" dirty="0">
                  <a:latin typeface="Courier New" panose="02070309020205020404" pitchFamily="49" charset="0"/>
                  <a:cs typeface="Courier New" panose="02070309020205020404" pitchFamily="49" charset="0"/>
                </a:rPr>
                <a:t>TCAGGAGAGG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CTATAG</a:t>
              </a:r>
              <a:r>
                <a:rPr lang="en-US" sz="1200" dirty="0">
                  <a:latin typeface="Courier New" panose="02070309020205020404" pitchFamily="49" charset="0"/>
                  <a:cs typeface="Courier New" panose="02070309020205020404" pitchFamily="49" charset="0"/>
                </a:rPr>
                <a:t>TCAGGAGAGG oligo6</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ATAGTC</a:t>
              </a:r>
              <a:r>
                <a:rPr lang="en-US" sz="1200" dirty="0">
                  <a:latin typeface="Courier New" panose="02070309020205020404" pitchFamily="49" charset="0"/>
                  <a:cs typeface="Courier New" panose="02070309020205020404" pitchFamily="49" charset="0"/>
                </a:rPr>
                <a:t>TCAGGAGAGG</a:t>
              </a:r>
            </a:p>
          </p:txBody>
        </p:sp>
        <p:sp>
          <p:nvSpPr>
            <p:cNvPr id="21" name="Rectangle 20"/>
            <p:cNvSpPr/>
            <p:nvPr/>
          </p:nvSpPr>
          <p:spPr>
            <a:xfrm>
              <a:off x="3474720" y="0"/>
              <a:ext cx="2194560" cy="1384995"/>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TAG</a:t>
              </a:r>
              <a:r>
                <a:rPr lang="en-US" sz="1200" dirty="0">
                  <a:latin typeface="Courier New" panose="02070309020205020404" pitchFamily="49" charset="0"/>
                  <a:cs typeface="Courier New" panose="02070309020205020404" pitchFamily="49" charset="0"/>
                </a:rPr>
                <a:t>TCAGGAGAGG oligo3</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GTC</a:t>
              </a:r>
              <a:r>
                <a:rPr lang="en-US" sz="1200" dirty="0">
                  <a:latin typeface="Courier New" panose="02070309020205020404" pitchFamily="49" charset="0"/>
                  <a:cs typeface="Courier New" panose="02070309020205020404" pitchFamily="49" charset="0"/>
                </a:rPr>
                <a:t>TCAGGAGAGG</a:t>
              </a:r>
            </a:p>
            <a:p>
              <a:endParaRPr lang="en-US" sz="1200" dirty="0">
                <a:latin typeface="Courier New" panose="02070309020205020404" pitchFamily="49" charset="0"/>
                <a:cs typeface="Courier New" panose="02070309020205020404" pitchFamily="49" charset="0"/>
              </a:endParaRPr>
            </a:p>
            <a:p>
              <a:r>
                <a:rPr lang="en-US" sz="1200" b="1" dirty="0">
                  <a:solidFill>
                    <a:srgbClr val="FF0000"/>
                  </a:solidFill>
                  <a:latin typeface="Courier New" panose="02070309020205020404" pitchFamily="49" charset="0"/>
                  <a:cs typeface="Courier New" panose="02070309020205020404" pitchFamily="49" charset="0"/>
                </a:rPr>
                <a:t>ATAG</a:t>
              </a:r>
              <a:r>
                <a:rPr lang="en-US" sz="1200" dirty="0">
                  <a:latin typeface="Courier New" panose="02070309020205020404" pitchFamily="49" charset="0"/>
                  <a:cs typeface="Courier New" panose="02070309020205020404" pitchFamily="49" charset="0"/>
                </a:rPr>
                <a:t>TCAGGAGAGG oligo4</a:t>
              </a:r>
            </a:p>
            <a:p>
              <a:r>
                <a:rPr lang="en-US" sz="1200" dirty="0">
                  <a:latin typeface="Courier New" panose="02070309020205020404" pitchFamily="49" charset="0"/>
                  <a:cs typeface="Courier New" panose="02070309020205020404" pitchFamily="49" charset="0"/>
                </a:rPr>
                <a:t>|   ||||||||||</a:t>
              </a:r>
            </a:p>
            <a:p>
              <a:r>
                <a:rPr lang="en-US" sz="1200" b="1" dirty="0">
                  <a:solidFill>
                    <a:srgbClr val="FF0000"/>
                  </a:solidFill>
                  <a:latin typeface="Courier New" panose="02070309020205020404" pitchFamily="49" charset="0"/>
                  <a:cs typeface="Courier New" panose="02070309020205020404" pitchFamily="49" charset="0"/>
                </a:rPr>
                <a:t>AGTC</a:t>
              </a:r>
              <a:r>
                <a:rPr lang="en-US" sz="1200" dirty="0">
                  <a:latin typeface="Courier New" panose="02070309020205020404" pitchFamily="49" charset="0"/>
                  <a:cs typeface="Courier New" panose="02070309020205020404" pitchFamily="49" charset="0"/>
                </a:rPr>
                <a:t>TCAGGAGAGG</a:t>
              </a:r>
            </a:p>
          </p:txBody>
        </p:sp>
        <p:sp>
          <p:nvSpPr>
            <p:cNvPr id="22" name="Rectangle 21"/>
            <p:cNvSpPr/>
            <p:nvPr/>
          </p:nvSpPr>
          <p:spPr>
            <a:xfrm>
              <a:off x="8961120" y="0"/>
              <a:ext cx="2560320" cy="1384995"/>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ACTATAG</a:t>
              </a:r>
              <a:r>
                <a:rPr lang="en-US" sz="1200" dirty="0">
                  <a:latin typeface="Courier New" panose="02070309020205020404" pitchFamily="49" charset="0"/>
                  <a:cs typeface="Courier New" panose="02070309020205020404" pitchFamily="49" charset="0"/>
                </a:rPr>
                <a:t>TCAGGAGAGG oligo7</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TATAGTC</a:t>
              </a:r>
              <a:r>
                <a:rPr lang="en-US" sz="1200" dirty="0">
                  <a:latin typeface="Courier New" panose="02070309020205020404" pitchFamily="49" charset="0"/>
                  <a:cs typeface="Courier New" panose="02070309020205020404" pitchFamily="49" charset="0"/>
                </a:rPr>
                <a:t>TCAGGAGAGG</a:t>
              </a:r>
            </a:p>
            <a:p>
              <a:endParaRPr lang="en-US" sz="1200" dirty="0">
                <a:latin typeface="Courier New" panose="02070309020205020404" pitchFamily="49" charset="0"/>
                <a:cs typeface="Courier New" panose="02070309020205020404" pitchFamily="49" charset="0"/>
              </a:endParaRPr>
            </a:p>
            <a:p>
              <a:r>
                <a:rPr lang="en-US" sz="1200" b="1" dirty="0">
                  <a:solidFill>
                    <a:srgbClr val="FF0000"/>
                  </a:solidFill>
                  <a:latin typeface="Courier New" panose="02070309020205020404" pitchFamily="49" charset="0"/>
                  <a:cs typeface="Courier New" panose="02070309020205020404" pitchFamily="49" charset="0"/>
                </a:rPr>
                <a:t>GACTATAG</a:t>
              </a:r>
              <a:r>
                <a:rPr lang="en-US" sz="1200" dirty="0">
                  <a:latin typeface="Courier New" panose="02070309020205020404" pitchFamily="49" charset="0"/>
                  <a:cs typeface="Courier New" panose="02070309020205020404" pitchFamily="49" charset="0"/>
                </a:rPr>
                <a:t>TCAGGAGAGG oligo8</a:t>
              </a:r>
            </a:p>
            <a:p>
              <a:r>
                <a:rPr lang="en-US" sz="1200" dirty="0">
                  <a:latin typeface="Courier New" panose="02070309020205020404" pitchFamily="49" charset="0"/>
                  <a:cs typeface="Courier New" panose="02070309020205020404" pitchFamily="49" charset="0"/>
                </a:rPr>
                <a:t>   ||   ||||||||||</a:t>
              </a:r>
            </a:p>
            <a:p>
              <a:r>
                <a:rPr lang="en-US" sz="1200" b="1" dirty="0">
                  <a:solidFill>
                    <a:srgbClr val="FF0000"/>
                  </a:solidFill>
                  <a:latin typeface="Courier New" panose="02070309020205020404" pitchFamily="49" charset="0"/>
                  <a:cs typeface="Courier New" panose="02070309020205020404" pitchFamily="49" charset="0"/>
                </a:rPr>
                <a:t>CTATAGTC</a:t>
              </a:r>
              <a:r>
                <a:rPr lang="en-US" sz="1200" dirty="0">
                  <a:latin typeface="Courier New" panose="02070309020205020404" pitchFamily="49" charset="0"/>
                  <a:cs typeface="Courier New" panose="02070309020205020404" pitchFamily="49" charset="0"/>
                </a:rPr>
                <a:t>TCAGGAGAGG</a:t>
              </a:r>
              <a:endParaRPr lang="en-US" sz="1200" b="1" dirty="0">
                <a:solidFill>
                  <a:srgbClr val="FF0000"/>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702255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40" y="0"/>
            <a:ext cx="11887201" cy="6186309"/>
          </a:xfrm>
          <a:prstGeom prst="rect">
            <a:avLst/>
          </a:prstGeom>
        </p:spPr>
        <p:txBody>
          <a:bodyPr wrap="square">
            <a:spAutoFit/>
          </a:bodyPr>
          <a:lstStyle/>
          <a:p>
            <a:pPr marL="342900" indent="-342900">
              <a:buFont typeface="+mj-lt"/>
              <a:buAutoNum type="arabicPeriod" startAt="5"/>
            </a:pPr>
            <a:r>
              <a:rPr lang="en-US" dirty="0"/>
              <a:t>If oligo (having 4 and 3 different bases) number ≥ 1, go to next step; otherwise go to step</a:t>
            </a:r>
            <a:r>
              <a:rPr lang="en-US" b="1" dirty="0">
                <a:solidFill>
                  <a:srgbClr val="FF0000"/>
                </a:solidFill>
              </a:rPr>
              <a:t>12</a:t>
            </a:r>
          </a:p>
          <a:p>
            <a:pPr marL="342900" indent="-342900">
              <a:buFont typeface="+mj-lt"/>
              <a:buAutoNum type="arabicPeriod" startAt="5"/>
            </a:pPr>
            <a:r>
              <a:rPr lang="en-US" dirty="0"/>
              <a:t>Select 1</a:t>
            </a:r>
            <a:r>
              <a:rPr lang="en-US" baseline="30000" dirty="0"/>
              <a:t>st</a:t>
            </a:r>
            <a:r>
              <a:rPr lang="en-US" dirty="0"/>
              <a:t> oligo in the group having 4 and 3 different bases to compare the 2</a:t>
            </a:r>
            <a:r>
              <a:rPr lang="en-US" baseline="30000" dirty="0"/>
              <a:t>nd</a:t>
            </a:r>
            <a:r>
              <a:rPr lang="en-US" dirty="0"/>
              <a:t> non-target alignment and then 3</a:t>
            </a:r>
            <a:r>
              <a:rPr lang="en-US" baseline="30000" dirty="0"/>
              <a:t>rd</a:t>
            </a:r>
            <a:r>
              <a:rPr lang="en-US" dirty="0"/>
              <a:t> non-target alignment until to the end; remove this oligo having same base to the non-target sequence at their 5’ end or only one SNP in the first 4 bases;</a:t>
            </a:r>
          </a:p>
          <a:p>
            <a:pPr marL="342900" indent="-342900">
              <a:buFont typeface="+mj-lt"/>
              <a:buAutoNum type="arabicPeriod" startAt="5"/>
            </a:pPr>
            <a:r>
              <a:rPr lang="en-US" dirty="0"/>
              <a:t>Select 2</a:t>
            </a:r>
            <a:r>
              <a:rPr lang="en-US" baseline="30000" dirty="0"/>
              <a:t>nd</a:t>
            </a:r>
            <a:r>
              <a:rPr lang="en-US" dirty="0"/>
              <a:t> oligo and repeat step5 until to the last oligo;</a:t>
            </a:r>
          </a:p>
          <a:p>
            <a:pPr marL="342900" indent="-342900">
              <a:buFont typeface="+mj-lt"/>
              <a:buAutoNum type="arabicPeriod" startAt="5"/>
            </a:pPr>
            <a:r>
              <a:rPr lang="en-US" dirty="0"/>
              <a:t>If remaining </a:t>
            </a:r>
            <a:r>
              <a:rPr lang="en-US" dirty="0" err="1"/>
              <a:t>oligos</a:t>
            </a:r>
            <a:r>
              <a:rPr lang="en-US" dirty="0"/>
              <a:t> ≥ 1, go to next step; otherwise, go to step</a:t>
            </a:r>
            <a:r>
              <a:rPr lang="en-US" b="1" dirty="0">
                <a:solidFill>
                  <a:srgbClr val="FF0000"/>
                </a:solidFill>
              </a:rPr>
              <a:t>12</a:t>
            </a:r>
          </a:p>
          <a:p>
            <a:pPr marL="342900" indent="-342900">
              <a:buFont typeface="+mj-lt"/>
              <a:buAutoNum type="arabicPeriod" startAt="5"/>
            </a:pPr>
            <a:r>
              <a:rPr lang="en-US" dirty="0"/>
              <a:t>Stretch the </a:t>
            </a:r>
            <a:r>
              <a:rPr lang="en-US" dirty="0" err="1"/>
              <a:t>oligos</a:t>
            </a:r>
            <a:r>
              <a:rPr lang="en-US" dirty="0"/>
              <a:t> towards 3’ direction to make their length arranging from 17 to 26;</a:t>
            </a:r>
          </a:p>
          <a:p>
            <a:pPr marL="342900" indent="-342900">
              <a:buFont typeface="+mj-lt"/>
              <a:buAutoNum type="arabicPeriod" startAt="5"/>
            </a:pPr>
            <a:r>
              <a:rPr lang="en-US" dirty="0"/>
              <a:t>Preserve the candidates based on 1.1 to 1.31</a:t>
            </a:r>
          </a:p>
          <a:p>
            <a:pPr marL="342900" indent="-342900">
              <a:buFont typeface="+mj-lt"/>
              <a:buAutoNum type="arabicPeriod" startAt="5"/>
            </a:pPr>
            <a:r>
              <a:rPr lang="en-US" dirty="0"/>
              <a:t>If remaining candidates =0, go to next step; otherwise, go to </a:t>
            </a:r>
            <a:r>
              <a:rPr lang="en-US" b="1" dirty="0">
                <a:solidFill>
                  <a:srgbClr val="FF0000"/>
                </a:solidFill>
              </a:rPr>
              <a:t>step19</a:t>
            </a:r>
          </a:p>
          <a:p>
            <a:pPr marL="342900" indent="-342900">
              <a:buFont typeface="+mj-lt"/>
              <a:buAutoNum type="arabicPeriod" startAt="5"/>
            </a:pPr>
            <a:r>
              <a:rPr lang="en-US" dirty="0"/>
              <a:t>If oligo (having 2 different bases) number ≥ 1, go to next step; otherwise go to </a:t>
            </a:r>
            <a:r>
              <a:rPr lang="en-US" b="1" dirty="0">
                <a:solidFill>
                  <a:srgbClr val="FF0000"/>
                </a:solidFill>
              </a:rPr>
              <a:t>step19</a:t>
            </a:r>
          </a:p>
          <a:p>
            <a:pPr marL="342900" indent="-342900">
              <a:buFont typeface="+mj-lt"/>
              <a:buAutoNum type="arabicPeriod" startAt="5"/>
            </a:pPr>
            <a:r>
              <a:rPr lang="en-US" dirty="0"/>
              <a:t>Select 1</a:t>
            </a:r>
            <a:r>
              <a:rPr lang="en-US" baseline="30000" dirty="0"/>
              <a:t>st</a:t>
            </a:r>
            <a:r>
              <a:rPr lang="en-US" dirty="0"/>
              <a:t> oligo to compare the 2</a:t>
            </a:r>
            <a:r>
              <a:rPr lang="en-US" baseline="30000" dirty="0"/>
              <a:t>nd</a:t>
            </a:r>
            <a:r>
              <a:rPr lang="en-US" dirty="0"/>
              <a:t> non-target alignment and then 3</a:t>
            </a:r>
            <a:r>
              <a:rPr lang="en-US" baseline="30000" dirty="0"/>
              <a:t>rd</a:t>
            </a:r>
            <a:r>
              <a:rPr lang="en-US" dirty="0"/>
              <a:t> non-target alignment until to the end; remove this oligo having same base to the non-target sequence at their 5’ end or only one SNP in the first 4 bases;</a:t>
            </a:r>
          </a:p>
          <a:p>
            <a:pPr marL="342900" indent="-342900">
              <a:buFont typeface="+mj-lt"/>
              <a:buAutoNum type="arabicPeriod" startAt="5"/>
            </a:pPr>
            <a:r>
              <a:rPr lang="en-US" dirty="0"/>
              <a:t>Select 2</a:t>
            </a:r>
            <a:r>
              <a:rPr lang="en-US" baseline="30000" dirty="0"/>
              <a:t>nd</a:t>
            </a:r>
            <a:r>
              <a:rPr lang="en-US" dirty="0"/>
              <a:t> oligo and repeat step5 until to the last oligo;</a:t>
            </a:r>
          </a:p>
          <a:p>
            <a:pPr marL="342900" indent="-342900">
              <a:buFont typeface="+mj-lt"/>
              <a:buAutoNum type="arabicPeriod" startAt="5"/>
            </a:pPr>
            <a:r>
              <a:rPr lang="en-US" dirty="0"/>
              <a:t>If remaining </a:t>
            </a:r>
            <a:r>
              <a:rPr lang="en-US" dirty="0" err="1"/>
              <a:t>oligos</a:t>
            </a:r>
            <a:r>
              <a:rPr lang="en-US" dirty="0"/>
              <a:t> ≥ 1, go to next step; otherwise, go to </a:t>
            </a:r>
            <a:r>
              <a:rPr lang="en-US" b="1" dirty="0">
                <a:solidFill>
                  <a:srgbClr val="FF0000"/>
                </a:solidFill>
              </a:rPr>
              <a:t>step19</a:t>
            </a:r>
          </a:p>
          <a:p>
            <a:pPr marL="342900" indent="-342900">
              <a:buFont typeface="+mj-lt"/>
              <a:buAutoNum type="arabicPeriod" startAt="5"/>
            </a:pPr>
            <a:r>
              <a:rPr lang="en-US" dirty="0"/>
              <a:t>If different bases at 1 and 2 positions, change base at 3 position based on A→G, T→G, G→A, and C→T</a:t>
            </a:r>
          </a:p>
          <a:p>
            <a:r>
              <a:rPr lang="en-US" dirty="0"/>
              <a:t>       If different bases at 1 and 3 positions, change base at 4 position based on A→G, T→G, G→A, and C→T</a:t>
            </a:r>
          </a:p>
          <a:p>
            <a:r>
              <a:rPr lang="en-US" dirty="0"/>
              <a:t>       If different bases at 1 and 4 positions, change base at 3 position based on A→G, T→G, G→A, and C→T</a:t>
            </a:r>
          </a:p>
          <a:p>
            <a:pPr marL="342900" indent="-342900">
              <a:buFont typeface="+mj-lt"/>
              <a:buAutoNum type="arabicPeriod" startAt="17"/>
            </a:pPr>
            <a:r>
              <a:rPr lang="en-US" dirty="0"/>
              <a:t>Stretch the </a:t>
            </a:r>
            <a:r>
              <a:rPr lang="en-US" dirty="0" err="1"/>
              <a:t>oligos</a:t>
            </a:r>
            <a:r>
              <a:rPr lang="en-US" dirty="0"/>
              <a:t> towards 3’ direction to make their length arranging from 17 to 26;</a:t>
            </a:r>
          </a:p>
          <a:p>
            <a:pPr marL="342900" indent="-342900">
              <a:buFont typeface="+mj-lt"/>
              <a:buAutoNum type="arabicPeriod" startAt="17"/>
            </a:pPr>
            <a:r>
              <a:rPr lang="en-US" dirty="0"/>
              <a:t>Preserve the candidates based on 1.1 to 1.31 (</a:t>
            </a:r>
            <a:r>
              <a:rPr lang="en-US" dirty="0">
                <a:solidFill>
                  <a:srgbClr val="FF0000"/>
                </a:solidFill>
              </a:rPr>
              <a:t>56</a:t>
            </a:r>
            <a:r>
              <a:rPr lang="en-US" baseline="30000" dirty="0"/>
              <a:t>O</a:t>
            </a:r>
            <a:r>
              <a:rPr lang="en-US" dirty="0"/>
              <a:t>C ≤ Tm ≤ 62</a:t>
            </a:r>
            <a:r>
              <a:rPr lang="en-US" baseline="30000" dirty="0"/>
              <a:t>O</a:t>
            </a:r>
            <a:r>
              <a:rPr lang="en-US" dirty="0"/>
              <a:t>C)</a:t>
            </a:r>
          </a:p>
          <a:p>
            <a:pPr marL="342900" indent="-342900">
              <a:buFont typeface="+mj-lt"/>
              <a:buAutoNum type="arabicPeriod" startAt="17"/>
            </a:pPr>
            <a:r>
              <a:rPr lang="en-US" dirty="0"/>
              <a:t>Try next variation site</a:t>
            </a:r>
          </a:p>
          <a:p>
            <a:pPr marL="342900" indent="-342900">
              <a:buFont typeface="+mj-lt"/>
              <a:buAutoNum type="arabicPeriod" startAt="17"/>
            </a:pPr>
            <a:r>
              <a:rPr lang="en-US" dirty="0"/>
              <a:t>If In/del, repeat step1-step18; If SNPs, repeat step5-step18</a:t>
            </a:r>
          </a:p>
          <a:p>
            <a:pPr marL="342900" indent="-342900">
              <a:buFont typeface="+mj-lt"/>
              <a:buAutoNum type="arabicPeriod" startAt="17"/>
            </a:pPr>
            <a:r>
              <a:rPr lang="en-US" dirty="0"/>
              <a:t>Report the candidates</a:t>
            </a:r>
          </a:p>
        </p:txBody>
      </p:sp>
    </p:spTree>
    <p:extLst>
      <p:ext uri="{BB962C8B-B14F-4D97-AF65-F5344CB8AC3E}">
        <p14:creationId xmlns:p14="http://schemas.microsoft.com/office/powerpoint/2010/main" val="286424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40" y="0"/>
            <a:ext cx="11887201" cy="3139321"/>
          </a:xfrm>
          <a:prstGeom prst="rect">
            <a:avLst/>
          </a:prstGeom>
          <a:solidFill>
            <a:schemeClr val="bg1">
              <a:lumMod val="75000"/>
            </a:schemeClr>
          </a:solidFill>
        </p:spPr>
        <p:txBody>
          <a:bodyPr wrap="square">
            <a:spAutoFit/>
          </a:bodyPr>
          <a:lstStyle/>
          <a:p>
            <a:r>
              <a:rPr lang="en-US" dirty="0"/>
              <a:t>R primer</a:t>
            </a:r>
          </a:p>
          <a:p>
            <a:pPr marL="342900" indent="-342900">
              <a:buFont typeface="+mj-lt"/>
              <a:buAutoNum type="arabicPeriod"/>
            </a:pPr>
            <a:r>
              <a:rPr lang="en-US" dirty="0"/>
              <a:t>Fine the 1-copy region,</a:t>
            </a:r>
          </a:p>
          <a:p>
            <a:pPr marL="342900" indent="-342900">
              <a:buFont typeface="+mj-lt"/>
              <a:buAutoNum type="arabicPeriod"/>
            </a:pPr>
            <a:r>
              <a:rPr lang="en-US" dirty="0"/>
              <a:t>identify the variation site in the first copy (alignment), and then give the preferential order () and then </a:t>
            </a:r>
          </a:p>
          <a:p>
            <a:pPr marL="342900" indent="-342900">
              <a:buFont typeface="+mj-lt"/>
              <a:buAutoNum type="arabicPeriod"/>
            </a:pPr>
            <a:r>
              <a:rPr lang="en-US" dirty="0"/>
              <a:t>Remove the primer pairs having same base at their 3’ end (Remove primer pairs 1, 2, 7, and 8)</a:t>
            </a:r>
          </a:p>
          <a:p>
            <a:pPr marL="342900" indent="-342900">
              <a:buFont typeface="+mj-lt"/>
              <a:buAutoNum type="arabicPeriod"/>
            </a:pPr>
            <a:r>
              <a:rPr lang="en-US" dirty="0"/>
              <a:t>If cannot find any primer pairs having different base at their 3’ end, try the other flanking sequence, if still cannot find any primer pairs having different base at their 3’ end, stop and report “ This locus isn’t suitable to develop STARP marker please select other loci or input other sequences</a:t>
            </a:r>
          </a:p>
          <a:p>
            <a:pPr marL="342900" indent="-342900">
              <a:buFont typeface="+mj-lt"/>
              <a:buAutoNum type="arabicPeriod"/>
            </a:pPr>
            <a:r>
              <a:rPr lang="en-US" dirty="0"/>
              <a:t>Preferentially select the primer pairs having 4 different bases in the last four bases, and then 3, 2, 1;</a:t>
            </a:r>
          </a:p>
          <a:p>
            <a:pPr marL="342900" indent="-342900">
              <a:buFont typeface="+mj-lt"/>
              <a:buAutoNum type="arabicPeriod"/>
            </a:pPr>
            <a:r>
              <a:rPr lang="en-US" dirty="0"/>
              <a:t>If have ≥ 2 primer pairs in the most preferential option, select the primer pair with minimum stretched bases</a:t>
            </a:r>
          </a:p>
          <a:p>
            <a:pPr marL="342900" indent="-342900">
              <a:buFont typeface="+mj-lt"/>
              <a:buAutoNum type="arabicPeriod"/>
            </a:pPr>
            <a:r>
              <a:rPr lang="en-US" dirty="0"/>
              <a:t>Substitute base if needed following SNP principle.</a:t>
            </a:r>
          </a:p>
          <a:p>
            <a:pPr marL="342900" indent="-342900">
              <a:buFont typeface="+mj-lt"/>
              <a:buAutoNum type="arabicPeriod"/>
            </a:pPr>
            <a:r>
              <a:rPr lang="en-US" dirty="0"/>
              <a:t>The short allele (1≤ Deletion ≤6) will be attached tail1, otherwise following SNP principle</a:t>
            </a:r>
          </a:p>
        </p:txBody>
      </p:sp>
    </p:spTree>
    <p:extLst>
      <p:ext uri="{BB962C8B-B14F-4D97-AF65-F5344CB8AC3E}">
        <p14:creationId xmlns:p14="http://schemas.microsoft.com/office/powerpoint/2010/main" val="238339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426" y="420273"/>
            <a:ext cx="1097280" cy="2215991"/>
          </a:xfrm>
          <a:prstGeom prst="rect">
            <a:avLst/>
          </a:prstGeom>
          <a:noFill/>
        </p:spPr>
        <p:txBody>
          <a:bodyPr wrap="square" lIns="0" tIns="0" rIns="0" bIns="0" rtlCol="0">
            <a:spAutoFit/>
          </a:bodyPr>
          <a:lstStyle/>
          <a:p>
            <a:r>
              <a:rPr lang="en-US" sz="2400" b="1" dirty="0">
                <a:latin typeface="Courier New" panose="02070309020205020404" pitchFamily="49" charset="0"/>
                <a:cs typeface="Courier New" panose="02070309020205020404" pitchFamily="49" charset="0"/>
              </a:rPr>
              <a:t>R= A,G</a:t>
            </a:r>
          </a:p>
          <a:p>
            <a:r>
              <a:rPr lang="en-US" sz="2400" b="1" dirty="0">
                <a:latin typeface="Courier New" panose="02070309020205020404" pitchFamily="49" charset="0"/>
                <a:cs typeface="Courier New" panose="02070309020205020404" pitchFamily="49" charset="0"/>
              </a:rPr>
              <a:t>Y= C,T</a:t>
            </a:r>
          </a:p>
          <a:p>
            <a:r>
              <a:rPr lang="en-US" sz="2400" b="1" dirty="0">
                <a:latin typeface="Courier New" panose="02070309020205020404" pitchFamily="49" charset="0"/>
                <a:cs typeface="Courier New" panose="02070309020205020404" pitchFamily="49" charset="0"/>
              </a:rPr>
              <a:t>M= A,C</a:t>
            </a:r>
          </a:p>
          <a:p>
            <a:r>
              <a:rPr lang="en-US" sz="2400" b="1" dirty="0">
                <a:latin typeface="Courier New" panose="02070309020205020404" pitchFamily="49" charset="0"/>
                <a:cs typeface="Courier New" panose="02070309020205020404" pitchFamily="49" charset="0"/>
              </a:rPr>
              <a:t>K= G,T</a:t>
            </a:r>
          </a:p>
          <a:p>
            <a:r>
              <a:rPr lang="en-US" sz="2400" b="1" dirty="0">
                <a:latin typeface="Courier New" panose="02070309020205020404" pitchFamily="49" charset="0"/>
                <a:cs typeface="Courier New" panose="02070309020205020404" pitchFamily="49" charset="0"/>
              </a:rPr>
              <a:t>S= C,G</a:t>
            </a:r>
          </a:p>
          <a:p>
            <a:r>
              <a:rPr lang="en-US" sz="2400" b="1" dirty="0">
                <a:latin typeface="Courier New" panose="02070309020205020404" pitchFamily="49" charset="0"/>
                <a:cs typeface="Courier New" panose="02070309020205020404" pitchFamily="49" charset="0"/>
              </a:rPr>
              <a:t>W= A,T</a:t>
            </a:r>
          </a:p>
        </p:txBody>
      </p:sp>
    </p:spTree>
    <p:extLst>
      <p:ext uri="{BB962C8B-B14F-4D97-AF65-F5344CB8AC3E}">
        <p14:creationId xmlns:p14="http://schemas.microsoft.com/office/powerpoint/2010/main" val="350053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40" y="0"/>
            <a:ext cx="11887201" cy="6463308"/>
          </a:xfrm>
          <a:prstGeom prst="rect">
            <a:avLst/>
          </a:prstGeom>
        </p:spPr>
        <p:txBody>
          <a:bodyPr wrap="square">
            <a:spAutoFit/>
          </a:bodyPr>
          <a:lstStyle/>
          <a:p>
            <a:r>
              <a:rPr lang="en-US" dirty="0"/>
              <a:t>Insertion/Deletion</a:t>
            </a:r>
          </a:p>
          <a:p>
            <a:pPr marL="342900" indent="-342900">
              <a:buFont typeface="+mj-lt"/>
              <a:buAutoNum type="arabicPeriod"/>
            </a:pPr>
            <a:r>
              <a:rPr lang="en-US" dirty="0"/>
              <a:t>stretch the two allele sequences from the matched region </a:t>
            </a:r>
            <a:r>
              <a:rPr lang="en-US" b="1" dirty="0">
                <a:solidFill>
                  <a:srgbClr val="FF0000"/>
                </a:solidFill>
              </a:rPr>
              <a:t>(5bases) </a:t>
            </a:r>
            <a:r>
              <a:rPr lang="en-US" dirty="0"/>
              <a:t>towards 3’ direction one base by one base</a:t>
            </a:r>
          </a:p>
          <a:p>
            <a:r>
              <a:rPr lang="en-US" dirty="0"/>
              <a:t>       (eight times, generate eight primer pairs)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mj-lt"/>
              <a:buAutoNum type="arabicPeriod" startAt="2"/>
            </a:pPr>
            <a:r>
              <a:rPr lang="en-US" dirty="0"/>
              <a:t>Remove the primer pairs having same base at their 3’ end (Remove primer pairs 1, 2, 7, and 8)</a:t>
            </a:r>
          </a:p>
          <a:p>
            <a:pPr marL="342900" indent="-342900">
              <a:buFont typeface="+mj-lt"/>
              <a:buAutoNum type="arabicPeriod" startAt="2"/>
            </a:pPr>
            <a:r>
              <a:rPr lang="en-US" dirty="0"/>
              <a:t>If cannot find any primer pairs having different base at their 3’ end, try the other flanking sequence, if still cannot find any primer pairs having different base at their 3’ end, stop and report “ This locus isn’t suitable to develop STARP marker please select other loci or input other sequences</a:t>
            </a:r>
          </a:p>
          <a:p>
            <a:pPr marL="342900" indent="-342900">
              <a:buFont typeface="+mj-lt"/>
              <a:buAutoNum type="arabicPeriod" startAt="2"/>
            </a:pPr>
            <a:r>
              <a:rPr lang="en-US" dirty="0"/>
              <a:t>Preferentially select the primer pairs having 4 different bases in the last four bases, and then 3, 2, 1;</a:t>
            </a:r>
          </a:p>
          <a:p>
            <a:pPr marL="342900" indent="-342900">
              <a:buFont typeface="+mj-lt"/>
              <a:buAutoNum type="arabicPeriod" startAt="2"/>
            </a:pPr>
            <a:endParaRPr lang="en-US" dirty="0"/>
          </a:p>
          <a:p>
            <a:pPr marL="342900" indent="-342900">
              <a:buFont typeface="+mj-lt"/>
              <a:buAutoNum type="arabicPeriod" startAt="2"/>
            </a:pPr>
            <a:endParaRPr lang="en-US" dirty="0"/>
          </a:p>
          <a:p>
            <a:pPr marL="342900" indent="-342900">
              <a:buFont typeface="+mj-lt"/>
              <a:buAutoNum type="arabicPeriod" startAt="2"/>
            </a:pPr>
            <a:r>
              <a:rPr lang="en-US" dirty="0"/>
              <a:t>If have ≥ 2 primer pairs in the most preferential option, select the primer pair with minimum stretched bases</a:t>
            </a:r>
          </a:p>
          <a:p>
            <a:pPr marL="342900" indent="-342900">
              <a:buFont typeface="+mj-lt"/>
              <a:buAutoNum type="arabicPeriod" startAt="2"/>
            </a:pPr>
            <a:r>
              <a:rPr lang="en-US" dirty="0"/>
              <a:t>Substitute base if needed following SNP principle.</a:t>
            </a:r>
          </a:p>
          <a:p>
            <a:pPr marL="342900" indent="-342900">
              <a:buFont typeface="+mj-lt"/>
              <a:buAutoNum type="arabicPeriod" startAt="2"/>
            </a:pPr>
            <a:r>
              <a:rPr lang="en-US" dirty="0">
                <a:solidFill>
                  <a:schemeClr val="accent2">
                    <a:lumMod val="60000"/>
                    <a:lumOff val="40000"/>
                  </a:schemeClr>
                </a:solidFill>
              </a:rPr>
              <a:t>The short allele (1≤ Deletion ≤7) will be attached tail1, otherwise following SNP principle</a:t>
            </a:r>
          </a:p>
        </p:txBody>
      </p:sp>
      <p:sp>
        <p:nvSpPr>
          <p:cNvPr id="3" name="Rectangle 2"/>
          <p:cNvSpPr/>
          <p:nvPr/>
        </p:nvSpPr>
        <p:spPr>
          <a:xfrm>
            <a:off x="5325894" y="801879"/>
            <a:ext cx="2509071" cy="2862322"/>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TCAGG</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pair 5</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TCAGGA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pair 6</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TCAGGAG</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pair 7</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TCTCAGG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TCAGGAGA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pair 8</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TCTCAGGA</a:t>
            </a:r>
          </a:p>
        </p:txBody>
      </p:sp>
      <p:sp>
        <p:nvSpPr>
          <p:cNvPr id="4" name="Rectangle 3"/>
          <p:cNvSpPr/>
          <p:nvPr/>
        </p:nvSpPr>
        <p:spPr>
          <a:xfrm>
            <a:off x="2857402" y="801879"/>
            <a:ext cx="2041857" cy="2862322"/>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pair 1</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pair 2</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pair 3</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pair 4</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t>
            </a:r>
          </a:p>
        </p:txBody>
      </p:sp>
      <p:sp>
        <p:nvSpPr>
          <p:cNvPr id="7" name="Rectangle 6"/>
          <p:cNvSpPr/>
          <p:nvPr/>
        </p:nvSpPr>
        <p:spPr>
          <a:xfrm>
            <a:off x="4417996" y="4950808"/>
            <a:ext cx="2509071" cy="64633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TCAGG</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pair 5</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a:t>
            </a:r>
          </a:p>
        </p:txBody>
      </p:sp>
      <p:sp>
        <p:nvSpPr>
          <p:cNvPr id="8" name="Rectangle 7"/>
          <p:cNvSpPr/>
          <p:nvPr/>
        </p:nvSpPr>
        <p:spPr>
          <a:xfrm>
            <a:off x="9812956" y="4950808"/>
            <a:ext cx="2041857" cy="64633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pair 3</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a:t>
            </a:r>
          </a:p>
        </p:txBody>
      </p:sp>
      <p:sp>
        <p:nvSpPr>
          <p:cNvPr id="9" name="Rectangle 8"/>
          <p:cNvSpPr/>
          <p:nvPr/>
        </p:nvSpPr>
        <p:spPr>
          <a:xfrm>
            <a:off x="7161196" y="4950808"/>
            <a:ext cx="2041857" cy="64633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pair 4</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t>
            </a:r>
          </a:p>
        </p:txBody>
      </p:sp>
      <p:sp>
        <p:nvSpPr>
          <p:cNvPr id="10" name="Rectangle 9"/>
          <p:cNvSpPr/>
          <p:nvPr/>
        </p:nvSpPr>
        <p:spPr>
          <a:xfrm>
            <a:off x="1674796" y="4950808"/>
            <a:ext cx="2509071" cy="64633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TCAGGA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pair 6</a:t>
            </a:r>
          </a:p>
          <a:p>
            <a:r>
              <a:rPr lang="en-US" sz="1200" dirty="0">
                <a:latin typeface="Courier New" panose="02070309020205020404" pitchFamily="49" charset="0"/>
                <a:cs typeface="Courier New" panose="02070309020205020404" pitchFamily="49" charset="0"/>
              </a:rPr>
              <a:t>GGACTATAG</a:t>
            </a:r>
            <a:r>
              <a:rPr lang="en-US" sz="1200" b="1" dirty="0">
                <a:solidFill>
                  <a:srgbClr val="FF0000"/>
                </a:solidFill>
                <a:latin typeface="Courier New" panose="02070309020205020404" pitchFamily="49" charset="0"/>
                <a:cs typeface="Courier New" panose="02070309020205020404" pitchFamily="49" charset="0"/>
              </a:rPr>
              <a:t>TCTCAG</a:t>
            </a:r>
          </a:p>
        </p:txBody>
      </p:sp>
    </p:spTree>
    <p:extLst>
      <p:ext uri="{BB962C8B-B14F-4D97-AF65-F5344CB8AC3E}">
        <p14:creationId xmlns:p14="http://schemas.microsoft.com/office/powerpoint/2010/main" val="341068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91440"/>
            <a:ext cx="11781322" cy="6601807"/>
          </a:xfrm>
          <a:prstGeom prst="rect">
            <a:avLst/>
          </a:prstGeom>
        </p:spPr>
        <p:txBody>
          <a:bodyPr wrap="square">
            <a:spAutoFit/>
          </a:bodyPr>
          <a:lstStyle/>
          <a:p>
            <a:pPr>
              <a:lnSpc>
                <a:spcPct val="150000"/>
              </a:lnSpc>
            </a:pPr>
            <a:r>
              <a:rPr lang="en-US" sz="2400" b="1" dirty="0"/>
              <a:t>Reverse primer design</a:t>
            </a:r>
          </a:p>
          <a:p>
            <a:pPr marL="457200" indent="-457200">
              <a:lnSpc>
                <a:spcPct val="150000"/>
              </a:lnSpc>
              <a:buFont typeface="+mj-lt"/>
              <a:buAutoNum type="arabicPeriod"/>
            </a:pPr>
            <a:r>
              <a:rPr lang="en-US" sz="2400" dirty="0"/>
              <a:t>Find the single-copy region, and then generate R primer candidates:</a:t>
            </a:r>
          </a:p>
          <a:p>
            <a:pPr marL="800100" lvl="1" indent="-342900">
              <a:lnSpc>
                <a:spcPct val="150000"/>
              </a:lnSpc>
              <a:buFont typeface="+mj-lt"/>
              <a:buAutoNum type="arabicParenR"/>
            </a:pPr>
            <a:r>
              <a:rPr lang="en-US" dirty="0"/>
              <a:t>Start from +1 </a:t>
            </a:r>
            <a:r>
              <a:rPr lang="en-US" dirty="0" err="1"/>
              <a:t>bp</a:t>
            </a:r>
            <a:r>
              <a:rPr lang="en-US" dirty="0"/>
              <a:t> (next to 3' end of F-primers), select 17 to 26 </a:t>
            </a:r>
            <a:r>
              <a:rPr lang="en-US" dirty="0" err="1"/>
              <a:t>bp</a:t>
            </a:r>
            <a:r>
              <a:rPr lang="en-US" dirty="0"/>
              <a:t>, and then from +2 </a:t>
            </a:r>
            <a:r>
              <a:rPr lang="en-US" dirty="0" err="1"/>
              <a:t>bp</a:t>
            </a:r>
            <a:r>
              <a:rPr lang="en-US" dirty="0"/>
              <a:t> to the end (-3) of the single-copy region;</a:t>
            </a:r>
          </a:p>
          <a:p>
            <a:pPr marL="800100" lvl="1" indent="-342900">
              <a:lnSpc>
                <a:spcPct val="150000"/>
              </a:lnSpc>
              <a:buFont typeface="+mj-lt"/>
              <a:buAutoNum type="arabicParenR"/>
            </a:pPr>
            <a:endParaRPr lang="en-US" dirty="0"/>
          </a:p>
          <a:p>
            <a:pPr marL="800100" lvl="1" indent="-342900">
              <a:lnSpc>
                <a:spcPct val="150000"/>
              </a:lnSpc>
              <a:buFont typeface="+mj-lt"/>
              <a:buAutoNum type="arabicParenR"/>
            </a:pPr>
            <a:endParaRPr lang="en-US" dirty="0"/>
          </a:p>
          <a:p>
            <a:pPr lvl="1">
              <a:lnSpc>
                <a:spcPct val="150000"/>
              </a:lnSpc>
            </a:pPr>
            <a:r>
              <a:rPr lang="en-US" dirty="0"/>
              <a:t>	If have more than two SNPs, discard the candidates,</a:t>
            </a:r>
          </a:p>
          <a:p>
            <a:pPr lvl="1">
              <a:lnSpc>
                <a:spcPct val="150000"/>
              </a:lnSpc>
            </a:pPr>
            <a:r>
              <a:rPr lang="en-US" dirty="0"/>
              <a:t>	If have one SNP at 1</a:t>
            </a:r>
            <a:r>
              <a:rPr lang="en-US" baseline="30000" dirty="0"/>
              <a:t>st</a:t>
            </a:r>
            <a:r>
              <a:rPr lang="en-US" dirty="0"/>
              <a:t>, 2</a:t>
            </a:r>
            <a:r>
              <a:rPr lang="en-US" baseline="30000" dirty="0"/>
              <a:t>nd</a:t>
            </a:r>
            <a:r>
              <a:rPr lang="en-US" dirty="0"/>
              <a:t>, 3</a:t>
            </a:r>
            <a:r>
              <a:rPr lang="en-US" baseline="30000" dirty="0"/>
              <a:t>rd</a:t>
            </a:r>
            <a:r>
              <a:rPr lang="en-US" dirty="0"/>
              <a:t>, or 4</a:t>
            </a:r>
            <a:r>
              <a:rPr lang="en-US" baseline="30000" dirty="0"/>
              <a:t>th</a:t>
            </a:r>
            <a:r>
              <a:rPr lang="en-US" dirty="0"/>
              <a:t>, discard the candidates, totally generate ≤ 200 subgroup (2000 candidates).</a:t>
            </a:r>
          </a:p>
          <a:p>
            <a:pPr lvl="1">
              <a:lnSpc>
                <a:spcPct val="150000"/>
              </a:lnSpc>
            </a:pPr>
            <a:r>
              <a:rPr lang="fr-FR" dirty="0"/>
              <a:t>	(R=A,G; Y=C,T; M=A,C; K=G,T; S=C,G; W=A,T)</a:t>
            </a:r>
            <a:endParaRPr lang="en-US" dirty="0"/>
          </a:p>
          <a:p>
            <a:pPr marL="800100" lvl="1" indent="-342900">
              <a:lnSpc>
                <a:spcPct val="150000"/>
              </a:lnSpc>
              <a:buFont typeface="+mj-lt"/>
              <a:buAutoNum type="arabicParenR" startAt="2"/>
            </a:pPr>
            <a:r>
              <a:rPr lang="en-US" dirty="0"/>
              <a:t>calculate Tm;</a:t>
            </a:r>
          </a:p>
          <a:p>
            <a:pPr marL="800100" lvl="1" indent="-342900">
              <a:lnSpc>
                <a:spcPct val="150000"/>
              </a:lnSpc>
              <a:buFont typeface="+mj-lt"/>
              <a:buAutoNum type="arabicParenR" startAt="2"/>
            </a:pPr>
            <a:r>
              <a:rPr lang="en-US" dirty="0"/>
              <a:t>Preserve the candidates having Tm value arranging from </a:t>
            </a:r>
            <a:r>
              <a:rPr lang="en-US" dirty="0">
                <a:solidFill>
                  <a:srgbClr val="FF0000"/>
                </a:solidFill>
              </a:rPr>
              <a:t>53</a:t>
            </a:r>
            <a:r>
              <a:rPr lang="en-US" baseline="30000" dirty="0"/>
              <a:t>O</a:t>
            </a:r>
            <a:r>
              <a:rPr lang="en-US" dirty="0"/>
              <a:t>C to 62 </a:t>
            </a:r>
            <a:r>
              <a:rPr lang="en-US" baseline="30000" dirty="0"/>
              <a:t>O</a:t>
            </a:r>
            <a:r>
              <a:rPr lang="en-US" dirty="0"/>
              <a:t>C (</a:t>
            </a:r>
            <a:r>
              <a:rPr lang="en-US" dirty="0">
                <a:solidFill>
                  <a:srgbClr val="FF0000"/>
                </a:solidFill>
              </a:rPr>
              <a:t>53</a:t>
            </a:r>
            <a:r>
              <a:rPr lang="en-US" baseline="30000" dirty="0"/>
              <a:t>O</a:t>
            </a:r>
            <a:r>
              <a:rPr lang="en-US" dirty="0"/>
              <a:t>C ≤ Tm ≤ 62</a:t>
            </a:r>
            <a:r>
              <a:rPr lang="en-US" baseline="30000" dirty="0"/>
              <a:t>O</a:t>
            </a:r>
            <a:r>
              <a:rPr lang="en-US" dirty="0"/>
              <a:t>C ); if number=0, go to </a:t>
            </a:r>
            <a:r>
              <a:rPr lang="en-US" dirty="0">
                <a:solidFill>
                  <a:srgbClr val="C00000"/>
                </a:solidFill>
              </a:rPr>
              <a:t>2</a:t>
            </a:r>
            <a:r>
              <a:rPr lang="en-US" dirty="0"/>
              <a:t>;</a:t>
            </a:r>
          </a:p>
          <a:p>
            <a:pPr marL="800100" lvl="1" indent="-342900">
              <a:lnSpc>
                <a:spcPct val="150000"/>
              </a:lnSpc>
              <a:buFont typeface="+mj-lt"/>
              <a:buAutoNum type="arabicParenR" startAt="2"/>
            </a:pPr>
            <a:r>
              <a:rPr lang="en-US" dirty="0"/>
              <a:t>calculate GC%;</a:t>
            </a:r>
          </a:p>
          <a:p>
            <a:pPr marL="800100" lvl="1" indent="-342900">
              <a:lnSpc>
                <a:spcPct val="150000"/>
              </a:lnSpc>
              <a:buFont typeface="+mj-lt"/>
              <a:buAutoNum type="arabicParenR" startAt="2"/>
            </a:pPr>
            <a:r>
              <a:rPr lang="en-US" dirty="0"/>
              <a:t>Preserve the candidates having the GC% arranging from 20% to 80% (20% ≤ GC% ≤ 80%), if number=0, go to </a:t>
            </a:r>
            <a:r>
              <a:rPr lang="en-US" b="1" dirty="0">
                <a:solidFill>
                  <a:srgbClr val="C00000"/>
                </a:solidFill>
              </a:rPr>
              <a:t>2</a:t>
            </a:r>
            <a:r>
              <a:rPr lang="en-US" dirty="0"/>
              <a:t>;</a:t>
            </a:r>
          </a:p>
          <a:p>
            <a:pPr marL="800100" lvl="1" indent="-342900">
              <a:lnSpc>
                <a:spcPct val="150000"/>
              </a:lnSpc>
              <a:buFont typeface="+mj-lt"/>
              <a:buAutoNum type="arabicParenR" startAt="6"/>
            </a:pPr>
            <a:r>
              <a:rPr lang="en-US" dirty="0"/>
              <a:t>In the remaining candidates, select candidates having Tm value arranging from </a:t>
            </a:r>
            <a:r>
              <a:rPr lang="en-US" b="1" dirty="0">
                <a:solidFill>
                  <a:srgbClr val="FF0000"/>
                </a:solidFill>
              </a:rPr>
              <a:t>53</a:t>
            </a:r>
            <a:r>
              <a:rPr lang="en-US" baseline="30000" dirty="0"/>
              <a:t>O</a:t>
            </a:r>
            <a:r>
              <a:rPr lang="en-US" dirty="0"/>
              <a:t>C to 58</a:t>
            </a:r>
            <a:r>
              <a:rPr lang="en-US" baseline="30000" dirty="0"/>
              <a:t>O</a:t>
            </a:r>
            <a:r>
              <a:rPr lang="en-US" dirty="0"/>
              <a:t>C (</a:t>
            </a:r>
            <a:r>
              <a:rPr lang="en-US" b="1" dirty="0">
                <a:solidFill>
                  <a:srgbClr val="FF0000"/>
                </a:solidFill>
              </a:rPr>
              <a:t>53</a:t>
            </a:r>
            <a:r>
              <a:rPr lang="en-US" baseline="30000" dirty="0"/>
              <a:t>O</a:t>
            </a:r>
            <a:r>
              <a:rPr lang="en-US" dirty="0"/>
              <a:t>C ≤ Tm &lt; 58</a:t>
            </a:r>
            <a:r>
              <a:rPr lang="en-US" baseline="30000" dirty="0"/>
              <a:t>O</a:t>
            </a:r>
            <a:r>
              <a:rPr lang="en-US" dirty="0"/>
              <a:t>C ) to form group 1; and the others to form group 2 (58</a:t>
            </a:r>
            <a:r>
              <a:rPr lang="en-US" baseline="30000" dirty="0"/>
              <a:t>O</a:t>
            </a:r>
            <a:r>
              <a:rPr lang="en-US" dirty="0"/>
              <a:t>C ≤ Tm ≤ 62</a:t>
            </a:r>
            <a:r>
              <a:rPr lang="en-US" baseline="30000" dirty="0"/>
              <a:t>O</a:t>
            </a:r>
            <a:r>
              <a:rPr lang="en-US" dirty="0"/>
              <a:t>C ); if number=0 in group 2, go to step </a:t>
            </a:r>
            <a:r>
              <a:rPr lang="en-US" b="1" dirty="0">
                <a:solidFill>
                  <a:srgbClr val="FF0000"/>
                </a:solidFill>
              </a:rPr>
              <a:t>18 </a:t>
            </a:r>
          </a:p>
        </p:txBody>
      </p:sp>
      <p:grpSp>
        <p:nvGrpSpPr>
          <p:cNvPr id="82" name="Group 81"/>
          <p:cNvGrpSpPr/>
          <p:nvPr/>
        </p:nvGrpSpPr>
        <p:grpSpPr>
          <a:xfrm>
            <a:off x="457200" y="2194560"/>
            <a:ext cx="11192256" cy="640080"/>
            <a:chOff x="457200" y="1554480"/>
            <a:chExt cx="11192256" cy="640080"/>
          </a:xfrm>
        </p:grpSpPr>
        <p:sp>
          <p:nvSpPr>
            <p:cNvPr id="3" name="TextBox 2"/>
            <p:cNvSpPr txBox="1"/>
            <p:nvPr/>
          </p:nvSpPr>
          <p:spPr>
            <a:xfrm>
              <a:off x="11521440" y="1920240"/>
              <a:ext cx="128016" cy="184666"/>
            </a:xfrm>
            <a:prstGeom prst="rect">
              <a:avLst/>
            </a:prstGeom>
            <a:noFill/>
            <a:ln>
              <a:noFill/>
            </a:ln>
          </p:spPr>
          <p:txBody>
            <a:bodyPr wrap="square" lIns="0" tIns="0" rIns="0" bIns="0" rtlCol="0">
              <a:spAutoFit/>
            </a:bodyPr>
            <a:lstStyle>
              <a:defPPr>
                <a:defRPr lang="en-US"/>
              </a:defPPr>
              <a:lvl1pPr>
                <a:defRPr sz="1200" b="1">
                  <a:latin typeface="Arial" panose="020B0604020202020204" pitchFamily="34" charset="0"/>
                  <a:cs typeface="Arial" panose="020B0604020202020204" pitchFamily="34" charset="0"/>
                </a:defRPr>
              </a:lvl1pPr>
            </a:lstStyle>
            <a:p>
              <a:r>
                <a:rPr lang="en-US" dirty="0"/>
                <a:t>3ʹ</a:t>
              </a:r>
            </a:p>
          </p:txBody>
        </p:sp>
        <p:cxnSp>
          <p:nvCxnSpPr>
            <p:cNvPr id="4" name="Straight Connector 3"/>
            <p:cNvCxnSpPr/>
            <p:nvPr/>
          </p:nvCxnSpPr>
          <p:spPr>
            <a:xfrm>
              <a:off x="457200" y="2011680"/>
              <a:ext cx="10972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3210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1381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9552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724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895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066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237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0408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580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5039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607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778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949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120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0292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463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6634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805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2976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9319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490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661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832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2004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175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346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517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4688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2860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1031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202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7373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5544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3716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1887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058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400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572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14300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12471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10642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08813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6984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5156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3327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1498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9669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7840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6012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4183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2354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0525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8696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6868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94360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12648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30936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49224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675120" y="2011680"/>
              <a:ext cx="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371600" y="1828800"/>
              <a:ext cx="2743200"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377440" y="1554480"/>
              <a:ext cx="731520" cy="215444"/>
            </a:xfrm>
            <a:prstGeom prst="rect">
              <a:avLst/>
            </a:prstGeom>
            <a:noFill/>
          </p:spPr>
          <p:txBody>
            <a:bodyPr wrap="square" lIns="0" tIns="0" rIns="0" bIns="0" rtlCol="0">
              <a:spAutoFit/>
            </a:bodyPr>
            <a:lstStyle/>
            <a:p>
              <a:r>
                <a:rPr lang="en-US" sz="1400" b="1" dirty="0">
                  <a:latin typeface="Arial" panose="020B0604020202020204" pitchFamily="34" charset="0"/>
                  <a:cs typeface="Arial" panose="020B0604020202020204" pitchFamily="34" charset="0"/>
                </a:rPr>
                <a:t>F-primer</a:t>
              </a:r>
            </a:p>
          </p:txBody>
        </p:sp>
        <p:sp>
          <p:nvSpPr>
            <p:cNvPr id="76" name="TextBox 75"/>
            <p:cNvSpPr txBox="1"/>
            <p:nvPr/>
          </p:nvSpPr>
          <p:spPr>
            <a:xfrm>
              <a:off x="4187952" y="1554480"/>
              <a:ext cx="228600" cy="215444"/>
            </a:xfrm>
            <a:prstGeom prst="rect">
              <a:avLst/>
            </a:prstGeom>
            <a:solidFill>
              <a:srgbClr val="92D050"/>
            </a:solidFill>
          </p:spPr>
          <p:txBody>
            <a:bodyPr wrap="square" lIns="0" tIns="0" rIns="0" bIns="0" rtlCol="0">
              <a:spAutoFit/>
            </a:bodyPr>
            <a:lstStyle/>
            <a:p>
              <a:r>
                <a:rPr lang="en-US" sz="1400" b="1" dirty="0">
                  <a:latin typeface="Arial" panose="020B0604020202020204" pitchFamily="34" charset="0"/>
                  <a:cs typeface="Arial" panose="020B0604020202020204" pitchFamily="34" charset="0"/>
                </a:rPr>
                <a:t>+1</a:t>
              </a:r>
            </a:p>
          </p:txBody>
        </p:sp>
        <p:cxnSp>
          <p:nvCxnSpPr>
            <p:cNvPr id="77" name="Straight Connector 76"/>
            <p:cNvCxnSpPr/>
            <p:nvPr/>
          </p:nvCxnSpPr>
          <p:spPr>
            <a:xfrm>
              <a:off x="4297680" y="1737360"/>
              <a:ext cx="0" cy="2743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114800" y="1737360"/>
              <a:ext cx="0" cy="2743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297680" y="1828800"/>
              <a:ext cx="274320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877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91440"/>
            <a:ext cx="11781322" cy="3693319"/>
          </a:xfrm>
          <a:prstGeom prst="rect">
            <a:avLst/>
          </a:prstGeom>
        </p:spPr>
        <p:txBody>
          <a:bodyPr wrap="square">
            <a:spAutoFit/>
          </a:bodyPr>
          <a:lstStyle/>
          <a:p>
            <a:pPr>
              <a:lnSpc>
                <a:spcPct val="150000"/>
              </a:lnSpc>
            </a:pPr>
            <a:r>
              <a:rPr lang="en-US" sz="2400" b="1" dirty="0"/>
              <a:t>Reverse primer design</a:t>
            </a:r>
          </a:p>
          <a:p>
            <a:pPr marL="457200" indent="-457200">
              <a:lnSpc>
                <a:spcPct val="150000"/>
              </a:lnSpc>
              <a:buFont typeface="+mj-lt"/>
              <a:buAutoNum type="arabicPeriod"/>
            </a:pPr>
            <a:r>
              <a:rPr lang="en-US" sz="2400" dirty="0"/>
              <a:t>Find the single-copy region, and then generate R primer candidates:</a:t>
            </a:r>
          </a:p>
          <a:p>
            <a:pPr marL="800100" lvl="1" indent="-342900">
              <a:lnSpc>
                <a:spcPct val="150000"/>
              </a:lnSpc>
              <a:buFont typeface="+mj-lt"/>
              <a:buAutoNum type="arabicParenR" startAt="7"/>
            </a:pPr>
            <a:r>
              <a:rPr lang="en-US" dirty="0"/>
              <a:t>Remove the candidates having 5 (A/T or G/C) in the first five bases; if the remaining number=0, go to step</a:t>
            </a:r>
            <a:r>
              <a:rPr lang="en-US" dirty="0">
                <a:solidFill>
                  <a:srgbClr val="FF0000"/>
                </a:solidFill>
              </a:rPr>
              <a:t>18</a:t>
            </a:r>
            <a:r>
              <a:rPr lang="en-US" dirty="0"/>
              <a:t>;</a:t>
            </a:r>
          </a:p>
          <a:p>
            <a:pPr marL="800100" lvl="1" indent="-342900">
              <a:lnSpc>
                <a:spcPct val="150000"/>
              </a:lnSpc>
              <a:buFont typeface="+mj-lt"/>
              <a:buAutoNum type="arabicParenR" startAt="7"/>
            </a:pPr>
            <a:r>
              <a:rPr lang="en-US" dirty="0"/>
              <a:t>Remove the candidates having ≥6 (A/T or G/C) in the first seven bases; if the remaining number=0, go to step</a:t>
            </a:r>
            <a:r>
              <a:rPr lang="en-US" dirty="0">
                <a:solidFill>
                  <a:srgbClr val="FF0000"/>
                </a:solidFill>
              </a:rPr>
              <a:t>18</a:t>
            </a:r>
            <a:r>
              <a:rPr lang="en-US" dirty="0"/>
              <a:t>;</a:t>
            </a:r>
          </a:p>
          <a:p>
            <a:pPr marL="800100" lvl="1" indent="-342900">
              <a:lnSpc>
                <a:spcPct val="150000"/>
              </a:lnSpc>
              <a:buFont typeface="+mj-lt"/>
              <a:buAutoNum type="arabicParenR" startAt="7"/>
            </a:pPr>
            <a:r>
              <a:rPr lang="en-US" dirty="0"/>
              <a:t>Remove the candidates having ≥6 contiguous G/C or ≥8 contiguous A/T; if the remaining number=0, go to step</a:t>
            </a:r>
            <a:r>
              <a:rPr lang="en-US" dirty="0">
                <a:solidFill>
                  <a:srgbClr val="FF0000"/>
                </a:solidFill>
              </a:rPr>
              <a:t>18</a:t>
            </a:r>
            <a:r>
              <a:rPr lang="en-US" dirty="0"/>
              <a:t>;</a:t>
            </a:r>
          </a:p>
          <a:p>
            <a:pPr marL="800100" lvl="1" indent="-342900">
              <a:lnSpc>
                <a:spcPct val="150000"/>
              </a:lnSpc>
              <a:buFont typeface="+mj-lt"/>
              <a:buAutoNum type="arabicParenR" startAt="7"/>
            </a:pPr>
            <a:r>
              <a:rPr lang="en-US" dirty="0"/>
              <a:t>Remove the candidates having ≥ 4 (As, </a:t>
            </a:r>
            <a:r>
              <a:rPr lang="en-US" dirty="0" err="1"/>
              <a:t>Ts</a:t>
            </a:r>
            <a:r>
              <a:rPr lang="en-US" dirty="0"/>
              <a:t>) or ≥ 5 (</a:t>
            </a:r>
            <a:r>
              <a:rPr lang="en-US" dirty="0" err="1"/>
              <a:t>Gs</a:t>
            </a:r>
            <a:r>
              <a:rPr lang="en-US" dirty="0"/>
              <a:t>, Cs); if the remaining number=0, go to step</a:t>
            </a:r>
            <a:r>
              <a:rPr lang="en-US" b="1" dirty="0">
                <a:solidFill>
                  <a:srgbClr val="FF0000"/>
                </a:solidFill>
              </a:rPr>
              <a:t>18</a:t>
            </a:r>
            <a:r>
              <a:rPr lang="en-US" dirty="0"/>
              <a:t>;</a:t>
            </a:r>
          </a:p>
          <a:p>
            <a:pPr marL="800100" lvl="1" indent="-342900">
              <a:lnSpc>
                <a:spcPct val="150000"/>
              </a:lnSpc>
              <a:buFont typeface="+mj-lt"/>
              <a:buAutoNum type="arabicParenR" startAt="7"/>
            </a:pPr>
            <a:r>
              <a:rPr lang="en-US" dirty="0"/>
              <a:t>Remove the candidates having ≥ 5 di-nucleotide</a:t>
            </a:r>
            <a:r>
              <a:rPr lang="en-US" b="1" dirty="0"/>
              <a:t> (AG, AC, TG, TC, GA, GT, CA, CT) </a:t>
            </a:r>
            <a:r>
              <a:rPr lang="en-US" dirty="0"/>
              <a:t>R</a:t>
            </a:r>
            <a:r>
              <a:rPr lang="en-US" b="1" dirty="0"/>
              <a:t>epeats</a:t>
            </a:r>
            <a:r>
              <a:rPr lang="en-US" dirty="0"/>
              <a:t>; if the remaining number=0, go to step</a:t>
            </a:r>
            <a:r>
              <a:rPr lang="en-US" dirty="0">
                <a:solidFill>
                  <a:srgbClr val="FF0000"/>
                </a:solidFill>
              </a:rPr>
              <a:t>18</a:t>
            </a:r>
            <a:r>
              <a:rPr lang="en-US" dirty="0"/>
              <a:t>;</a:t>
            </a:r>
          </a:p>
        </p:txBody>
      </p:sp>
    </p:spTree>
    <p:extLst>
      <p:ext uri="{BB962C8B-B14F-4D97-AF65-F5344CB8AC3E}">
        <p14:creationId xmlns:p14="http://schemas.microsoft.com/office/powerpoint/2010/main" val="76365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91440"/>
            <a:ext cx="11781322" cy="6601807"/>
          </a:xfrm>
          <a:prstGeom prst="rect">
            <a:avLst/>
          </a:prstGeom>
        </p:spPr>
        <p:txBody>
          <a:bodyPr wrap="square">
            <a:spAutoFit/>
          </a:bodyPr>
          <a:lstStyle/>
          <a:p>
            <a:pPr>
              <a:lnSpc>
                <a:spcPct val="150000"/>
              </a:lnSpc>
            </a:pPr>
            <a:r>
              <a:rPr lang="en-US" sz="2400" b="1" dirty="0"/>
              <a:t>Reverse primer design</a:t>
            </a:r>
          </a:p>
          <a:p>
            <a:pPr marL="457200" indent="-457200">
              <a:lnSpc>
                <a:spcPct val="150000"/>
              </a:lnSpc>
              <a:buFont typeface="+mj-lt"/>
              <a:buAutoNum type="arabicPeriod"/>
            </a:pPr>
            <a:r>
              <a:rPr lang="en-US" sz="2400" dirty="0"/>
              <a:t>Find the single-copy region, and then generate R primer candidates:</a:t>
            </a:r>
          </a:p>
          <a:p>
            <a:pPr marL="800100" lvl="1" indent="-342900">
              <a:lnSpc>
                <a:spcPct val="150000"/>
              </a:lnSpc>
              <a:buFont typeface="+mj-lt"/>
              <a:buAutoNum type="arabicParenR" startAt="12"/>
            </a:pPr>
            <a:r>
              <a:rPr lang="en-US" dirty="0"/>
              <a:t>Calculate the binding site in template (</a:t>
            </a:r>
            <a:r>
              <a:rPr lang="en-US" dirty="0">
                <a:solidFill>
                  <a:srgbClr val="C00000"/>
                </a:solidFill>
              </a:rPr>
              <a:t>candidate blast to template from+1 to n-1</a:t>
            </a:r>
            <a:r>
              <a:rPr lang="en-US" dirty="0"/>
              <a:t>);</a:t>
            </a:r>
          </a:p>
          <a:p>
            <a:pPr lvl="1">
              <a:lnSpc>
                <a:spcPct val="150000"/>
              </a:lnSpc>
            </a:pPr>
            <a:r>
              <a:rPr lang="en-US" dirty="0"/>
              <a:t>	remove the candidate having ≥</a:t>
            </a:r>
            <a:r>
              <a:rPr lang="en-US" b="1" dirty="0">
                <a:solidFill>
                  <a:srgbClr val="FF0000"/>
                </a:solidFill>
              </a:rPr>
              <a:t>12</a:t>
            </a:r>
            <a:r>
              <a:rPr lang="en-US" dirty="0"/>
              <a:t> matches; if the remaining number=0, go to step</a:t>
            </a:r>
            <a:r>
              <a:rPr lang="en-US" dirty="0">
                <a:solidFill>
                  <a:srgbClr val="FF0000"/>
                </a:solidFill>
              </a:rPr>
              <a:t>18</a:t>
            </a:r>
            <a:endParaRPr lang="en-US" dirty="0"/>
          </a:p>
          <a:p>
            <a:pPr marL="800100" lvl="1" indent="-342900">
              <a:lnSpc>
                <a:spcPct val="150000"/>
              </a:lnSpc>
              <a:buFont typeface="+mj-lt"/>
              <a:buAutoNum type="arabicParenR" startAt="13"/>
            </a:pPr>
            <a:r>
              <a:rPr lang="en-US" dirty="0"/>
              <a:t>Calculate the complementarity with self (</a:t>
            </a:r>
            <a:r>
              <a:rPr lang="en-US" dirty="0">
                <a:solidFill>
                  <a:srgbClr val="C00000"/>
                </a:solidFill>
              </a:rPr>
              <a:t>reverse sequence</a:t>
            </a:r>
            <a:r>
              <a:rPr lang="en-US" dirty="0"/>
              <a:t>);</a:t>
            </a:r>
          </a:p>
          <a:p>
            <a:pPr lvl="1">
              <a:lnSpc>
                <a:spcPct val="150000"/>
              </a:lnSpc>
            </a:pPr>
            <a:r>
              <a:rPr lang="en-US" dirty="0"/>
              <a:t>	remove the candidate having ≥6 contiguous complementarity or having ≥10 maximum complementarity; if the remaining number=0, go to step</a:t>
            </a:r>
            <a:r>
              <a:rPr lang="en-US" dirty="0">
                <a:solidFill>
                  <a:srgbClr val="FF0000"/>
                </a:solidFill>
              </a:rPr>
              <a:t>18</a:t>
            </a:r>
            <a:endParaRPr lang="en-US" dirty="0"/>
          </a:p>
          <a:p>
            <a:pPr lvl="1">
              <a:lnSpc>
                <a:spcPct val="150000"/>
              </a:lnSpc>
            </a:pPr>
            <a:r>
              <a:rPr lang="en-US" dirty="0"/>
              <a:t>14) Calculate the complementarity with F1;</a:t>
            </a:r>
          </a:p>
          <a:p>
            <a:pPr lvl="1">
              <a:lnSpc>
                <a:spcPct val="150000"/>
              </a:lnSpc>
            </a:pPr>
            <a:r>
              <a:rPr lang="en-US" dirty="0"/>
              <a:t>	remove the candidate having ≥6 contiguous complementarity or having ≥10 maximum complementarity; if the remaining number=0, go to step</a:t>
            </a:r>
            <a:r>
              <a:rPr lang="en-US" dirty="0">
                <a:solidFill>
                  <a:srgbClr val="FF0000"/>
                </a:solidFill>
              </a:rPr>
              <a:t>18</a:t>
            </a:r>
            <a:endParaRPr lang="en-US" dirty="0"/>
          </a:p>
          <a:p>
            <a:pPr lvl="1">
              <a:lnSpc>
                <a:spcPct val="150000"/>
              </a:lnSpc>
            </a:pPr>
            <a:r>
              <a:rPr lang="en-US" dirty="0"/>
              <a:t>15) Calculate the complementarity with F2;</a:t>
            </a:r>
          </a:p>
          <a:p>
            <a:pPr lvl="1">
              <a:lnSpc>
                <a:spcPct val="150000"/>
              </a:lnSpc>
            </a:pPr>
            <a:r>
              <a:rPr lang="en-US" dirty="0"/>
              <a:t>	remove the candidate having ≥6 contiguous complementarity or having ≥12 maximum complementarity; if the remaining number=0, go to step</a:t>
            </a:r>
            <a:r>
              <a:rPr lang="en-US" dirty="0">
                <a:solidFill>
                  <a:srgbClr val="FF0000"/>
                </a:solidFill>
              </a:rPr>
              <a:t>18</a:t>
            </a:r>
            <a:endParaRPr lang="en-US" dirty="0"/>
          </a:p>
          <a:p>
            <a:pPr lvl="1">
              <a:lnSpc>
                <a:spcPct val="150000"/>
              </a:lnSpc>
            </a:pPr>
            <a:r>
              <a:rPr lang="en-US" dirty="0"/>
              <a:t>16</a:t>
            </a:r>
            <a:r>
              <a:rPr lang="en-US" u="heavy" dirty="0"/>
              <a:t>) Order the candidates based on the complementarity based on the </a:t>
            </a:r>
            <a:r>
              <a:rPr lang="el-GR" u="heavy" dirty="0"/>
              <a:t>Σ</a:t>
            </a:r>
            <a:r>
              <a:rPr lang="en-US" u="heavy" dirty="0"/>
              <a:t>13-15;</a:t>
            </a:r>
          </a:p>
          <a:p>
            <a:pPr lvl="1">
              <a:lnSpc>
                <a:spcPct val="150000"/>
              </a:lnSpc>
            </a:pPr>
            <a:r>
              <a:rPr lang="en-US" u="heavy" dirty="0"/>
              <a:t>17) report 5 candidates with minimum </a:t>
            </a:r>
            <a:r>
              <a:rPr lang="el-GR" u="heavy" dirty="0"/>
              <a:t>Σ </a:t>
            </a:r>
            <a:r>
              <a:rPr lang="en-US" u="heavy" dirty="0"/>
              <a:t>complementarity;</a:t>
            </a:r>
          </a:p>
        </p:txBody>
      </p:sp>
    </p:spTree>
    <p:extLst>
      <p:ext uri="{BB962C8B-B14F-4D97-AF65-F5344CB8AC3E}">
        <p14:creationId xmlns:p14="http://schemas.microsoft.com/office/powerpoint/2010/main" val="340050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601807"/>
          </a:xfrm>
          <a:prstGeom prst="rect">
            <a:avLst/>
          </a:prstGeom>
        </p:spPr>
        <p:txBody>
          <a:bodyPr wrap="square">
            <a:spAutoFit/>
          </a:bodyPr>
          <a:lstStyle/>
          <a:p>
            <a:pPr>
              <a:lnSpc>
                <a:spcPct val="150000"/>
              </a:lnSpc>
            </a:pPr>
            <a:r>
              <a:rPr lang="en-US" sz="2400" b="1" dirty="0"/>
              <a:t>Reverse primer design</a:t>
            </a:r>
          </a:p>
          <a:p>
            <a:pPr marL="457200" indent="-457200">
              <a:lnSpc>
                <a:spcPct val="150000"/>
              </a:lnSpc>
              <a:buFont typeface="+mj-lt"/>
              <a:buAutoNum type="arabicPeriod"/>
            </a:pPr>
            <a:r>
              <a:rPr lang="en-US" sz="2400" dirty="0"/>
              <a:t>Find the single-copy region, and then generate R primer candidates:</a:t>
            </a:r>
          </a:p>
          <a:p>
            <a:pPr lvl="1">
              <a:lnSpc>
                <a:spcPct val="150000"/>
              </a:lnSpc>
            </a:pPr>
            <a:r>
              <a:rPr lang="en-US" dirty="0"/>
              <a:t>18) In the group 1, remove the candidates having base number ≥ 23; and having different bases at the end;</a:t>
            </a:r>
          </a:p>
          <a:p>
            <a:pPr lvl="1">
              <a:lnSpc>
                <a:spcPct val="150000"/>
              </a:lnSpc>
            </a:pPr>
            <a:r>
              <a:rPr lang="en-US" dirty="0"/>
              <a:t>18.1) In the remaining candidates, each candidate will be tailed C, CG, and CGC if ending with A/G; G, GC, and GCG ending with T/C;</a:t>
            </a:r>
          </a:p>
          <a:p>
            <a:pPr lvl="1">
              <a:lnSpc>
                <a:spcPct val="150000"/>
              </a:lnSpc>
            </a:pPr>
            <a:r>
              <a:rPr lang="en-US" dirty="0"/>
              <a:t>19) Calculate Tm;</a:t>
            </a:r>
          </a:p>
          <a:p>
            <a:pPr lvl="1">
              <a:lnSpc>
                <a:spcPct val="150000"/>
              </a:lnSpc>
            </a:pPr>
            <a:r>
              <a:rPr lang="en-US" dirty="0"/>
              <a:t>20) Preserve the candidates having Tm value arranging from 58</a:t>
            </a:r>
            <a:r>
              <a:rPr lang="en-US" baseline="30000" dirty="0"/>
              <a:t>O</a:t>
            </a:r>
            <a:r>
              <a:rPr lang="en-US" dirty="0"/>
              <a:t>C to 62 </a:t>
            </a:r>
            <a:r>
              <a:rPr lang="en-US" baseline="30000" dirty="0"/>
              <a:t>O</a:t>
            </a:r>
            <a:r>
              <a:rPr lang="en-US" dirty="0"/>
              <a:t>C (58</a:t>
            </a:r>
            <a:r>
              <a:rPr lang="en-US" baseline="30000" dirty="0"/>
              <a:t>O</a:t>
            </a:r>
            <a:r>
              <a:rPr lang="en-US" dirty="0"/>
              <a:t>C ≤ Tm ≤ 62</a:t>
            </a:r>
            <a:r>
              <a:rPr lang="en-US" baseline="30000" dirty="0"/>
              <a:t>O</a:t>
            </a:r>
            <a:r>
              <a:rPr lang="en-US" dirty="0"/>
              <a:t>C ); if number=0, go to step</a:t>
            </a:r>
            <a:r>
              <a:rPr lang="en-US" dirty="0">
                <a:solidFill>
                  <a:srgbClr val="FF0000"/>
                </a:solidFill>
              </a:rPr>
              <a:t>2</a:t>
            </a:r>
            <a:r>
              <a:rPr lang="en-US" dirty="0"/>
              <a:t>;</a:t>
            </a:r>
          </a:p>
          <a:p>
            <a:pPr lvl="1">
              <a:lnSpc>
                <a:spcPct val="150000"/>
              </a:lnSpc>
            </a:pPr>
            <a:r>
              <a:rPr lang="en-US" dirty="0"/>
              <a:t>21) Calculate GC%;</a:t>
            </a:r>
          </a:p>
          <a:p>
            <a:pPr lvl="1">
              <a:lnSpc>
                <a:spcPct val="150000"/>
              </a:lnSpc>
            </a:pPr>
            <a:r>
              <a:rPr lang="en-US" dirty="0"/>
              <a:t>22) Preserve the primers having The GC% arranging from 20% to 80% (20% ≤ GC% ≤ 80%), if number=0, go to step</a:t>
            </a:r>
            <a:r>
              <a:rPr lang="en-US" dirty="0">
                <a:solidFill>
                  <a:srgbClr val="FF0000"/>
                </a:solidFill>
              </a:rPr>
              <a:t>2</a:t>
            </a:r>
            <a:r>
              <a:rPr lang="en-US" dirty="0"/>
              <a:t>;</a:t>
            </a:r>
          </a:p>
          <a:p>
            <a:pPr lvl="1">
              <a:lnSpc>
                <a:spcPct val="150000"/>
              </a:lnSpc>
            </a:pPr>
            <a:r>
              <a:rPr lang="en-US" dirty="0"/>
              <a:t>23) Remove the candidates having 5 (A/T or G/C) in the first five bases; if the remaining number=0, go to step</a:t>
            </a:r>
            <a:r>
              <a:rPr lang="en-US" dirty="0">
                <a:solidFill>
                  <a:srgbClr val="FF0000"/>
                </a:solidFill>
              </a:rPr>
              <a:t>2</a:t>
            </a:r>
            <a:r>
              <a:rPr lang="en-US" dirty="0"/>
              <a:t>;</a:t>
            </a:r>
          </a:p>
          <a:p>
            <a:pPr lvl="1">
              <a:lnSpc>
                <a:spcPct val="150000"/>
              </a:lnSpc>
            </a:pPr>
            <a:r>
              <a:rPr lang="en-US" dirty="0"/>
              <a:t>24) Remove the candidates having ≥6 (A/T or G/C) in the first seven bases; if the remaining number=0, go to step</a:t>
            </a:r>
            <a:r>
              <a:rPr lang="en-US" dirty="0">
                <a:solidFill>
                  <a:srgbClr val="FF0000"/>
                </a:solidFill>
              </a:rPr>
              <a:t>2</a:t>
            </a:r>
            <a:r>
              <a:rPr lang="en-US" dirty="0"/>
              <a:t>;</a:t>
            </a:r>
          </a:p>
          <a:p>
            <a:pPr lvl="1">
              <a:lnSpc>
                <a:spcPct val="150000"/>
              </a:lnSpc>
            </a:pPr>
            <a:r>
              <a:rPr lang="en-US" dirty="0"/>
              <a:t>25) Remove the candidates having ≥6 contiguous G/C or ≥8 contiguous A/T; if the remaining number=0, go to step</a:t>
            </a:r>
            <a:r>
              <a:rPr lang="en-US" dirty="0">
                <a:solidFill>
                  <a:srgbClr val="FF0000"/>
                </a:solidFill>
              </a:rPr>
              <a:t>2</a:t>
            </a:r>
            <a:r>
              <a:rPr lang="en-US" dirty="0"/>
              <a:t>;</a:t>
            </a:r>
          </a:p>
          <a:p>
            <a:pPr lvl="1">
              <a:lnSpc>
                <a:spcPct val="150000"/>
              </a:lnSpc>
            </a:pPr>
            <a:r>
              <a:rPr lang="en-US" dirty="0"/>
              <a:t>26) Remove the candidates having ≥ 4 (As, </a:t>
            </a:r>
            <a:r>
              <a:rPr lang="en-US" dirty="0" err="1"/>
              <a:t>Ts</a:t>
            </a:r>
            <a:r>
              <a:rPr lang="en-US" dirty="0"/>
              <a:t>) or ≥ 5 (</a:t>
            </a:r>
            <a:r>
              <a:rPr lang="en-US" dirty="0" err="1"/>
              <a:t>Gs</a:t>
            </a:r>
            <a:r>
              <a:rPr lang="en-US" dirty="0"/>
              <a:t>, Cs); if the remaining number=0, go to step</a:t>
            </a:r>
            <a:r>
              <a:rPr lang="en-US" dirty="0">
                <a:solidFill>
                  <a:srgbClr val="FF0000"/>
                </a:solidFill>
              </a:rPr>
              <a:t>2</a:t>
            </a:r>
            <a:r>
              <a:rPr lang="en-US" dirty="0"/>
              <a:t>;</a:t>
            </a:r>
          </a:p>
          <a:p>
            <a:pPr lvl="1">
              <a:lnSpc>
                <a:spcPct val="150000"/>
              </a:lnSpc>
            </a:pPr>
            <a:r>
              <a:rPr lang="en-US" dirty="0"/>
              <a:t>27) Remove the candidates having ≥ 5 di-nucleotide</a:t>
            </a:r>
            <a:r>
              <a:rPr lang="en-US" b="1" dirty="0"/>
              <a:t> (AG, AC, TG, TC, GA, GT, CA, CT) </a:t>
            </a:r>
            <a:r>
              <a:rPr lang="en-US" dirty="0"/>
              <a:t>R</a:t>
            </a:r>
            <a:r>
              <a:rPr lang="en-US" b="1" dirty="0"/>
              <a:t>epeats</a:t>
            </a:r>
            <a:r>
              <a:rPr lang="en-US" dirty="0"/>
              <a:t>; if the remaining number=0, go to step</a:t>
            </a:r>
            <a:r>
              <a:rPr lang="en-US" dirty="0">
                <a:solidFill>
                  <a:srgbClr val="FF0000"/>
                </a:solidFill>
              </a:rPr>
              <a:t>2</a:t>
            </a:r>
            <a:r>
              <a:rPr lang="en-US" dirty="0"/>
              <a:t>;</a:t>
            </a:r>
          </a:p>
        </p:txBody>
      </p:sp>
    </p:spTree>
    <p:extLst>
      <p:ext uri="{BB962C8B-B14F-4D97-AF65-F5344CB8AC3E}">
        <p14:creationId xmlns:p14="http://schemas.microsoft.com/office/powerpoint/2010/main" val="25006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848302"/>
          </a:xfrm>
          <a:prstGeom prst="rect">
            <a:avLst/>
          </a:prstGeom>
        </p:spPr>
        <p:txBody>
          <a:bodyPr wrap="square">
            <a:spAutoFit/>
          </a:bodyPr>
          <a:lstStyle/>
          <a:p>
            <a:pPr>
              <a:lnSpc>
                <a:spcPct val="150000"/>
              </a:lnSpc>
            </a:pPr>
            <a:r>
              <a:rPr lang="en-US" sz="2400" b="1" dirty="0"/>
              <a:t>Reverse primer design</a:t>
            </a:r>
          </a:p>
          <a:p>
            <a:pPr marL="457200" indent="-457200">
              <a:lnSpc>
                <a:spcPct val="150000"/>
              </a:lnSpc>
              <a:buFont typeface="+mj-lt"/>
              <a:buAutoNum type="arabicPeriod"/>
            </a:pPr>
            <a:r>
              <a:rPr lang="en-US" sz="2400" dirty="0"/>
              <a:t>Find the single-copy region, and then generate R primer candidates:</a:t>
            </a:r>
          </a:p>
          <a:p>
            <a:pPr lvl="1">
              <a:lnSpc>
                <a:spcPct val="150000"/>
              </a:lnSpc>
            </a:pPr>
            <a:r>
              <a:rPr lang="en-US" dirty="0"/>
              <a:t>28) Calculate the binding site in template (candidate blast to template);</a:t>
            </a:r>
          </a:p>
          <a:p>
            <a:pPr lvl="1">
              <a:lnSpc>
                <a:spcPct val="150000"/>
              </a:lnSpc>
            </a:pPr>
            <a:r>
              <a:rPr lang="en-US" dirty="0"/>
              <a:t>	remove the candidate having ≥12 matches; if the remaining number=0, go to step</a:t>
            </a:r>
            <a:r>
              <a:rPr lang="en-US" dirty="0">
                <a:solidFill>
                  <a:srgbClr val="FF0000"/>
                </a:solidFill>
              </a:rPr>
              <a:t>2</a:t>
            </a:r>
            <a:endParaRPr lang="en-US" dirty="0"/>
          </a:p>
          <a:p>
            <a:pPr lvl="1">
              <a:lnSpc>
                <a:spcPct val="150000"/>
              </a:lnSpc>
            </a:pPr>
            <a:r>
              <a:rPr lang="en-US" dirty="0"/>
              <a:t>29) Calculate the complementarity with self;</a:t>
            </a:r>
          </a:p>
          <a:p>
            <a:pPr lvl="1">
              <a:lnSpc>
                <a:spcPct val="150000"/>
              </a:lnSpc>
            </a:pPr>
            <a:r>
              <a:rPr lang="en-US" dirty="0"/>
              <a:t>	remove the candidate having ≥6 contiguous complementarity or having ≥10 maximum complementarity; if the remaining number=0, go to step</a:t>
            </a:r>
            <a:r>
              <a:rPr lang="en-US" dirty="0">
                <a:solidFill>
                  <a:srgbClr val="FF0000"/>
                </a:solidFill>
              </a:rPr>
              <a:t>2</a:t>
            </a:r>
            <a:r>
              <a:rPr lang="en-US" dirty="0"/>
              <a:t>;</a:t>
            </a:r>
          </a:p>
          <a:p>
            <a:pPr lvl="1">
              <a:lnSpc>
                <a:spcPct val="150000"/>
              </a:lnSpc>
            </a:pPr>
            <a:r>
              <a:rPr lang="en-US" dirty="0"/>
              <a:t>30) Calculate the complementarity with F1;</a:t>
            </a:r>
          </a:p>
          <a:p>
            <a:pPr lvl="1">
              <a:lnSpc>
                <a:spcPct val="150000"/>
              </a:lnSpc>
            </a:pPr>
            <a:r>
              <a:rPr lang="en-US" dirty="0"/>
              <a:t>	remove the candidate having ≥6 contiguous complementarity or having ≥10 maximum complementarity; if the remaining number=0, go to step</a:t>
            </a:r>
            <a:r>
              <a:rPr lang="en-US" dirty="0">
                <a:solidFill>
                  <a:srgbClr val="FF0000"/>
                </a:solidFill>
              </a:rPr>
              <a:t>2</a:t>
            </a:r>
            <a:r>
              <a:rPr lang="en-US" dirty="0"/>
              <a:t>;</a:t>
            </a:r>
          </a:p>
          <a:p>
            <a:pPr lvl="1">
              <a:lnSpc>
                <a:spcPct val="150000"/>
              </a:lnSpc>
            </a:pPr>
            <a:r>
              <a:rPr lang="en-US" dirty="0"/>
              <a:t>31) Calculate the complementarity with F2;</a:t>
            </a:r>
          </a:p>
          <a:p>
            <a:pPr lvl="1">
              <a:lnSpc>
                <a:spcPct val="150000"/>
              </a:lnSpc>
            </a:pPr>
            <a:r>
              <a:rPr lang="en-US" dirty="0"/>
              <a:t>	remove the candidate having ≥6 contiguous complementarity or having ≥10 maximum complementarity; if the remaining number=0, go to step</a:t>
            </a:r>
            <a:r>
              <a:rPr lang="en-US" dirty="0">
                <a:solidFill>
                  <a:srgbClr val="FF0000"/>
                </a:solidFill>
              </a:rPr>
              <a:t>2</a:t>
            </a:r>
            <a:endParaRPr lang="en-US" dirty="0"/>
          </a:p>
          <a:p>
            <a:pPr lvl="1">
              <a:lnSpc>
                <a:spcPct val="150000"/>
              </a:lnSpc>
            </a:pPr>
            <a:r>
              <a:rPr lang="en-US" u="heavy" dirty="0"/>
              <a:t>32) Order the candidates based on the complementarity based on the </a:t>
            </a:r>
            <a:r>
              <a:rPr lang="el-GR" u="heavy" dirty="0"/>
              <a:t>Σ</a:t>
            </a:r>
            <a:r>
              <a:rPr lang="en-US" u="heavy" dirty="0"/>
              <a:t>;</a:t>
            </a:r>
          </a:p>
          <a:p>
            <a:pPr lvl="1">
              <a:lnSpc>
                <a:spcPct val="150000"/>
              </a:lnSpc>
            </a:pPr>
            <a:r>
              <a:rPr lang="en-US" u="heavy" dirty="0"/>
              <a:t>33) report 5 candidates with minimum </a:t>
            </a:r>
            <a:r>
              <a:rPr lang="el-GR" u="heavy" dirty="0"/>
              <a:t>Σ </a:t>
            </a:r>
            <a:r>
              <a:rPr lang="en-US" u="heavy" dirty="0"/>
              <a:t>complementarity; if one subgroup have more than one candidates meet the requirement, select the one having Tm ~ 60 </a:t>
            </a:r>
            <a:r>
              <a:rPr lang="en-US" u="heavy" baseline="30000" dirty="0"/>
              <a:t>O</a:t>
            </a:r>
            <a:r>
              <a:rPr lang="en-US" u="heavy" dirty="0"/>
              <a:t>C</a:t>
            </a:r>
          </a:p>
          <a:p>
            <a:pPr marL="800100" lvl="1" indent="-342900">
              <a:lnSpc>
                <a:spcPct val="150000"/>
              </a:lnSpc>
              <a:buFont typeface="+mj-lt"/>
              <a:buAutoNum type="arabicParenR" startAt="17"/>
            </a:pPr>
            <a:endParaRPr lang="en-US" dirty="0"/>
          </a:p>
          <a:p>
            <a:pPr lvl="1">
              <a:lnSpc>
                <a:spcPct val="150000"/>
              </a:lnSpc>
            </a:pPr>
            <a:endParaRPr lang="en-US" dirty="0"/>
          </a:p>
        </p:txBody>
      </p:sp>
    </p:spTree>
    <p:extLst>
      <p:ext uri="{BB962C8B-B14F-4D97-AF65-F5344CB8AC3E}">
        <p14:creationId xmlns:p14="http://schemas.microsoft.com/office/powerpoint/2010/main" val="388935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632311"/>
          </a:xfrm>
          <a:prstGeom prst="rect">
            <a:avLst/>
          </a:prstGeom>
        </p:spPr>
        <p:txBody>
          <a:bodyPr wrap="square">
            <a:spAutoFit/>
          </a:bodyPr>
          <a:lstStyle/>
          <a:p>
            <a:pPr>
              <a:lnSpc>
                <a:spcPct val="150000"/>
              </a:lnSpc>
            </a:pPr>
            <a:r>
              <a:rPr lang="en-US" sz="2400" b="1" dirty="0"/>
              <a:t>Reverse primer design</a:t>
            </a:r>
          </a:p>
          <a:p>
            <a:pPr marL="457200" indent="-457200">
              <a:lnSpc>
                <a:spcPct val="150000"/>
              </a:lnSpc>
              <a:buFont typeface="+mj-lt"/>
              <a:buAutoNum type="arabicPeriod"/>
            </a:pPr>
            <a:r>
              <a:rPr lang="en-US" sz="2400" dirty="0"/>
              <a:t>Find the single-copy region, and then generate R primer candidates;</a:t>
            </a:r>
          </a:p>
          <a:p>
            <a:pPr marL="457200" indent="-457200">
              <a:lnSpc>
                <a:spcPct val="150000"/>
              </a:lnSpc>
              <a:buFont typeface="+mj-lt"/>
              <a:buAutoNum type="arabicPeriod"/>
            </a:pPr>
            <a:r>
              <a:rPr lang="en-US" sz="2400" dirty="0"/>
              <a:t>If don’t find single-copy region or appropriate R primer candidates in the single-copy region, generate R primer candidates in the multi-copy region;</a:t>
            </a:r>
          </a:p>
          <a:p>
            <a:pPr>
              <a:lnSpc>
                <a:spcPct val="150000"/>
              </a:lnSpc>
            </a:pPr>
            <a:r>
              <a:rPr lang="en-US" sz="2400" dirty="0"/>
              <a:t>       1) Find the variation sites (In/del and SNPs) in the region (based on the first non-target alignment and the first base must be a SNP), </a:t>
            </a:r>
          </a:p>
          <a:p>
            <a:pPr>
              <a:lnSpc>
                <a:spcPct val="150000"/>
              </a:lnSpc>
            </a:pPr>
            <a:r>
              <a:rPr lang="en-US" sz="2400" dirty="0"/>
              <a:t>       2) Preferential order: In/del &gt; 4 &gt; 3 &gt; 2 SNPs in 4 contiguous bases;</a:t>
            </a:r>
          </a:p>
          <a:p>
            <a:pPr>
              <a:lnSpc>
                <a:spcPct val="150000"/>
              </a:lnSpc>
            </a:pPr>
            <a:r>
              <a:rPr lang="en-US" sz="2400" dirty="0"/>
              <a:t>       3) For In/del,</a:t>
            </a:r>
          </a:p>
          <a:p>
            <a:pPr>
              <a:lnSpc>
                <a:spcPct val="150000"/>
              </a:lnSpc>
            </a:pPr>
            <a:r>
              <a:rPr lang="en-US" sz="2400" dirty="0"/>
              <a:t>1. select 9 bases next to the In/del site at the downstream, stretch the sequence towards 5’ direction one base by one base (</a:t>
            </a:r>
            <a:r>
              <a:rPr lang="en-US" sz="2400" b="1" dirty="0">
                <a:solidFill>
                  <a:srgbClr val="FF0000"/>
                </a:solidFill>
              </a:rPr>
              <a:t>eight times,</a:t>
            </a:r>
            <a:r>
              <a:rPr lang="en-US" sz="2400" dirty="0"/>
              <a:t> but </a:t>
            </a:r>
            <a:r>
              <a:rPr lang="en-US" sz="2400" b="1" dirty="0"/>
              <a:t>DON’T</a:t>
            </a:r>
            <a:r>
              <a:rPr lang="en-US" sz="2400" dirty="0"/>
              <a:t> overlap with F primer)</a:t>
            </a:r>
          </a:p>
        </p:txBody>
      </p:sp>
    </p:spTree>
    <p:extLst>
      <p:ext uri="{BB962C8B-B14F-4D97-AF65-F5344CB8AC3E}">
        <p14:creationId xmlns:p14="http://schemas.microsoft.com/office/powerpoint/2010/main" val="247145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40" y="0"/>
            <a:ext cx="11887201" cy="7223760"/>
          </a:xfrm>
          <a:prstGeom prst="rect">
            <a:avLst/>
          </a:prstGeom>
        </p:spPr>
        <p:txBody>
          <a:bodyPr wrap="square">
            <a:spAutoFit/>
          </a:bodyPr>
          <a:lstStyle/>
          <a:p>
            <a:r>
              <a:rPr lang="en-US" dirty="0"/>
              <a:t>Step1: Select 9 bases next to the In/del site at the downstream, stretch the sequence towards 5’ direction one base by one base (</a:t>
            </a:r>
            <a:r>
              <a:rPr lang="en-US" b="1" dirty="0">
                <a:solidFill>
                  <a:srgbClr val="FF0000"/>
                </a:solidFill>
              </a:rPr>
              <a:t>two to eight bases</a:t>
            </a:r>
            <a:r>
              <a:rPr lang="en-US" dirty="0"/>
              <a:t>), generate seven </a:t>
            </a:r>
            <a:r>
              <a:rPr lang="en-US" dirty="0" err="1"/>
              <a:t>oligos</a:t>
            </a:r>
            <a:endParaRPr lang="en-US" dirty="0"/>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GGAAGTGTGGACGCTCGAGGACTATAG--</a:t>
            </a:r>
            <a:r>
              <a:rPr lang="en-US" sz="1200" u="sng" dirty="0">
                <a:latin typeface="Courier New" panose="02070309020205020404" pitchFamily="49" charset="0"/>
                <a:cs typeface="Courier New" panose="02070309020205020404" pitchFamily="49" charset="0"/>
              </a:rPr>
              <a:t>TCAGGAGAGG</a:t>
            </a:r>
            <a:r>
              <a:rPr lang="en-US" sz="1200" dirty="0">
                <a:latin typeface="Courier New" panose="02070309020205020404" pitchFamily="49" charset="0"/>
                <a:cs typeface="Courier New" panose="02070309020205020404" pitchFamily="49" charset="0"/>
              </a:rPr>
              <a:t>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GGAAGTGTGGACGCTCGAGGACTATAGTC</a:t>
            </a:r>
            <a:r>
              <a:rPr lang="en-US" sz="1200" u="sng" dirty="0">
                <a:latin typeface="Courier New" panose="02070309020205020404" pitchFamily="49" charset="0"/>
                <a:cs typeface="Courier New" panose="02070309020205020404" pitchFamily="49" charset="0"/>
              </a:rPr>
              <a:t>TCAGGAGAGG</a:t>
            </a:r>
            <a:r>
              <a:rPr lang="en-US" sz="1200" dirty="0">
                <a:latin typeface="Courier New" panose="02070309020205020404" pitchFamily="49" charset="0"/>
                <a:cs typeface="Courier New" panose="02070309020205020404" pitchFamily="49" charset="0"/>
              </a:rPr>
              <a:t>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a:t>
            </a:r>
            <a:r>
              <a:rPr lang="en-US" sz="1200" b="1" dirty="0">
                <a:solidFill>
                  <a:srgbClr val="FF0000"/>
                </a:solidFill>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TCAGGAGAGGTGGGCATGGTGCCTCAGGATC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GGAAGTGTGGACGCTCGAGGACTATAGT</a:t>
            </a:r>
            <a:r>
              <a:rPr lang="en-US" sz="1200" b="1" dirty="0">
                <a:solidFill>
                  <a:srgbClr val="FF0000"/>
                </a:solidFill>
                <a:latin typeface="Courier New" panose="02070309020205020404" pitchFamily="49" charset="0"/>
                <a:cs typeface="Courier New" panose="02070309020205020404" pitchFamily="49" charset="0"/>
              </a:rPr>
              <a:t>C</a:t>
            </a:r>
            <a:r>
              <a:rPr lang="en-US" sz="1200" dirty="0">
                <a:latin typeface="Courier New" panose="02070309020205020404" pitchFamily="49" charset="0"/>
                <a:cs typeface="Courier New" panose="02070309020205020404" pitchFamily="49" charset="0"/>
              </a:rPr>
              <a:t>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a:t>
            </a:r>
            <a:r>
              <a:rPr lang="en-US" sz="1200" b="1" dirty="0">
                <a:solidFill>
                  <a:srgbClr val="FF0000"/>
                </a:solidFill>
                <a:latin typeface="Courier New" panose="02070309020205020404" pitchFamily="49" charset="0"/>
                <a:cs typeface="Courier New" panose="02070309020205020404" pitchFamily="49" charset="0"/>
              </a:rPr>
              <a:t>AG</a:t>
            </a:r>
            <a:r>
              <a:rPr lang="en-US" sz="1200" dirty="0">
                <a:latin typeface="Courier New" panose="02070309020205020404" pitchFamily="49" charset="0"/>
                <a:cs typeface="Courier New" panose="02070309020205020404" pitchFamily="49" charset="0"/>
              </a:rPr>
              <a:t>TCAGGAGAGGTGGGCATGGTGCCTCAGGATC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GGAAGTGTGGACGCTCGAGGACTATAG</a:t>
            </a:r>
            <a:r>
              <a:rPr lang="en-US" sz="1200" b="1" dirty="0">
                <a:solidFill>
                  <a:srgbClr val="FF0000"/>
                </a:solidFill>
                <a:latin typeface="Courier New" panose="02070309020205020404" pitchFamily="49" charset="0"/>
                <a:cs typeface="Courier New" panose="02070309020205020404" pitchFamily="49" charset="0"/>
              </a:rPr>
              <a:t>TC</a:t>
            </a:r>
            <a:r>
              <a:rPr lang="en-US" sz="1200" dirty="0">
                <a:latin typeface="Courier New" panose="02070309020205020404" pitchFamily="49" charset="0"/>
                <a:cs typeface="Courier New" panose="02070309020205020404" pitchFamily="49" charset="0"/>
              </a:rPr>
              <a:t>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a:t>
            </a:r>
            <a:r>
              <a:rPr lang="en-US" sz="1200" b="1" dirty="0">
                <a:solidFill>
                  <a:srgbClr val="FF0000"/>
                </a:solidFill>
                <a:latin typeface="Courier New" panose="02070309020205020404" pitchFamily="49" charset="0"/>
                <a:cs typeface="Courier New" panose="02070309020205020404" pitchFamily="49" charset="0"/>
              </a:rPr>
              <a:t>TAG</a:t>
            </a:r>
            <a:r>
              <a:rPr lang="en-US" sz="1200" dirty="0">
                <a:latin typeface="Courier New" panose="02070309020205020404" pitchFamily="49" charset="0"/>
                <a:cs typeface="Courier New" panose="02070309020205020404" pitchFamily="49" charset="0"/>
              </a:rPr>
              <a:t>TCAGGAGAGGTGGGCATGGTGCCTCAGGATC 58</a:t>
            </a:r>
          </a:p>
          <a:p>
            <a:pPr lvl="1"/>
            <a:r>
              <a:rPr lang="en-US" sz="1200" dirty="0">
                <a:latin typeface="Courier New" panose="02070309020205020404" pitchFamily="49" charset="0"/>
                <a:cs typeface="Courier New" panose="02070309020205020404" pitchFamily="49" charset="0"/>
              </a:rPr>
              <a:t>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a:t>
            </a:r>
            <a:r>
              <a:rPr lang="en-US" sz="1200" b="1" dirty="0">
                <a:solidFill>
                  <a:srgbClr val="FF0000"/>
                </a:solidFill>
                <a:latin typeface="Courier New" panose="02070309020205020404" pitchFamily="49" charset="0"/>
                <a:cs typeface="Courier New" panose="02070309020205020404" pitchFamily="49" charset="0"/>
              </a:rPr>
              <a:t>GTC</a:t>
            </a:r>
            <a:r>
              <a:rPr lang="en-US" sz="1200" dirty="0">
                <a:latin typeface="Courier New" panose="02070309020205020404" pitchFamily="49" charset="0"/>
                <a:cs typeface="Courier New" panose="02070309020205020404" pitchFamily="49" charset="0"/>
              </a:rPr>
              <a:t>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GGAAGTGTGGACGCTCGAGGACT--</a:t>
            </a:r>
            <a:r>
              <a:rPr lang="en-US" sz="1200" b="1" dirty="0">
                <a:solidFill>
                  <a:srgbClr val="FF0000"/>
                </a:solidFill>
                <a:latin typeface="Courier New" panose="02070309020205020404" pitchFamily="49" charset="0"/>
                <a:cs typeface="Courier New" panose="02070309020205020404" pitchFamily="49" charset="0"/>
              </a:rPr>
              <a:t>ATAG</a:t>
            </a:r>
            <a:r>
              <a:rPr lang="en-US" sz="1200" dirty="0">
                <a:latin typeface="Courier New" panose="02070309020205020404" pitchFamily="49" charset="0"/>
                <a:cs typeface="Courier New" panose="02070309020205020404" pitchFamily="49" charset="0"/>
              </a:rPr>
              <a:t>TCAGGAGAGGTGGGCATGGTGCCTCAGGATC 58</a:t>
            </a:r>
          </a:p>
          <a:p>
            <a:pPr lvl="1"/>
            <a:r>
              <a:rPr lang="en-US" sz="1200" dirty="0">
                <a:latin typeface="Courier New" panose="02070309020205020404" pitchFamily="49" charset="0"/>
                <a:cs typeface="Courier New" panose="02070309020205020404" pitchFamily="49" charset="0"/>
              </a:rPr>
              <a:t>        |||||||||||||||||||||||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a:t>
            </a:r>
            <a:r>
              <a:rPr lang="en-US" sz="1200" b="1" dirty="0">
                <a:solidFill>
                  <a:srgbClr val="FF0000"/>
                </a:solidFill>
                <a:latin typeface="Courier New" panose="02070309020205020404" pitchFamily="49" charset="0"/>
                <a:cs typeface="Courier New" panose="02070309020205020404" pitchFamily="49" charset="0"/>
              </a:rPr>
              <a:t>AGTC</a:t>
            </a:r>
            <a:r>
              <a:rPr lang="en-US" sz="1200" dirty="0">
                <a:latin typeface="Courier New" panose="02070309020205020404" pitchFamily="49" charset="0"/>
                <a:cs typeface="Courier New" panose="02070309020205020404" pitchFamily="49" charset="0"/>
              </a:rPr>
              <a:t>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GGAAGTGTGGACGCTCGAGGAC--</a:t>
            </a:r>
            <a:r>
              <a:rPr lang="en-US" sz="1200" b="1" dirty="0">
                <a:solidFill>
                  <a:srgbClr val="FF0000"/>
                </a:solidFill>
                <a:latin typeface="Courier New" panose="02070309020205020404" pitchFamily="49" charset="0"/>
                <a:cs typeface="Courier New" panose="02070309020205020404" pitchFamily="49" charset="0"/>
              </a:rPr>
              <a:t>TATAG</a:t>
            </a:r>
            <a:r>
              <a:rPr lang="en-US" sz="1200" dirty="0">
                <a:latin typeface="Courier New" panose="02070309020205020404" pitchFamily="49" charset="0"/>
                <a:cs typeface="Courier New" panose="02070309020205020404" pitchFamily="49" charset="0"/>
              </a:rPr>
              <a:t>TCAGGAGAGGTGGGCATGGTGCCTCAGGATC 58</a:t>
            </a:r>
          </a:p>
          <a:p>
            <a:pPr lvl="1"/>
            <a:r>
              <a:rPr lang="en-US" sz="1200" dirty="0">
                <a:latin typeface="Courier New" panose="02070309020205020404" pitchFamily="49" charset="0"/>
                <a:cs typeface="Courier New" panose="02070309020205020404" pitchFamily="49" charset="0"/>
              </a:rPr>
              <a:t>        ||||||||||||||||||||||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a:t>
            </a:r>
            <a:r>
              <a:rPr lang="en-US" sz="1200" b="1" dirty="0">
                <a:solidFill>
                  <a:srgbClr val="FF0000"/>
                </a:solidFill>
                <a:latin typeface="Courier New" panose="02070309020205020404" pitchFamily="49" charset="0"/>
                <a:cs typeface="Courier New" panose="02070309020205020404" pitchFamily="49" charset="0"/>
              </a:rPr>
              <a:t>TAGTC</a:t>
            </a:r>
            <a:r>
              <a:rPr lang="en-US" sz="1200" dirty="0">
                <a:latin typeface="Courier New" panose="02070309020205020404" pitchFamily="49" charset="0"/>
                <a:cs typeface="Courier New" panose="02070309020205020404" pitchFamily="49" charset="0"/>
              </a:rPr>
              <a:t>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a:t>
            </a:r>
            <a:r>
              <a:rPr lang="en-US" sz="1200" b="1" dirty="0">
                <a:solidFill>
                  <a:srgbClr val="FF0000"/>
                </a:solidFill>
                <a:latin typeface="Courier New" panose="02070309020205020404" pitchFamily="49" charset="0"/>
                <a:cs typeface="Courier New" panose="02070309020205020404" pitchFamily="49" charset="0"/>
              </a:rPr>
              <a:t>CTATAG</a:t>
            </a:r>
            <a:r>
              <a:rPr lang="en-US" sz="1200" dirty="0">
                <a:latin typeface="Courier New" panose="02070309020205020404" pitchFamily="49" charset="0"/>
                <a:cs typeface="Courier New" panose="02070309020205020404" pitchFamily="49" charset="0"/>
              </a:rPr>
              <a:t>TCAGGAGAGGTGGGCATGGTGCCTCAGGATC 58</a:t>
            </a:r>
          </a:p>
          <a:p>
            <a:pPr lvl="1"/>
            <a:r>
              <a:rPr lang="en-US" sz="1200" dirty="0">
                <a:latin typeface="Courier New" panose="02070309020205020404" pitchFamily="49" charset="0"/>
                <a:cs typeface="Courier New" panose="02070309020205020404" pitchFamily="49" charset="0"/>
              </a:rPr>
              <a:t>        |||||||||||||||||||||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GGAAGTGTGGACGCTCGAGGACT</a:t>
            </a:r>
            <a:r>
              <a:rPr lang="en-US" sz="1200" b="1" dirty="0">
                <a:solidFill>
                  <a:srgbClr val="FF0000"/>
                </a:solidFill>
                <a:latin typeface="Courier New" panose="02070309020205020404" pitchFamily="49" charset="0"/>
                <a:cs typeface="Courier New" panose="02070309020205020404" pitchFamily="49" charset="0"/>
              </a:rPr>
              <a:t>ATAGTC</a:t>
            </a:r>
            <a:r>
              <a:rPr lang="en-US" sz="1200" dirty="0">
                <a:latin typeface="Courier New" panose="02070309020205020404" pitchFamily="49" charset="0"/>
                <a:cs typeface="Courier New" panose="02070309020205020404" pitchFamily="49" charset="0"/>
              </a:rPr>
              <a:t>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GGAAGTGTGGACGCTCGAGG--</a:t>
            </a:r>
            <a:r>
              <a:rPr lang="en-US" sz="1200" b="1" dirty="0">
                <a:solidFill>
                  <a:srgbClr val="FF0000"/>
                </a:solidFill>
                <a:latin typeface="Courier New" panose="02070309020205020404" pitchFamily="49" charset="0"/>
                <a:cs typeface="Courier New" panose="02070309020205020404" pitchFamily="49" charset="0"/>
              </a:rPr>
              <a:t>ACTATAG</a:t>
            </a:r>
            <a:r>
              <a:rPr lang="en-US" sz="1200" dirty="0">
                <a:latin typeface="Courier New" panose="02070309020205020404" pitchFamily="49" charset="0"/>
                <a:cs typeface="Courier New" panose="02070309020205020404" pitchFamily="49" charset="0"/>
              </a:rPr>
              <a:t>TCAGGAGAGGTGGGCATGGTGCCTCAGGATC 58</a:t>
            </a:r>
          </a:p>
          <a:p>
            <a:pPr lvl="1"/>
            <a:r>
              <a:rPr lang="en-US" sz="1200" dirty="0">
                <a:latin typeface="Courier New" panose="02070309020205020404" pitchFamily="49" charset="0"/>
                <a:cs typeface="Courier New" panose="02070309020205020404" pitchFamily="49" charset="0"/>
              </a:rPr>
              <a:t>        ||||||||||||||||||||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GGAAGTGTGGACGCTCGAGGAC</a:t>
            </a:r>
            <a:r>
              <a:rPr lang="en-US" sz="1200" b="1" dirty="0">
                <a:solidFill>
                  <a:srgbClr val="FF0000"/>
                </a:solidFill>
                <a:latin typeface="Courier New" panose="02070309020205020404" pitchFamily="49" charset="0"/>
                <a:cs typeface="Courier New" panose="02070309020205020404" pitchFamily="49" charset="0"/>
              </a:rPr>
              <a:t>TATAGTC</a:t>
            </a:r>
            <a:r>
              <a:rPr lang="en-US" sz="1200" dirty="0">
                <a:latin typeface="Courier New" panose="02070309020205020404" pitchFamily="49" charset="0"/>
                <a:cs typeface="Courier New" panose="02070309020205020404" pitchFamily="49" charset="0"/>
              </a:rPr>
              <a:t>TCAGGAGAGGTGGGCATGGTGCCTCAGGATC 60</a:t>
            </a:r>
          </a:p>
          <a:p>
            <a:pPr lvl="1"/>
            <a:endParaRPr lang="en-US" sz="1200" dirty="0">
              <a:latin typeface="Courier New" panose="02070309020205020404" pitchFamily="49" charset="0"/>
              <a:cs typeface="Courier New" panose="02070309020205020404" pitchFamily="49" charset="0"/>
            </a:endParaRPr>
          </a:p>
          <a:p>
            <a:pPr lvl="1"/>
            <a:r>
              <a:rPr lang="en-US" sz="1200" dirty="0">
                <a:latin typeface="Courier New" panose="02070309020205020404" pitchFamily="49" charset="0"/>
                <a:cs typeface="Courier New" panose="02070309020205020404" pitchFamily="49" charset="0"/>
              </a:rPr>
              <a:t>Query 1 GGAAGTGTGGACGCTCGAG--</a:t>
            </a:r>
            <a:r>
              <a:rPr lang="en-US" sz="1200" b="1" dirty="0">
                <a:solidFill>
                  <a:srgbClr val="FF0000"/>
                </a:solidFill>
                <a:latin typeface="Courier New" panose="02070309020205020404" pitchFamily="49" charset="0"/>
                <a:cs typeface="Courier New" panose="02070309020205020404" pitchFamily="49" charset="0"/>
              </a:rPr>
              <a:t>GACTATAG</a:t>
            </a:r>
            <a:r>
              <a:rPr lang="en-US" sz="1200" dirty="0">
                <a:latin typeface="Courier New" panose="02070309020205020404" pitchFamily="49" charset="0"/>
                <a:cs typeface="Courier New" panose="02070309020205020404" pitchFamily="49" charset="0"/>
              </a:rPr>
              <a:t>TCAGGAGAGGTGGGCATGGTGCCTCAGGATC 58</a:t>
            </a:r>
          </a:p>
          <a:p>
            <a:pPr lvl="1"/>
            <a:r>
              <a:rPr lang="en-US" sz="1200" dirty="0">
                <a:latin typeface="Courier New" panose="02070309020205020404" pitchFamily="49" charset="0"/>
                <a:cs typeface="Courier New" panose="02070309020205020404" pitchFamily="49" charset="0"/>
              </a:rPr>
              <a:t>        |||||||||||||||||||     ||   |||||||||||||||||||||||||||||||</a:t>
            </a:r>
          </a:p>
          <a:p>
            <a:pPr lvl="1"/>
            <a:r>
              <a:rPr lang="en-US" sz="1200" dirty="0" err="1">
                <a:latin typeface="Courier New" panose="02070309020205020404" pitchFamily="49" charset="0"/>
                <a:cs typeface="Courier New" panose="02070309020205020404" pitchFamily="49" charset="0"/>
              </a:rPr>
              <a:t>Sbjct</a:t>
            </a:r>
            <a:r>
              <a:rPr lang="en-US" sz="1200" dirty="0">
                <a:latin typeface="Courier New" panose="02070309020205020404" pitchFamily="49" charset="0"/>
                <a:cs typeface="Courier New" panose="02070309020205020404" pitchFamily="49" charset="0"/>
              </a:rPr>
              <a:t> 1 GGAAGTGTGGACGCTCGAGGA</a:t>
            </a:r>
            <a:r>
              <a:rPr lang="en-US" sz="1200" b="1" dirty="0">
                <a:solidFill>
                  <a:srgbClr val="FF0000"/>
                </a:solidFill>
                <a:latin typeface="Courier New" panose="02070309020205020404" pitchFamily="49" charset="0"/>
                <a:cs typeface="Courier New" panose="02070309020205020404" pitchFamily="49" charset="0"/>
              </a:rPr>
              <a:t>CTATAGTC</a:t>
            </a:r>
            <a:r>
              <a:rPr lang="en-US" sz="1200" dirty="0">
                <a:latin typeface="Courier New" panose="02070309020205020404" pitchFamily="49" charset="0"/>
                <a:cs typeface="Courier New" panose="02070309020205020404" pitchFamily="49" charset="0"/>
              </a:rPr>
              <a:t>TCAGGAGAGGTGGGCATGGTGCCTCAGGATC 60</a:t>
            </a:r>
          </a:p>
        </p:txBody>
      </p:sp>
      <p:sp>
        <p:nvSpPr>
          <p:cNvPr id="3" name="TextBox 2"/>
          <p:cNvSpPr txBox="1"/>
          <p:nvPr/>
        </p:nvSpPr>
        <p:spPr>
          <a:xfrm>
            <a:off x="7315200" y="1005840"/>
            <a:ext cx="964623" cy="215444"/>
          </a:xfrm>
          <a:prstGeom prst="rect">
            <a:avLst/>
          </a:prstGeom>
          <a:noFill/>
        </p:spPr>
        <p:txBody>
          <a:bodyPr wrap="none" lIns="0" tIns="0" rIns="0" bIns="0" rtlCol="0">
            <a:spAutoFit/>
          </a:bodyPr>
          <a:lstStyle/>
          <a:p>
            <a:r>
              <a:rPr lang="en-US" sz="1400" dirty="0"/>
              <a:t>Original blast</a:t>
            </a:r>
          </a:p>
        </p:txBody>
      </p:sp>
      <p:sp>
        <p:nvSpPr>
          <p:cNvPr id="6" name="TextBox 5"/>
          <p:cNvSpPr txBox="1"/>
          <p:nvPr/>
        </p:nvSpPr>
        <p:spPr>
          <a:xfrm>
            <a:off x="7315200" y="1737360"/>
            <a:ext cx="1220783" cy="215444"/>
          </a:xfrm>
          <a:prstGeom prst="rect">
            <a:avLst/>
          </a:prstGeom>
          <a:noFill/>
        </p:spPr>
        <p:txBody>
          <a:bodyPr wrap="none" lIns="0" tIns="0" rIns="0" bIns="0" rtlCol="0">
            <a:spAutoFit/>
          </a:bodyPr>
          <a:lstStyle>
            <a:defPPr>
              <a:defRPr lang="en-US"/>
            </a:defPPr>
            <a:lvl1pPr>
              <a:defRPr sz="1400"/>
            </a:lvl1pPr>
          </a:lstStyle>
          <a:p>
            <a:r>
              <a:rPr lang="en-US" dirty="0"/>
              <a:t>Stretch one base</a:t>
            </a:r>
          </a:p>
        </p:txBody>
      </p:sp>
      <p:sp>
        <p:nvSpPr>
          <p:cNvPr id="11" name="TextBox 10"/>
          <p:cNvSpPr txBox="1"/>
          <p:nvPr/>
        </p:nvSpPr>
        <p:spPr>
          <a:xfrm>
            <a:off x="7315200" y="2468880"/>
            <a:ext cx="1294457" cy="215444"/>
          </a:xfrm>
          <a:prstGeom prst="rect">
            <a:avLst/>
          </a:prstGeom>
          <a:noFill/>
        </p:spPr>
        <p:txBody>
          <a:bodyPr wrap="none" lIns="0" tIns="0" rIns="0" bIns="0" rtlCol="0">
            <a:spAutoFit/>
          </a:bodyPr>
          <a:lstStyle>
            <a:defPPr>
              <a:defRPr lang="en-US"/>
            </a:defPPr>
            <a:lvl1pPr>
              <a:defRPr sz="1400"/>
            </a:lvl1pPr>
          </a:lstStyle>
          <a:p>
            <a:r>
              <a:rPr lang="en-US" dirty="0"/>
              <a:t>Stretch two bases</a:t>
            </a:r>
          </a:p>
        </p:txBody>
      </p:sp>
      <p:sp>
        <p:nvSpPr>
          <p:cNvPr id="13" name="TextBox 12"/>
          <p:cNvSpPr txBox="1"/>
          <p:nvPr/>
        </p:nvSpPr>
        <p:spPr>
          <a:xfrm>
            <a:off x="7315200" y="3200400"/>
            <a:ext cx="1407565" cy="215444"/>
          </a:xfrm>
          <a:prstGeom prst="rect">
            <a:avLst/>
          </a:prstGeom>
          <a:noFill/>
        </p:spPr>
        <p:txBody>
          <a:bodyPr wrap="none" lIns="0" tIns="0" rIns="0" bIns="0" rtlCol="0">
            <a:spAutoFit/>
          </a:bodyPr>
          <a:lstStyle>
            <a:defPPr>
              <a:defRPr lang="en-US"/>
            </a:defPPr>
            <a:lvl1pPr>
              <a:defRPr sz="1400"/>
            </a:lvl1pPr>
          </a:lstStyle>
          <a:p>
            <a:r>
              <a:rPr lang="en-US" dirty="0"/>
              <a:t>Stretch three bases</a:t>
            </a:r>
          </a:p>
        </p:txBody>
      </p:sp>
      <p:sp>
        <p:nvSpPr>
          <p:cNvPr id="14" name="TextBox 13"/>
          <p:cNvSpPr txBox="1"/>
          <p:nvPr/>
        </p:nvSpPr>
        <p:spPr>
          <a:xfrm>
            <a:off x="7315200" y="3931920"/>
            <a:ext cx="1314784" cy="215444"/>
          </a:xfrm>
          <a:prstGeom prst="rect">
            <a:avLst/>
          </a:prstGeom>
          <a:noFill/>
        </p:spPr>
        <p:txBody>
          <a:bodyPr wrap="none" lIns="0" tIns="0" rIns="0" bIns="0" rtlCol="0">
            <a:spAutoFit/>
          </a:bodyPr>
          <a:lstStyle>
            <a:defPPr>
              <a:defRPr lang="en-US"/>
            </a:defPPr>
            <a:lvl1pPr>
              <a:defRPr sz="1400"/>
            </a:lvl1pPr>
          </a:lstStyle>
          <a:p>
            <a:r>
              <a:rPr lang="en-US" dirty="0"/>
              <a:t>Stretch four bases</a:t>
            </a:r>
          </a:p>
        </p:txBody>
      </p:sp>
      <p:sp>
        <p:nvSpPr>
          <p:cNvPr id="15" name="TextBox 14"/>
          <p:cNvSpPr txBox="1"/>
          <p:nvPr/>
        </p:nvSpPr>
        <p:spPr>
          <a:xfrm>
            <a:off x="7315200" y="4663440"/>
            <a:ext cx="1278363" cy="215444"/>
          </a:xfrm>
          <a:prstGeom prst="rect">
            <a:avLst/>
          </a:prstGeom>
          <a:noFill/>
        </p:spPr>
        <p:txBody>
          <a:bodyPr wrap="none" lIns="0" tIns="0" rIns="0" bIns="0" rtlCol="0">
            <a:spAutoFit/>
          </a:bodyPr>
          <a:lstStyle>
            <a:defPPr>
              <a:defRPr lang="en-US"/>
            </a:defPPr>
            <a:lvl1pPr>
              <a:defRPr sz="1400"/>
            </a:lvl1pPr>
          </a:lstStyle>
          <a:p>
            <a:r>
              <a:rPr lang="en-US" dirty="0"/>
              <a:t>Stretch five bases</a:t>
            </a:r>
          </a:p>
        </p:txBody>
      </p:sp>
      <p:sp>
        <p:nvSpPr>
          <p:cNvPr id="16" name="TextBox 15"/>
          <p:cNvSpPr txBox="1"/>
          <p:nvPr/>
        </p:nvSpPr>
        <p:spPr>
          <a:xfrm>
            <a:off x="7315200" y="5394960"/>
            <a:ext cx="1203150" cy="215444"/>
          </a:xfrm>
          <a:prstGeom prst="rect">
            <a:avLst/>
          </a:prstGeom>
          <a:noFill/>
        </p:spPr>
        <p:txBody>
          <a:bodyPr wrap="none" lIns="0" tIns="0" rIns="0" bIns="0" rtlCol="0">
            <a:spAutoFit/>
          </a:bodyPr>
          <a:lstStyle>
            <a:defPPr>
              <a:defRPr lang="en-US"/>
            </a:defPPr>
            <a:lvl1pPr>
              <a:defRPr sz="1400"/>
            </a:lvl1pPr>
          </a:lstStyle>
          <a:p>
            <a:r>
              <a:rPr lang="en-US" dirty="0"/>
              <a:t>Stretch six bases</a:t>
            </a:r>
          </a:p>
        </p:txBody>
      </p:sp>
      <p:sp>
        <p:nvSpPr>
          <p:cNvPr id="17" name="TextBox 16"/>
          <p:cNvSpPr txBox="1"/>
          <p:nvPr/>
        </p:nvSpPr>
        <p:spPr>
          <a:xfrm>
            <a:off x="7223760" y="6126480"/>
            <a:ext cx="1436162" cy="215444"/>
          </a:xfrm>
          <a:prstGeom prst="rect">
            <a:avLst/>
          </a:prstGeom>
          <a:noFill/>
        </p:spPr>
        <p:txBody>
          <a:bodyPr wrap="none" lIns="0" tIns="0" rIns="0" bIns="0" rtlCol="0">
            <a:spAutoFit/>
          </a:bodyPr>
          <a:lstStyle>
            <a:defPPr>
              <a:defRPr lang="en-US"/>
            </a:defPPr>
            <a:lvl1pPr>
              <a:defRPr sz="1400"/>
            </a:lvl1pPr>
          </a:lstStyle>
          <a:p>
            <a:r>
              <a:rPr lang="en-US" dirty="0"/>
              <a:t>Stretch seven bases</a:t>
            </a:r>
          </a:p>
        </p:txBody>
      </p:sp>
      <p:sp>
        <p:nvSpPr>
          <p:cNvPr id="18" name="TextBox 17"/>
          <p:cNvSpPr txBox="1"/>
          <p:nvPr/>
        </p:nvSpPr>
        <p:spPr>
          <a:xfrm>
            <a:off x="7315200" y="6858000"/>
            <a:ext cx="1382623" cy="215444"/>
          </a:xfrm>
          <a:prstGeom prst="rect">
            <a:avLst/>
          </a:prstGeom>
          <a:noFill/>
        </p:spPr>
        <p:txBody>
          <a:bodyPr wrap="none" lIns="0" tIns="0" rIns="0" bIns="0" rtlCol="0">
            <a:spAutoFit/>
          </a:bodyPr>
          <a:lstStyle>
            <a:defPPr>
              <a:defRPr lang="en-US"/>
            </a:defPPr>
            <a:lvl1pPr>
              <a:defRPr sz="1400"/>
            </a:lvl1pPr>
          </a:lstStyle>
          <a:p>
            <a:r>
              <a:rPr lang="en-US" dirty="0"/>
              <a:t>Stretch eight bases</a:t>
            </a:r>
          </a:p>
        </p:txBody>
      </p:sp>
      <p:sp>
        <p:nvSpPr>
          <p:cNvPr id="7" name="Right Arrow 6"/>
          <p:cNvSpPr/>
          <p:nvPr/>
        </p:nvSpPr>
        <p:spPr>
          <a:xfrm>
            <a:off x="8778240" y="1068254"/>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8722765" y="1005840"/>
            <a:ext cx="0" cy="649141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Arrow 23"/>
          <p:cNvSpPr/>
          <p:nvPr/>
        </p:nvSpPr>
        <p:spPr>
          <a:xfrm>
            <a:off x="8778240" y="1829563"/>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8778240" y="2546602"/>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8778240" y="3273069"/>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8778240" y="4039642"/>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8778240" y="4771162"/>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8778240" y="5457374"/>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8778240" y="6234202"/>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8778240" y="6933727"/>
            <a:ext cx="362465" cy="9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224123" y="738710"/>
            <a:ext cx="1970349" cy="655564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TCAGGAGAGG</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TCAGGAGAGG</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AG</a:t>
            </a:r>
            <a:r>
              <a:rPr lang="en-US" sz="1200" dirty="0">
                <a:latin typeface="Courier New" panose="02070309020205020404" pitchFamily="49" charset="0"/>
                <a:cs typeface="Courier New" panose="02070309020205020404" pitchFamily="49" charset="0"/>
              </a:rPr>
              <a:t>TCAGGAGAGG</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TC</a:t>
            </a:r>
            <a:r>
              <a:rPr lang="en-US" sz="1200" dirty="0">
                <a:latin typeface="Courier New" panose="02070309020205020404" pitchFamily="49" charset="0"/>
                <a:cs typeface="Courier New" panose="02070309020205020404" pitchFamily="49" charset="0"/>
              </a:rPr>
              <a:t>TCAGGAGAGG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TAG</a:t>
            </a:r>
            <a:r>
              <a:rPr lang="en-US" sz="1200" dirty="0">
                <a:latin typeface="Courier New" panose="02070309020205020404" pitchFamily="49" charset="0"/>
                <a:cs typeface="Courier New" panose="02070309020205020404" pitchFamily="49" charset="0"/>
              </a:rPr>
              <a:t>TCAGGAGAGG</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GTC</a:t>
            </a:r>
            <a:r>
              <a:rPr lang="en-US" sz="1200" dirty="0">
                <a:latin typeface="Courier New" panose="02070309020205020404" pitchFamily="49" charset="0"/>
                <a:cs typeface="Courier New" panose="02070309020205020404" pitchFamily="49" charset="0"/>
              </a:rPr>
              <a:t>TCAGGAGAGG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ATAG</a:t>
            </a:r>
            <a:r>
              <a:rPr lang="en-US" sz="1200" dirty="0">
                <a:latin typeface="Courier New" panose="02070309020205020404" pitchFamily="49" charset="0"/>
                <a:cs typeface="Courier New" panose="02070309020205020404" pitchFamily="49" charset="0"/>
              </a:rPr>
              <a:t>TCAGGAGAGG</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AGTC</a:t>
            </a:r>
            <a:r>
              <a:rPr lang="en-US" sz="1200" dirty="0">
                <a:latin typeface="Courier New" panose="02070309020205020404" pitchFamily="49" charset="0"/>
                <a:cs typeface="Courier New" panose="02070309020205020404" pitchFamily="49" charset="0"/>
              </a:rPr>
              <a:t>TCAGGAGAGG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TATAG</a:t>
            </a:r>
            <a:r>
              <a:rPr lang="en-US" sz="1200" dirty="0">
                <a:latin typeface="Courier New" panose="02070309020205020404" pitchFamily="49" charset="0"/>
                <a:cs typeface="Courier New" panose="02070309020205020404" pitchFamily="49" charset="0"/>
              </a:rPr>
              <a:t>TCAGGAGAGG</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TAGTC</a:t>
            </a:r>
            <a:r>
              <a:rPr lang="en-US" sz="1200" dirty="0">
                <a:latin typeface="Courier New" panose="02070309020205020404" pitchFamily="49" charset="0"/>
                <a:cs typeface="Courier New" panose="02070309020205020404" pitchFamily="49" charset="0"/>
              </a:rPr>
              <a:t>TCAGGAGAGG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CTATAG</a:t>
            </a:r>
            <a:r>
              <a:rPr lang="en-US" sz="1200" dirty="0">
                <a:latin typeface="Courier New" panose="02070309020205020404" pitchFamily="49" charset="0"/>
                <a:cs typeface="Courier New" panose="02070309020205020404" pitchFamily="49" charset="0"/>
              </a:rPr>
              <a:t>TCAGGAGAGG</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ATAGTC</a:t>
            </a:r>
            <a:r>
              <a:rPr lang="en-US" sz="1200" dirty="0">
                <a:latin typeface="Courier New" panose="02070309020205020404" pitchFamily="49" charset="0"/>
                <a:cs typeface="Courier New" panose="02070309020205020404" pitchFamily="49" charset="0"/>
              </a:rPr>
              <a:t>TCAGGAGAGG</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ACTATAG</a:t>
            </a:r>
            <a:r>
              <a:rPr lang="en-US" sz="1200" dirty="0">
                <a:latin typeface="Courier New" panose="02070309020205020404" pitchFamily="49" charset="0"/>
                <a:cs typeface="Courier New" panose="02070309020205020404" pitchFamily="49" charset="0"/>
              </a:rPr>
              <a:t>TCAGGAGAGG</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TATAGTC</a:t>
            </a:r>
            <a:r>
              <a:rPr lang="en-US" sz="1200" dirty="0">
                <a:latin typeface="Courier New" panose="02070309020205020404" pitchFamily="49" charset="0"/>
                <a:cs typeface="Courier New" panose="02070309020205020404" pitchFamily="49" charset="0"/>
              </a:rPr>
              <a:t>TCAGGAGAGG</a:t>
            </a:r>
          </a:p>
          <a:p>
            <a:endParaRPr lang="en-US" sz="1200" dirty="0">
              <a:latin typeface="Courier New" panose="02070309020205020404" pitchFamily="49" charset="0"/>
              <a:cs typeface="Courier New" panose="02070309020205020404" pitchFamily="49" charset="0"/>
            </a:endParaRPr>
          </a:p>
          <a:p>
            <a:r>
              <a:rPr lang="en-US" sz="1200" b="1" dirty="0">
                <a:solidFill>
                  <a:srgbClr val="FF0000"/>
                </a:solidFill>
                <a:latin typeface="Courier New" panose="02070309020205020404" pitchFamily="49" charset="0"/>
                <a:cs typeface="Courier New" panose="02070309020205020404" pitchFamily="49" charset="0"/>
              </a:rPr>
              <a:t>GACTATAG</a:t>
            </a:r>
            <a:r>
              <a:rPr lang="en-US" sz="1200" dirty="0">
                <a:latin typeface="Courier New" panose="02070309020205020404" pitchFamily="49" charset="0"/>
                <a:cs typeface="Courier New" panose="02070309020205020404" pitchFamily="49" charset="0"/>
              </a:rPr>
              <a:t>TCAGGAGAGG</a:t>
            </a:r>
          </a:p>
          <a:p>
            <a:r>
              <a:rPr lang="en-US" sz="1200" dirty="0">
                <a:latin typeface="Courier New" panose="02070309020205020404" pitchFamily="49" charset="0"/>
                <a:cs typeface="Courier New" panose="02070309020205020404" pitchFamily="49" charset="0"/>
              </a:rPr>
              <a:t>   ||   ||||||||||</a:t>
            </a:r>
          </a:p>
          <a:p>
            <a:r>
              <a:rPr lang="en-US" sz="1200" b="1" dirty="0">
                <a:solidFill>
                  <a:srgbClr val="FF0000"/>
                </a:solidFill>
                <a:latin typeface="Courier New" panose="02070309020205020404" pitchFamily="49" charset="0"/>
                <a:cs typeface="Courier New" panose="02070309020205020404" pitchFamily="49" charset="0"/>
              </a:rPr>
              <a:t>CTATAGTC</a:t>
            </a:r>
            <a:r>
              <a:rPr lang="en-US" sz="1200" dirty="0">
                <a:latin typeface="Courier New" panose="02070309020205020404" pitchFamily="49" charset="0"/>
                <a:cs typeface="Courier New" panose="02070309020205020404" pitchFamily="49" charset="0"/>
              </a:rPr>
              <a:t>TCAGGAGAGG</a:t>
            </a:r>
            <a:endParaRPr lang="en-US" sz="12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5970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32447</TotalTime>
  <Words>2197</Words>
  <Application>Microsoft Office PowerPoint</Application>
  <PresentationFormat>Widescreen</PresentationFormat>
  <Paragraphs>384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Yunming Long</dc:creator>
  <cp:lastModifiedBy>Burnham, Kaleb - ARS</cp:lastModifiedBy>
  <cp:revision>159</cp:revision>
  <cp:lastPrinted>2019-10-31T17:25:29Z</cp:lastPrinted>
  <dcterms:created xsi:type="dcterms:W3CDTF">2016-03-20T00:36:00Z</dcterms:created>
  <dcterms:modified xsi:type="dcterms:W3CDTF">2019-11-18T22:00:26Z</dcterms:modified>
</cp:coreProperties>
</file>