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, Yunming - ARS" initials="LY-A" lastIdx="2" clrIdx="0">
    <p:extLst>
      <p:ext uri="{19B8F6BF-5375-455C-9EA6-DF929625EA0E}">
        <p15:presenceInfo xmlns:p15="http://schemas.microsoft.com/office/powerpoint/2012/main" userId="S-1-5-21-2443529608-3098792306-3041422421-558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9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FC24-4BE1-4C4C-9521-4DCC97E18B8A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816D-3FD1-4F76-8084-41BCA7E5A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40" y="0"/>
            <a:ext cx="11887201" cy="722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Insertion/Deletion</a:t>
            </a:r>
          </a:p>
          <a:p>
            <a:r>
              <a:rPr lang="en-US" dirty="0"/>
              <a:t>    Step1: stretch the two allele sequences from the matched region towards 3’ direction one base by one base (</a:t>
            </a:r>
            <a:r>
              <a:rPr lang="en-US" b="1" dirty="0">
                <a:solidFill>
                  <a:srgbClr val="FF0000"/>
                </a:solidFill>
              </a:rPr>
              <a:t>eight times</a:t>
            </a:r>
            <a:r>
              <a:rPr lang="en-US" dirty="0"/>
              <a:t>)</a:t>
            </a: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1 GGAAGTGTGGACGCTCGAGGACTATAG--TCAGGAGAGGTGGGCATGGTGCCTCAGGATC 58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|||||||||||||||||||||||||||  |||||||||||||||||||||||||||||||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GGAAGTGTGGACGCTCGAGGACTATAGTCTCAGGAGAGGTGGGCATGGTGCCTCAGGATC 60</a:t>
            </a: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1 GGAAGTGTGGACGCTCGAGGACTATAG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--CAGGAGAGGTGGGCATGGTGCCTCAGGATC 58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||||||||||||||||||||||||||||  ||||||||||||||||||||||||||||||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GGAAGTGTGGACGCTCGAGGACTATAGTCTCAGGAGAGGTGGGCATGGTGCCTCAGGATC 60</a:t>
            </a: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1 GGAAGTGTGGACGCTCGAGGACTATAG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--AGGAGAGGTGGGCATGGTGCCTCAGGATC 58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|||||||||||||||||||||||||||||  |||||||||||||||||||||||||||||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GGAAGTGTGGACGCTCGAGGACTATAGTCTCAGGAGAGGTGGGCATGGTGCCTCAGGATC 60</a:t>
            </a: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1 GGAAGTGTGGACGCTCGAGGACTATAG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--GGAGAGGTGGGCATGGTGCCTCAGGATC 58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|||||||||||||||||||||||||||||   ||||||||||||||||||||||||||||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GGAAGTGTGGACGCTCGAGGACTATAGTCTCAGGAGAGGTGGGCATGGTGCCTCAGGATC 60</a:t>
            </a: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1 GGAAGTGTGGACGCTCGAGGACTATAG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--GAGAGGTGGGCATGGTGCCTCAGGATC 58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|||||||||||||||||||||||||||||    |||||||||||||||||||||||||||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GGAAGTGTGGACGCTCGAGGACTATAGTCTCAGGAGAGGTGGGCATGGTGCCTCAGGATC 60</a:t>
            </a: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1 GGAAGTGTGGACGCTCGAGGACTATAG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--AGAGGTGGGCATGGTGCCTCAGGATC 58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|||||||||||||||||||||||||||||     ||||||||||||||||||||||||||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GGAAGTGTGGACGCTCGAGGACTATAGTCTCAGGAGAGGTGGGCATGGTGCCTCAGGATC 60</a:t>
            </a: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1 GGAAGTGTGGACGCTCGAGGACTATAG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--GAGGTGGGCATGGTGCCTCAGGATC 58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|||||||||||||||||||||||||||||      |||||||||||||||||||||||||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GGAAGTGTGGACGCTCGAGGACTATAGTCTCAGGAGAGGTGGGCATGGTGCCTCAGGATC 60</a:t>
            </a: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1 GGAAGTGTGGACGCTCGAGGACTATAG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--AGGTGGGCATGGTGCCTCAGGATC 58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|||||||||||||||||||||||||||||    |  ||||||||||||||||||||||||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GGAAGTGTGGACGCTCGAGGACTATAGTCTCAGGAGAGGTGGGCATGGTGCCTCAGGATC 60</a:t>
            </a: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 1 GGAAGTGTGGACGCTCGAGGACTATAG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TCAGGAGA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--GGTGGGCATGGTGCCTCAGGATC 58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|||||||||||||||||||||||||||||    ||  |||||||||||||||||||||||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GGAAGTGTGGACGCTCGAGGACTATAGTCTCAGGAGAGGTGGGCATGGTGCCTCAGGATC 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1005840"/>
            <a:ext cx="9646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Original blast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1737360"/>
            <a:ext cx="12207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Stretch one base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468880"/>
            <a:ext cx="12944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Stretch two bases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3200400"/>
            <a:ext cx="14075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Stretch three bases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3931920"/>
            <a:ext cx="1314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Stretch four bases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4663440"/>
            <a:ext cx="12783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Stretch five bases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5394960"/>
            <a:ext cx="12031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Stretch six bases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23760" y="6126480"/>
            <a:ext cx="1436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Stretch seven bases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858000"/>
            <a:ext cx="13826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Stretch eight bases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778240" y="1068254"/>
            <a:ext cx="362465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722765" y="1005840"/>
            <a:ext cx="0" cy="649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8778240" y="1829563"/>
            <a:ext cx="362465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778240" y="2546602"/>
            <a:ext cx="362465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778240" y="3273069"/>
            <a:ext cx="362465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778240" y="4039642"/>
            <a:ext cx="362465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778240" y="4771162"/>
            <a:ext cx="362465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8778240" y="5457374"/>
            <a:ext cx="362465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778240" y="6234202"/>
            <a:ext cx="362465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778240" y="6933727"/>
            <a:ext cx="362465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224124" y="738710"/>
            <a:ext cx="18124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|||||||||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|||||||||||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|||||||||||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|||||||||||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|||||||||||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TCTCAG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|||||||||||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TCTCAGG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TCAGGAGA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|||||||||||    ||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GGACTATAG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TCTCAGGA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3285" y="1068254"/>
            <a:ext cx="131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“-”</a:t>
            </a:r>
          </a:p>
        </p:txBody>
      </p:sp>
    </p:spTree>
    <p:extLst>
      <p:ext uri="{BB962C8B-B14F-4D97-AF65-F5344CB8AC3E}">
        <p14:creationId xmlns:p14="http://schemas.microsoft.com/office/powerpoint/2010/main" val="22846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40" y="0"/>
            <a:ext cx="1188720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Insertion/Deletion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stretch the two allele sequences from the matched region </a:t>
            </a:r>
            <a:r>
              <a:rPr lang="en-US" b="1" dirty="0">
                <a:solidFill>
                  <a:srgbClr val="FF0000"/>
                </a:solidFill>
              </a:rPr>
              <a:t>(1 base) </a:t>
            </a:r>
            <a:r>
              <a:rPr lang="en-US" dirty="0"/>
              <a:t>towards 3’ direction one base by one base</a:t>
            </a:r>
          </a:p>
          <a:p>
            <a:r>
              <a:rPr lang="en-US" dirty="0"/>
              <a:t>       (eight times, generate eight allele pairs)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Remove the allele pairs having same base at their 3’ end (Remove allele pairs 1, 2, 7, and 8)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If the remaining allele pair number =0, try the other variation locus; otherwise, continue: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Order the allele pairs based on the different base number in the last four bases (4 different bases, and then 3, 2, 1); if having more than one allele pair with same different base number in the last four bases, order these allele pairs based on the stretched base number from min to max; 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Preferentially select the 1</a:t>
            </a:r>
            <a:r>
              <a:rPr lang="en-US" baseline="30000" dirty="0"/>
              <a:t>st</a:t>
            </a:r>
            <a:r>
              <a:rPr lang="en-US" dirty="0"/>
              <a:t> allele pair to design F primer pair following SNP principle;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If successful, design R primer; otherwise, try the next allele pair until to the last allele pair;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C0C0C0"/>
                </a:highlight>
              </a:rPr>
              <a:t>The short allele (1≤ Deletion ≤7) will be attached tail1, otherwise following SNP principle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25894" y="801879"/>
            <a:ext cx="2509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     pair 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     pair 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TCTCAG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 |   pair 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TCTCAGG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TCAGGAGA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 ||  pair 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TCTCAGGA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402" y="801879"/>
            <a:ext cx="20418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    pair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pair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pair 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pair 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7996" y="4937760"/>
            <a:ext cx="2509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     pair 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2956" y="4937760"/>
            <a:ext cx="2041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pair 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1196" y="4937760"/>
            <a:ext cx="2041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pair 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4796" y="4937760"/>
            <a:ext cx="2509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TCAGGA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|||        pair 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TCTCAG</a:t>
            </a:r>
          </a:p>
        </p:txBody>
      </p:sp>
    </p:spTree>
    <p:extLst>
      <p:ext uri="{BB962C8B-B14F-4D97-AF65-F5344CB8AC3E}">
        <p14:creationId xmlns:p14="http://schemas.microsoft.com/office/powerpoint/2010/main" val="341068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6281</TotalTime>
  <Words>463</Words>
  <Application>Microsoft Office PowerPoint</Application>
  <PresentationFormat>Widescreen</PresentationFormat>
  <Paragraphs>146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Yunming Long</dc:creator>
  <cp:lastModifiedBy>Burnham, Kaleb - ARS</cp:lastModifiedBy>
  <cp:revision>160</cp:revision>
  <cp:lastPrinted>2018-07-18T20:39:56Z</cp:lastPrinted>
  <dcterms:created xsi:type="dcterms:W3CDTF">2016-03-20T00:36:00Z</dcterms:created>
  <dcterms:modified xsi:type="dcterms:W3CDTF">2019-11-25T21:06:38Z</dcterms:modified>
</cp:coreProperties>
</file>