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341" r:id="rId5"/>
    <p:sldId id="287" r:id="rId6"/>
    <p:sldId id="268" r:id="rId7"/>
    <p:sldId id="261" r:id="rId8"/>
    <p:sldId id="269" r:id="rId9"/>
    <p:sldId id="270" r:id="rId10"/>
    <p:sldId id="272" r:id="rId11"/>
    <p:sldId id="279" r:id="rId12"/>
    <p:sldId id="280" r:id="rId13"/>
    <p:sldId id="284" r:id="rId14"/>
    <p:sldId id="288" r:id="rId15"/>
    <p:sldId id="281" r:id="rId16"/>
    <p:sldId id="289" r:id="rId17"/>
    <p:sldId id="285" r:id="rId18"/>
    <p:sldId id="298" r:id="rId19"/>
    <p:sldId id="303" r:id="rId20"/>
    <p:sldId id="304" r:id="rId21"/>
    <p:sldId id="305" r:id="rId22"/>
    <p:sldId id="307" r:id="rId23"/>
    <p:sldId id="311" r:id="rId24"/>
    <p:sldId id="309" r:id="rId25"/>
    <p:sldId id="286" r:id="rId26"/>
    <p:sldId id="290" r:id="rId27"/>
    <p:sldId id="291" r:id="rId28"/>
    <p:sldId id="292" r:id="rId29"/>
    <p:sldId id="293" r:id="rId30"/>
    <p:sldId id="294" r:id="rId31"/>
    <p:sldId id="295" r:id="rId32"/>
    <p:sldId id="296" r:id="rId33"/>
    <p:sldId id="297" r:id="rId34"/>
    <p:sldId id="33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4660"/>
  </p:normalViewPr>
  <p:slideViewPr>
    <p:cSldViewPr snapToGrid="0" showGuides="1">
      <p:cViewPr varScale="1">
        <p:scale>
          <a:sx n="89" d="100"/>
          <a:sy n="89" d="100"/>
        </p:scale>
        <p:origin x="-168" y="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1974"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4/20/2019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xmlns=""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4/20/2019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xmlns=""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xmlns="" val="356055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31</a:t>
            </a:fld>
            <a:endParaRPr lang="en-US"/>
          </a:p>
        </p:txBody>
      </p:sp>
    </p:spTree>
    <p:extLst>
      <p:ext uri="{BB962C8B-B14F-4D97-AF65-F5344CB8AC3E}">
        <p14:creationId xmlns:p14="http://schemas.microsoft.com/office/powerpoint/2010/main" xmlns="" val="290776541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30000"/>
                    </a14:imgEffect>
                  </a14:imgLayer>
                </a14:imgProps>
              </a:ext>
              <a:ext uri="{28A0092B-C50C-407E-A947-70E740481C1C}">
                <a14:useLocalDpi xmlns:a14="http://schemas.microsoft.com/office/drawing/2010/main" xmlns=""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4/20/2019</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xmlns="" val="1659756515"/>
      </p:ext>
    </p:extLst>
  </p:cSld>
  <p:clrMapOvr>
    <a:masterClrMapping/>
  </p:clrMapOvr>
  <p:transition advClick="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pPr/>
              <a:t>4/20/2019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769637093"/>
      </p:ext>
    </p:extLst>
  </p:cSld>
  <p:clrMapOvr>
    <a:masterClrMapping/>
  </p:clrMapOvr>
  <p:transition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4/20/2019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2012076707"/>
      </p:ext>
    </p:extLst>
  </p:cSld>
  <p:clrMapOvr>
    <a:masterClrMapping/>
  </p:clrMapOvr>
  <p:transition advClick="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4/20/2019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45927127"/>
      </p:ext>
    </p:extLst>
  </p:cSld>
  <p:clrMapOvr>
    <a:masterClrMapping/>
  </p:clrMapOvr>
  <p:transition advClick="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4/20/2019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786876825"/>
      </p:ext>
    </p:extLst>
  </p:cSld>
  <p:clrMapOvr>
    <a:masterClrMapping/>
  </p:clrMapOvr>
  <p:transition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xmlns="">
                  <a14:imgLayer r:embed="rId3">
                    <a14:imgEffect>
                      <a14:saturation sat="30000"/>
                    </a14:imgEffect>
                  </a14:imgLayer>
                </a14:imgProps>
              </a:ext>
              <a:ext uri="{28A0092B-C50C-407E-A947-70E740481C1C}">
                <a14:useLocalDpi xmlns:a14="http://schemas.microsoft.com/office/drawing/2010/main" xmlns=""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xmlns="" val="2673943605"/>
      </p:ext>
    </p:extLst>
  </p:cSld>
  <p:clrMapOvr>
    <a:masterClrMapping/>
  </p:clrMapOvr>
  <p:transition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xmlns=""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pPr/>
              <a:t>4/20/2019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602678805"/>
      </p:ext>
    </p:extLst>
  </p:cSld>
  <p:clrMapOvr>
    <a:masterClrMapping/>
  </p:clrMapOvr>
  <p:transition advClick="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4/20/2019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527791066"/>
      </p:ext>
    </p:extLst>
  </p:cSld>
  <p:clrMapOvr>
    <a:masterClrMapping/>
  </p:clrMapOvr>
  <p:transition advClick="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pPr/>
              <a:t>4/20/2019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971016106"/>
      </p:ext>
    </p:extLst>
  </p:cSld>
  <p:clrMapOvr>
    <a:masterClrMapping/>
  </p:clrMapOvr>
  <p:transition advClick="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pPr/>
              <a:t>4/20/2019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1758111529"/>
      </p:ext>
    </p:extLst>
  </p:cSld>
  <p:clrMapOvr>
    <a:masterClrMapping/>
  </p:clrMapOvr>
  <p:transition advClick="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pPr/>
              <a:t>4/20/2019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02416926"/>
      </p:ext>
    </p:extLst>
  </p:cSld>
  <p:clrMapOvr>
    <a:masterClrMapping/>
  </p:clrMapOvr>
  <p:transition advClick="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4/20/2019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xmlns="" val="3769764688"/>
      </p:ext>
    </p:extLst>
  </p:cSld>
  <p:clrMapOvr>
    <a:masterClrMapping/>
  </p:clrMapOvr>
  <p:transition advClick="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4/20/2019</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advClick="0">
    <p:push dir="u"/>
  </p:transition>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0713" y="2530631"/>
            <a:ext cx="6678237" cy="2714031"/>
          </a:xfrm>
        </p:spPr>
        <p:txBody>
          <a:bodyPr anchor="ctr">
            <a:normAutofit fontScale="90000"/>
          </a:bodyPr>
          <a:lstStyle/>
          <a:p>
            <a:pPr algn="ctr"/>
            <a:r>
              <a:rPr lang="en-US" sz="96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Recenzie Carte</a:t>
            </a:r>
            <a:r>
              <a:rPr lang="en-US" sz="720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US" sz="720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32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Partea </a:t>
            </a:r>
            <a:r>
              <a:rPr lang="en-US" sz="3200" cap="none">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 </a:t>
            </a:r>
            <a:r>
              <a:rPr lang="en-US" sz="32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din </a:t>
            </a:r>
            <a:r>
              <a:rPr lang="en-US" sz="32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a:t>
            </a:r>
            <a:endParaRPr lang="en-US" sz="32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xmlns="" val="0"/>
              </a:ext>
            </a:extLst>
          </a:blip>
          <a:srcRect l="8890" r="8890"/>
          <a:stretch>
            <a:fillRect/>
          </a:stretch>
        </p:blipFill>
        <p:spPr/>
      </p:pic>
    </p:spTree>
    <p:extLst>
      <p:ext uri="{BB962C8B-B14F-4D97-AF65-F5344CB8AC3E}">
        <p14:creationId xmlns:p14="http://schemas.microsoft.com/office/powerpoint/2010/main" xmlns="" val="220039316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en-US" cap="none" smtClean="0">
                <a:latin typeface="Calibri" panose="020F0502020204030204" pitchFamily="34" charset="0"/>
                <a:cs typeface="Calibri" panose="020F0502020204030204" pitchFamily="34" charset="0"/>
              </a:rPr>
              <a:t>Identif</a:t>
            </a:r>
            <a:r>
              <a:rPr lang="ro-RO" cap="none" smtClean="0">
                <a:latin typeface="Calibri" panose="020F0502020204030204" pitchFamily="34" charset="0"/>
                <a:cs typeface="Calibri" panose="020F0502020204030204" pitchFamily="34" charset="0"/>
              </a:rPr>
              <a:t>ică scopul autorului</a:t>
            </a:r>
            <a:endParaRPr lang="en-US" dirty="0"/>
          </a:p>
        </p:txBody>
      </p:sp>
    </p:spTree>
    <p:extLst>
      <p:ext uri="{BB962C8B-B14F-4D97-AF65-F5344CB8AC3E}">
        <p14:creationId xmlns:p14="http://schemas.microsoft.com/office/powerpoint/2010/main" xmlns="" val="1845483611"/>
      </p:ext>
    </p:extLst>
  </p:cSld>
  <p:clrMapOvr>
    <a:masterClrMapping/>
  </p:clrMapOvr>
  <p:transition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ro-RO" sz="4000" smtClean="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Care este scopul autorului</a:t>
            </a:r>
            <a:r>
              <a:rPr lang="en-US" sz="4000" smtClean="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n-US" sz="4000" dirty="0">
              <a:solidFill>
                <a:schemeClr val="accent4"/>
              </a:solidFill>
              <a:effectLst>
                <a:outerShdw blurRad="38100" dist="38100" dir="2700000" algn="tl">
                  <a:srgbClr val="000000">
                    <a:alpha val="43137"/>
                  </a:srgbClr>
                </a:outerShdw>
              </a:effectLst>
            </a:endParaRPr>
          </a:p>
        </p:txBody>
      </p:sp>
      <p:sp>
        <p:nvSpPr>
          <p:cNvPr id="14" name="Content Placeholder 13"/>
          <p:cNvSpPr>
            <a:spLocks noGrp="1"/>
          </p:cNvSpPr>
          <p:nvPr>
            <p:ph idx="1"/>
          </p:nvPr>
        </p:nvSpPr>
        <p:spPr>
          <a:xfrm>
            <a:off x="1104900" y="1600200"/>
            <a:ext cx="9982200" cy="4572000"/>
          </a:xfrm>
        </p:spPr>
        <p:txBody>
          <a:bodyPr>
            <a:normAutofit lnSpcReduction="10000"/>
          </a:bodyPr>
          <a:lstStyle/>
          <a:p>
            <a:pPr marL="0" indent="0">
              <a:buNone/>
            </a:pPr>
            <a:r>
              <a:rPr lang="ro-RO" sz="2800" smtClean="0">
                <a:latin typeface="Calibri" panose="020F0502020204030204" pitchFamily="34" charset="0"/>
                <a:cs typeface="Calibri" panose="020F0502020204030204" pitchFamily="34" charset="0"/>
              </a:rPr>
              <a:t>Caută în aceste locuri pentru a identifica scopul autorului</a:t>
            </a:r>
            <a:r>
              <a:rPr lang="en-US" sz="280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r>
              <a:rPr lang="en-US" sz="2800" b="1" smtClean="0">
                <a:latin typeface="Calibri" panose="020F0502020204030204" pitchFamily="34" charset="0"/>
                <a:cs typeface="Calibri" panose="020F0502020204030204" pitchFamily="34" charset="0"/>
              </a:rPr>
              <a:t>Titl</a:t>
            </a:r>
            <a:r>
              <a:rPr lang="ro-RO" sz="2800" b="1" smtClean="0">
                <a:latin typeface="Calibri" panose="020F0502020204030204" pitchFamily="34" charset="0"/>
                <a:cs typeface="Calibri" panose="020F0502020204030204" pitchFamily="34" charset="0"/>
              </a:rPr>
              <a:t>ul și subtitlul</a:t>
            </a:r>
            <a:endParaRPr lang="en-US" sz="2800" b="1" dirty="0">
              <a:latin typeface="Calibri" panose="020F0502020204030204" pitchFamily="34" charset="0"/>
              <a:cs typeface="Calibri" panose="020F0502020204030204" pitchFamily="34" charset="0"/>
            </a:endParaRPr>
          </a:p>
          <a:p>
            <a:pPr lvl="1"/>
            <a:r>
              <a:rPr lang="ro-RO" sz="2800" smtClean="0">
                <a:latin typeface="Calibri" panose="020F0502020204030204" pitchFamily="34" charset="0"/>
                <a:cs typeface="Calibri" panose="020F0502020204030204" pitchFamily="34" charset="0"/>
              </a:rPr>
              <a:t>Ce anume sugerează acestea</a:t>
            </a:r>
            <a:r>
              <a:rPr lang="en-US" sz="280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r>
              <a:rPr lang="en-US" sz="2800" b="1" smtClean="0">
                <a:latin typeface="Calibri" panose="020F0502020204030204" pitchFamily="34" charset="0"/>
                <a:cs typeface="Calibri" panose="020F0502020204030204" pitchFamily="34" charset="0"/>
              </a:rPr>
              <a:t>Prefa</a:t>
            </a:r>
            <a:r>
              <a:rPr lang="ro-RO" sz="2800" b="1" smtClean="0">
                <a:latin typeface="Calibri" panose="020F0502020204030204" pitchFamily="34" charset="0"/>
                <a:cs typeface="Calibri" panose="020F0502020204030204" pitchFamily="34" charset="0"/>
              </a:rPr>
              <a:t>ță</a:t>
            </a:r>
            <a:r>
              <a:rPr lang="en-US" sz="2800" b="1" smtClean="0">
                <a:latin typeface="Calibri" panose="020F0502020204030204" pitchFamily="34" charset="0"/>
                <a:cs typeface="Calibri" panose="020F0502020204030204" pitchFamily="34" charset="0"/>
              </a:rPr>
              <a:t>/Introduc</a:t>
            </a:r>
            <a:r>
              <a:rPr lang="ro-RO" sz="2800" b="1" smtClean="0">
                <a:latin typeface="Calibri" panose="020F0502020204030204" pitchFamily="34" charset="0"/>
                <a:cs typeface="Calibri" panose="020F0502020204030204" pitchFamily="34" charset="0"/>
              </a:rPr>
              <a:t>ere</a:t>
            </a:r>
            <a:endParaRPr lang="en-US" sz="2800" b="1" dirty="0">
              <a:latin typeface="Calibri" panose="020F0502020204030204" pitchFamily="34" charset="0"/>
              <a:cs typeface="Calibri" panose="020F0502020204030204" pitchFamily="34" charset="0"/>
            </a:endParaRPr>
          </a:p>
          <a:p>
            <a:pPr lvl="1"/>
            <a:r>
              <a:rPr lang="ro-RO" sz="2800" smtClean="0">
                <a:latin typeface="Calibri" panose="020F0502020204030204" pitchFamily="34" charset="0"/>
                <a:cs typeface="Calibri" panose="020F0502020204030204" pitchFamily="34" charset="0"/>
              </a:rPr>
              <a:t>De obicei aici este prezentat scopul sau teza autorului</a:t>
            </a:r>
            <a:endParaRPr lang="en-US" sz="2800" dirty="0">
              <a:latin typeface="Calibri" panose="020F0502020204030204" pitchFamily="34" charset="0"/>
              <a:cs typeface="Calibri" panose="020F0502020204030204" pitchFamily="34" charset="0"/>
            </a:endParaRPr>
          </a:p>
          <a:p>
            <a:r>
              <a:rPr lang="ro-RO" sz="2800" b="1" smtClean="0">
                <a:latin typeface="Calibri" panose="020F0502020204030204" pitchFamily="34" charset="0"/>
                <a:cs typeface="Calibri" panose="020F0502020204030204" pitchFamily="34" charset="0"/>
              </a:rPr>
              <a:t>Cuprins</a:t>
            </a:r>
            <a:endParaRPr lang="en-US" sz="2800" b="1" dirty="0">
              <a:latin typeface="Calibri" panose="020F0502020204030204" pitchFamily="34" charset="0"/>
              <a:cs typeface="Calibri" panose="020F0502020204030204" pitchFamily="34" charset="0"/>
            </a:endParaRPr>
          </a:p>
          <a:p>
            <a:pPr lvl="1"/>
            <a:r>
              <a:rPr lang="ro-RO" sz="2800" smtClean="0">
                <a:latin typeface="Calibri" panose="020F0502020204030204" pitchFamily="34" charset="0"/>
                <a:cs typeface="Calibri" panose="020F0502020204030204" pitchFamily="34" charset="0"/>
              </a:rPr>
              <a:t>Care sunt ideile principale ale autorului</a:t>
            </a:r>
            <a:r>
              <a:rPr lang="en-US" sz="2800" smtClean="0">
                <a:latin typeface="Calibri" panose="020F0502020204030204" pitchFamily="34" charset="0"/>
                <a:cs typeface="Calibri" panose="020F0502020204030204" pitchFamily="34" charset="0"/>
              </a:rPr>
              <a:t>? </a:t>
            </a:r>
            <a:endParaRPr lang="en-US" sz="2800" b="1" dirty="0">
              <a:latin typeface="Calibri" panose="020F0502020204030204" pitchFamily="34" charset="0"/>
              <a:cs typeface="Calibri" panose="020F0502020204030204" pitchFamily="34" charset="0"/>
            </a:endParaRPr>
          </a:p>
          <a:p>
            <a:r>
              <a:rPr lang="ro-RO" sz="2800" b="1" smtClean="0">
                <a:latin typeface="Calibri" panose="020F0502020204030204" pitchFamily="34" charset="0"/>
                <a:cs typeface="Calibri" panose="020F0502020204030204" pitchFamily="34" charset="0"/>
              </a:rPr>
              <a:t>Prima pagină</a:t>
            </a:r>
            <a:endParaRPr lang="en-US" sz="2800" b="1" dirty="0">
              <a:latin typeface="Calibri" panose="020F0502020204030204" pitchFamily="34" charset="0"/>
              <a:cs typeface="Calibri" panose="020F0502020204030204" pitchFamily="34" charset="0"/>
            </a:endParaRPr>
          </a:p>
          <a:p>
            <a:pPr lvl="1"/>
            <a:r>
              <a:rPr lang="ro-RO" sz="2800" smtClean="0">
                <a:latin typeface="Calibri" panose="020F0502020204030204" pitchFamily="34" charset="0"/>
                <a:cs typeface="Calibri" panose="020F0502020204030204" pitchFamily="34" charset="0"/>
              </a:rPr>
              <a:t>Care este ideea principală a autorului</a:t>
            </a:r>
            <a:r>
              <a:rPr lang="en-US" sz="2800" smtClean="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a:p>
            <a:endParaRPr lang="en-US" sz="2400" dirty="0"/>
          </a:p>
          <a:p>
            <a:endParaRPr lang="en-US" dirty="0"/>
          </a:p>
        </p:txBody>
      </p:sp>
    </p:spTree>
    <p:extLst>
      <p:ext uri="{BB962C8B-B14F-4D97-AF65-F5344CB8AC3E}">
        <p14:creationId xmlns:p14="http://schemas.microsoft.com/office/powerpoint/2010/main" xmlns="" val="1335309933"/>
      </p:ext>
    </p:extLst>
  </p:cSld>
  <p:clrMapOvr>
    <a:masterClrMapping/>
  </p:clrMapOvr>
  <p:transition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ro-RO" cap="none" smtClean="0">
                <a:latin typeface="Calibri" panose="020F0502020204030204" pitchFamily="34" charset="0"/>
                <a:cs typeface="Calibri" panose="020F0502020204030204" pitchFamily="34" charset="0"/>
              </a:rPr>
              <a:t>Studiază organizarea conținutului</a:t>
            </a:r>
            <a:endParaRPr lang="en-US" dirty="0"/>
          </a:p>
        </p:txBody>
      </p:sp>
    </p:spTree>
    <p:extLst>
      <p:ext uri="{BB962C8B-B14F-4D97-AF65-F5344CB8AC3E}">
        <p14:creationId xmlns:p14="http://schemas.microsoft.com/office/powerpoint/2010/main" xmlns="" val="3633737843"/>
      </p:ext>
    </p:extLst>
  </p:cSld>
  <p:clrMapOvr>
    <a:masterClrMapping/>
  </p:clrMapOvr>
  <p:transition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ro-RO" sz="4000" smtClean="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Cum este o</a:t>
            </a:r>
            <a:r>
              <a:rPr lang="en-US" sz="4000" smtClean="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rganiz</a:t>
            </a:r>
            <a:r>
              <a:rPr lang="ro-RO" sz="4000" smtClean="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conținutul</a:t>
            </a:r>
            <a:r>
              <a:rPr lang="en-US" sz="4000" smtClean="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n-US" sz="4000" dirty="0">
              <a:solidFill>
                <a:schemeClr val="accent4"/>
              </a:solidFill>
              <a:effectLst>
                <a:outerShdw blurRad="38100" dist="38100" dir="2700000" algn="tl">
                  <a:srgbClr val="000000">
                    <a:alpha val="43137"/>
                  </a:srgbClr>
                </a:outerShdw>
              </a:effectLst>
            </a:endParaRPr>
          </a:p>
        </p:txBody>
      </p:sp>
      <p:sp>
        <p:nvSpPr>
          <p:cNvPr id="14" name="Content Placeholder 13"/>
          <p:cNvSpPr>
            <a:spLocks noGrp="1"/>
          </p:cNvSpPr>
          <p:nvPr>
            <p:ph idx="1"/>
          </p:nvPr>
        </p:nvSpPr>
        <p:spPr/>
        <p:txBody>
          <a:bodyPr>
            <a:normAutofit/>
          </a:bodyPr>
          <a:lstStyle/>
          <a:p>
            <a:pPr marL="0" indent="0">
              <a:buNone/>
            </a:pPr>
            <a:r>
              <a:rPr lang="ro-RO" sz="2400" smtClean="0">
                <a:latin typeface="Calibri" panose="020F0502020204030204" pitchFamily="34" charset="0"/>
                <a:cs typeface="Calibri" panose="020F0502020204030204" pitchFamily="34" charset="0"/>
              </a:rPr>
              <a:t>Caută în următoarele locuri</a:t>
            </a:r>
            <a:r>
              <a:rPr lang="en-US" sz="240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ro-RO" sz="2400" b="1" smtClean="0">
                <a:latin typeface="Calibri" panose="020F0502020204030204" pitchFamily="34" charset="0"/>
                <a:cs typeface="Calibri" panose="020F0502020204030204" pitchFamily="34" charset="0"/>
              </a:rPr>
              <a:t>Cuprins </a:t>
            </a:r>
            <a:r>
              <a:rPr lang="en-US" sz="2400" b="1" smtClean="0">
                <a:latin typeface="Calibri" panose="020F0502020204030204" pitchFamily="34" charset="0"/>
                <a:cs typeface="Calibri" panose="020F0502020204030204" pitchFamily="34" charset="0"/>
              </a:rPr>
              <a:t>/ </a:t>
            </a:r>
            <a:r>
              <a:rPr lang="ro-RO" sz="2400" b="1" smtClean="0">
                <a:latin typeface="Calibri" panose="020F0502020204030204" pitchFamily="34" charset="0"/>
                <a:cs typeface="Calibri" panose="020F0502020204030204" pitchFamily="34" charset="0"/>
              </a:rPr>
              <a:t>Titlurile capitolelor</a:t>
            </a:r>
            <a:endParaRPr lang="en-US" sz="2400" b="1" dirty="0">
              <a:latin typeface="Calibri" panose="020F0502020204030204" pitchFamily="34" charset="0"/>
              <a:cs typeface="Calibri" panose="020F0502020204030204" pitchFamily="34" charset="0"/>
            </a:endParaRPr>
          </a:p>
          <a:p>
            <a:pPr lvl="1"/>
            <a:r>
              <a:rPr lang="ro-RO" sz="2400" smtClean="0">
                <a:latin typeface="Calibri" panose="020F0502020204030204" pitchFamily="34" charset="0"/>
                <a:cs typeface="Calibri" panose="020F0502020204030204" pitchFamily="34" charset="0"/>
              </a:rPr>
              <a:t>Cum se dezvoltă ideile principale ale autorului? </a:t>
            </a:r>
            <a:r>
              <a:rPr lang="en-US" sz="2400" smtClean="0">
                <a:latin typeface="Calibri" panose="020F0502020204030204" pitchFamily="34" charset="0"/>
                <a:cs typeface="Calibri" panose="020F0502020204030204" pitchFamily="34" charset="0"/>
              </a:rPr>
              <a:t>Cronologic?  T</a:t>
            </a:r>
            <a:r>
              <a:rPr lang="ro-RO" sz="2400" smtClean="0">
                <a:latin typeface="Calibri" panose="020F0502020204030204" pitchFamily="34" charset="0"/>
                <a:cs typeface="Calibri" panose="020F0502020204030204" pitchFamily="34" charset="0"/>
              </a:rPr>
              <a:t>ematic</a:t>
            </a:r>
            <a:r>
              <a:rPr lang="en-US" sz="2400" smtClean="0">
                <a:latin typeface="Calibri" panose="020F0502020204030204" pitchFamily="34" charset="0"/>
                <a:cs typeface="Calibri" panose="020F0502020204030204" pitchFamily="34" charset="0"/>
              </a:rPr>
              <a:t>?  A</a:t>
            </a:r>
            <a:r>
              <a:rPr lang="ro-RO" sz="2400" smtClean="0">
                <a:latin typeface="Calibri" panose="020F0502020204030204" pitchFamily="34" charset="0"/>
                <a:cs typeface="Calibri" panose="020F0502020204030204" pitchFamily="34" charset="0"/>
              </a:rPr>
              <a:t>ltfel</a:t>
            </a:r>
            <a:r>
              <a:rPr lang="en-US" sz="240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ro-RO" sz="2400" b="1" smtClean="0">
                <a:latin typeface="Calibri" panose="020F0502020204030204" pitchFamily="34" charset="0"/>
                <a:cs typeface="Calibri" panose="020F0502020204030204" pitchFamily="34" charset="0"/>
              </a:rPr>
              <a:t>Rubrici și paragrafe</a:t>
            </a:r>
            <a:endParaRPr lang="en-US" sz="2400" b="1" dirty="0">
              <a:latin typeface="Calibri" panose="020F0502020204030204" pitchFamily="34" charset="0"/>
              <a:cs typeface="Calibri" panose="020F0502020204030204" pitchFamily="34" charset="0"/>
            </a:endParaRPr>
          </a:p>
          <a:p>
            <a:pPr lvl="1"/>
            <a:r>
              <a:rPr lang="ro-RO" sz="2400" smtClean="0">
                <a:latin typeface="Calibri" panose="020F0502020204030204" pitchFamily="34" charset="0"/>
                <a:cs typeface="Calibri" panose="020F0502020204030204" pitchFamily="34" charset="0"/>
              </a:rPr>
              <a:t>Ce direcție urmează autorul</a:t>
            </a:r>
            <a:r>
              <a:rPr lang="en-US" sz="240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lvl="1"/>
            <a:r>
              <a:rPr lang="ro-RO" sz="2400" smtClean="0">
                <a:latin typeface="Calibri" panose="020F0502020204030204" pitchFamily="34" charset="0"/>
                <a:cs typeface="Calibri" panose="020F0502020204030204" pitchFamily="34" charset="0"/>
              </a:rPr>
              <a:t>Care este relația dintre rubrici</a:t>
            </a:r>
            <a:r>
              <a:rPr lang="en-US" sz="240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lvl="1"/>
            <a:r>
              <a:rPr lang="ro-RO" sz="2400" smtClean="0">
                <a:latin typeface="Calibri" panose="020F0502020204030204" pitchFamily="34" charset="0"/>
                <a:cs typeface="Calibri" panose="020F0502020204030204" pitchFamily="34" charset="0"/>
              </a:rPr>
              <a:t>Ce îți spune mărimea și stilul literelor rubricilor</a:t>
            </a:r>
            <a:r>
              <a:rPr lang="en-US" sz="240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ro-RO" sz="2400" b="1" smtClean="0">
                <a:latin typeface="Calibri" panose="020F0502020204030204" pitchFamily="34" charset="0"/>
                <a:cs typeface="Calibri" panose="020F0502020204030204" pitchFamily="34" charset="0"/>
              </a:rPr>
              <a:t>Alte elemente de format</a:t>
            </a:r>
            <a:endParaRPr lang="en-US" sz="2400" b="1" dirty="0">
              <a:latin typeface="Calibri" panose="020F0502020204030204" pitchFamily="34" charset="0"/>
              <a:cs typeface="Calibri" panose="020F0502020204030204" pitchFamily="34" charset="0"/>
            </a:endParaRPr>
          </a:p>
          <a:p>
            <a:pPr lvl="1"/>
            <a:r>
              <a:rPr lang="ro-RO" sz="2400" smtClean="0">
                <a:latin typeface="Calibri" panose="020F0502020204030204" pitchFamily="34" charset="0"/>
                <a:cs typeface="Calibri" panose="020F0502020204030204" pitchFamily="34" charset="0"/>
              </a:rPr>
              <a:t>Există hărți, grafice, tabele ilustrații</a:t>
            </a:r>
            <a:r>
              <a:rPr lang="en-US" sz="2400" smtClean="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48691508"/>
      </p:ext>
    </p:extLst>
  </p:cSld>
  <p:clrMapOvr>
    <a:masterClrMapping/>
  </p:clrMapOvr>
  <p:transition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25" y="2678725"/>
            <a:ext cx="11665322" cy="2236948"/>
          </a:xfrm>
        </p:spPr>
        <p:txBody>
          <a:bodyPr>
            <a:normAutofit/>
          </a:bodyPr>
          <a:lstStyle/>
          <a:p>
            <a:pPr algn="ctr"/>
            <a:r>
              <a:rPr lang="ro-RO" sz="54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Lectură analitică</a:t>
            </a:r>
            <a:endParaRPr lang="en-US" sz="54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61325777"/>
      </p:ext>
    </p:extLst>
  </p:cSld>
  <p:clrMapOvr>
    <a:masterClrMapping/>
  </p:clrMapOvr>
  <p:transition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ro-RO" cap="none" smtClean="0">
                <a:latin typeface="Calibri" panose="020F0502020204030204" pitchFamily="34" charset="0"/>
                <a:cs typeface="Calibri" panose="020F0502020204030204" pitchFamily="34" charset="0"/>
              </a:rPr>
              <a:t>Citește ca să înțelegi</a:t>
            </a:r>
            <a:r>
              <a:rPr lang="en-US" cap="none" smtClean="0">
                <a:latin typeface="Calibri" panose="020F0502020204030204" pitchFamily="34" charset="0"/>
                <a:cs typeface="Calibri" panose="020F0502020204030204" pitchFamily="34" charset="0"/>
              </a:rPr>
              <a:t> </a:t>
            </a:r>
            <a:r>
              <a:rPr lang="en-US" cap="none" dirty="0">
                <a:latin typeface="Calibri" panose="020F0502020204030204" pitchFamily="34" charset="0"/>
                <a:cs typeface="Calibri" panose="020F0502020204030204" pitchFamily="34" charset="0"/>
              </a:rPr>
              <a:t>-</a:t>
            </a:r>
            <a:r>
              <a:rPr lang="en-US" cap="none">
                <a:latin typeface="Calibri" panose="020F0502020204030204" pitchFamily="34" charset="0"/>
                <a:cs typeface="Calibri" panose="020F0502020204030204" pitchFamily="34" charset="0"/>
              </a:rPr>
              <a:t/>
            </a:r>
            <a:br>
              <a:rPr lang="en-US" cap="none">
                <a:latin typeface="Calibri" panose="020F0502020204030204" pitchFamily="34" charset="0"/>
                <a:cs typeface="Calibri" panose="020F0502020204030204" pitchFamily="34" charset="0"/>
              </a:rPr>
            </a:br>
            <a:r>
              <a:rPr lang="ro-RO" cap="none" smtClean="0">
                <a:latin typeface="Calibri" panose="020F0502020204030204" pitchFamily="34" charset="0"/>
                <a:cs typeface="Calibri" panose="020F0502020204030204" pitchFamily="34" charset="0"/>
              </a:rPr>
              <a:t>posibil să necesite recitire</a:t>
            </a:r>
            <a:endParaRPr lang="en-US" dirty="0"/>
          </a:p>
        </p:txBody>
      </p:sp>
    </p:spTree>
    <p:extLst>
      <p:ext uri="{BB962C8B-B14F-4D97-AF65-F5344CB8AC3E}">
        <p14:creationId xmlns:p14="http://schemas.microsoft.com/office/powerpoint/2010/main" xmlns="" val="3036140974"/>
      </p:ext>
    </p:extLst>
  </p:cSld>
  <p:clrMapOvr>
    <a:masterClrMapping/>
  </p:clrMapOvr>
  <p:transition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ro-RO" cap="none" smtClean="0">
                <a:latin typeface="Calibri" panose="020F0502020204030204" pitchFamily="34" charset="0"/>
                <a:cs typeface="Calibri" panose="020F0502020204030204" pitchFamily="34" charset="0"/>
              </a:rPr>
              <a:t>Citește ca să înțelegi</a:t>
            </a:r>
            <a:r>
              <a:rPr lang="en-US" cap="none" smtClean="0">
                <a:latin typeface="Calibri" panose="020F0502020204030204" pitchFamily="34" charset="0"/>
                <a:cs typeface="Calibri" panose="020F0502020204030204" pitchFamily="34" charset="0"/>
              </a:rPr>
              <a:t> </a:t>
            </a:r>
            <a:r>
              <a:rPr lang="en-US" cap="none" dirty="0">
                <a:latin typeface="Calibri" panose="020F0502020204030204" pitchFamily="34" charset="0"/>
                <a:cs typeface="Calibri" panose="020F0502020204030204" pitchFamily="34" charset="0"/>
              </a:rPr>
              <a:t>- </a:t>
            </a:r>
            <a:r>
              <a:rPr lang="en-US" cap="none">
                <a:latin typeface="Calibri" panose="020F0502020204030204" pitchFamily="34" charset="0"/>
                <a:cs typeface="Calibri" panose="020F0502020204030204" pitchFamily="34" charset="0"/>
              </a:rPr>
              <a:t/>
            </a:r>
            <a:br>
              <a:rPr lang="en-US" cap="none">
                <a:latin typeface="Calibri" panose="020F0502020204030204" pitchFamily="34" charset="0"/>
                <a:cs typeface="Calibri" panose="020F0502020204030204" pitchFamily="34" charset="0"/>
              </a:rPr>
            </a:br>
            <a:r>
              <a:rPr lang="ro-RO" cap="none" smtClean="0">
                <a:latin typeface="Calibri" panose="020F0502020204030204" pitchFamily="34" charset="0"/>
                <a:cs typeface="Calibri" panose="020F0502020204030204" pitchFamily="34" charset="0"/>
              </a:rPr>
              <a:t>reflectează asupra conținutului</a:t>
            </a:r>
            <a:endParaRPr lang="en-US" dirty="0"/>
          </a:p>
        </p:txBody>
      </p:sp>
    </p:spTree>
    <p:extLst>
      <p:ext uri="{BB962C8B-B14F-4D97-AF65-F5344CB8AC3E}">
        <p14:creationId xmlns:p14="http://schemas.microsoft.com/office/powerpoint/2010/main" xmlns="" val="2447683487"/>
      </p:ext>
    </p:extLst>
  </p:cSld>
  <p:clrMapOvr>
    <a:masterClrMapping/>
  </p:clrMapOvr>
  <p:transition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normAutofit/>
          </a:bodyPr>
          <a:lstStyle/>
          <a:p>
            <a:pPr algn="ctr"/>
            <a:r>
              <a:rPr lang="ro-RO" cap="none" smtClean="0">
                <a:latin typeface="Calibri" panose="020F0502020204030204" pitchFamily="34" charset="0"/>
                <a:cs typeface="Calibri" panose="020F0502020204030204" pitchFamily="34" charset="0"/>
              </a:rPr>
              <a:t>Citește pentru </a:t>
            </a:r>
            <a:r>
              <a:rPr lang="en-US" cap="none" smtClean="0">
                <a:latin typeface="Calibri" panose="020F0502020204030204" pitchFamily="34" charset="0"/>
                <a:cs typeface="Calibri" panose="020F0502020204030204" pitchFamily="34" charset="0"/>
              </a:rPr>
              <a:t>implica</a:t>
            </a:r>
            <a:r>
              <a:rPr lang="ro-RO" cap="none" smtClean="0">
                <a:latin typeface="Calibri" panose="020F0502020204030204" pitchFamily="34" charset="0"/>
                <a:cs typeface="Calibri" panose="020F0502020204030204" pitchFamily="34" charset="0"/>
              </a:rPr>
              <a:t>ții</a:t>
            </a:r>
            <a:r>
              <a:rPr lang="en-US" cap="none" smtClean="0">
                <a:latin typeface="Calibri" panose="020F0502020204030204" pitchFamily="34" charset="0"/>
                <a:cs typeface="Calibri" panose="020F0502020204030204" pitchFamily="34" charset="0"/>
              </a:rPr>
              <a:t> </a:t>
            </a:r>
            <a:r>
              <a:rPr lang="en-US" cap="none" dirty="0">
                <a:latin typeface="Calibri" panose="020F0502020204030204" pitchFamily="34" charset="0"/>
                <a:cs typeface="Calibri" panose="020F0502020204030204" pitchFamily="34" charset="0"/>
              </a:rPr>
              <a:t>- </a:t>
            </a:r>
            <a:r>
              <a:rPr lang="en-US" cap="none">
                <a:latin typeface="Calibri" panose="020F0502020204030204" pitchFamily="34" charset="0"/>
                <a:cs typeface="Calibri" panose="020F0502020204030204" pitchFamily="34" charset="0"/>
              </a:rPr>
              <a:t/>
            </a:r>
            <a:br>
              <a:rPr lang="en-US" cap="none">
                <a:latin typeface="Calibri" panose="020F0502020204030204" pitchFamily="34" charset="0"/>
                <a:cs typeface="Calibri" panose="020F0502020204030204" pitchFamily="34" charset="0"/>
              </a:rPr>
            </a:br>
            <a:r>
              <a:rPr lang="en-US" cap="none" smtClean="0">
                <a:latin typeface="Calibri" panose="020F0502020204030204" pitchFamily="34" charset="0"/>
                <a:cs typeface="Calibri" panose="020F0502020204030204" pitchFamily="34" charset="0"/>
              </a:rPr>
              <a:t>observ</a:t>
            </a:r>
            <a:r>
              <a:rPr lang="ro-RO" cap="none" smtClean="0">
                <a:latin typeface="Calibri" panose="020F0502020204030204" pitchFamily="34" charset="0"/>
                <a:cs typeface="Calibri" panose="020F0502020204030204" pitchFamily="34" charset="0"/>
              </a:rPr>
              <a:t>ă tonul, înclinația, datele/părerile autorului</a:t>
            </a:r>
            <a:r>
              <a:rPr lang="en-US" cap="none" smtClean="0">
                <a:latin typeface="Calibri" panose="020F0502020204030204" pitchFamily="34" charset="0"/>
                <a:cs typeface="Calibri" panose="020F0502020204030204" pitchFamily="34" charset="0"/>
              </a:rPr>
              <a:t> </a:t>
            </a:r>
            <a:endParaRPr lang="en-US" dirty="0"/>
          </a:p>
        </p:txBody>
      </p:sp>
    </p:spTree>
    <p:extLst>
      <p:ext uri="{BB962C8B-B14F-4D97-AF65-F5344CB8AC3E}">
        <p14:creationId xmlns:p14="http://schemas.microsoft.com/office/powerpoint/2010/main" xmlns="" val="96791635"/>
      </p:ext>
    </p:extLst>
  </p:cSld>
  <p:clrMapOvr>
    <a:masterClrMapping/>
  </p:clrMapOvr>
  <p:transition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ro-RO" cap="none" smtClean="0">
                <a:latin typeface="Calibri" panose="020F0502020204030204" pitchFamily="34" charset="0"/>
                <a:cs typeface="Calibri" panose="020F0502020204030204" pitchFamily="34" charset="0"/>
              </a:rPr>
              <a:t>Citește pentru</a:t>
            </a:r>
            <a:r>
              <a:rPr lang="en-US" cap="none" smtClean="0">
                <a:latin typeface="Calibri" panose="020F0502020204030204" pitchFamily="34" charset="0"/>
                <a:cs typeface="Calibri" panose="020F0502020204030204" pitchFamily="34" charset="0"/>
              </a:rPr>
              <a:t> conversa</a:t>
            </a:r>
            <a:r>
              <a:rPr lang="ro-RO" cap="none" smtClean="0">
                <a:latin typeface="Calibri" panose="020F0502020204030204" pitchFamily="34" charset="0"/>
                <a:cs typeface="Calibri" panose="020F0502020204030204" pitchFamily="34" charset="0"/>
              </a:rPr>
              <a:t>ție</a:t>
            </a:r>
            <a:r>
              <a:rPr lang="en-US" cap="none" smtClean="0">
                <a:latin typeface="Calibri" panose="020F0502020204030204" pitchFamily="34" charset="0"/>
                <a:cs typeface="Calibri" panose="020F0502020204030204" pitchFamily="34" charset="0"/>
              </a:rPr>
              <a:t> </a:t>
            </a:r>
            <a:r>
              <a:rPr lang="en-US" cap="none" dirty="0">
                <a:latin typeface="Calibri" panose="020F0502020204030204" pitchFamily="34" charset="0"/>
                <a:cs typeface="Calibri" panose="020F0502020204030204" pitchFamily="34" charset="0"/>
              </a:rPr>
              <a:t>- </a:t>
            </a:r>
            <a:r>
              <a:rPr lang="en-US" cap="none">
                <a:latin typeface="Calibri" panose="020F0502020204030204" pitchFamily="34" charset="0"/>
                <a:cs typeface="Calibri" panose="020F0502020204030204" pitchFamily="34" charset="0"/>
              </a:rPr>
              <a:t/>
            </a:r>
            <a:br>
              <a:rPr lang="en-US" cap="none">
                <a:latin typeface="Calibri" panose="020F0502020204030204" pitchFamily="34" charset="0"/>
                <a:cs typeface="Calibri" panose="020F0502020204030204" pitchFamily="34" charset="0"/>
              </a:rPr>
            </a:br>
            <a:r>
              <a:rPr lang="ro-RO" cap="none" smtClean="0">
                <a:latin typeface="Calibri" panose="020F0502020204030204" pitchFamily="34" charset="0"/>
                <a:cs typeface="Calibri" panose="020F0502020204030204" pitchFamily="34" charset="0"/>
              </a:rPr>
              <a:t>pune întrebări despre </a:t>
            </a:r>
            <a:r>
              <a:rPr lang="en-US" cap="none" smtClean="0">
                <a:latin typeface="Calibri" panose="020F0502020204030204" pitchFamily="34" charset="0"/>
                <a:cs typeface="Calibri" panose="020F0502020204030204" pitchFamily="34" charset="0"/>
              </a:rPr>
              <a:t>autor </a:t>
            </a:r>
            <a:endParaRPr lang="en-US" dirty="0"/>
          </a:p>
        </p:txBody>
      </p:sp>
    </p:spTree>
    <p:extLst>
      <p:ext uri="{BB962C8B-B14F-4D97-AF65-F5344CB8AC3E}">
        <p14:creationId xmlns:p14="http://schemas.microsoft.com/office/powerpoint/2010/main" xmlns="" val="2444101376"/>
      </p:ext>
    </p:extLst>
  </p:cSld>
  <p:clrMapOvr>
    <a:masterClrMapping/>
  </p:clrMapOvr>
  <p:transition advClick="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normAutofit/>
          </a:bodyPr>
          <a:lstStyle/>
          <a:p>
            <a:pPr algn="ctr"/>
            <a:r>
              <a:rPr lang="ro-RO" cap="none" smtClean="0">
                <a:latin typeface="Calibri" panose="020F0502020204030204" pitchFamily="34" charset="0"/>
                <a:cs typeface="Calibri" panose="020F0502020204030204" pitchFamily="34" charset="0"/>
              </a:rPr>
              <a:t>Citește pentru </a:t>
            </a:r>
            <a:r>
              <a:rPr lang="en-US" cap="none" smtClean="0">
                <a:latin typeface="Calibri" panose="020F0502020204030204" pitchFamily="34" charset="0"/>
                <a:cs typeface="Calibri" panose="020F0502020204030204" pitchFamily="34" charset="0"/>
              </a:rPr>
              <a:t>cone</a:t>
            </a:r>
            <a:r>
              <a:rPr lang="ro-RO" cap="none" smtClean="0">
                <a:latin typeface="Calibri" panose="020F0502020204030204" pitchFamily="34" charset="0"/>
                <a:cs typeface="Calibri" panose="020F0502020204030204" pitchFamily="34" charset="0"/>
              </a:rPr>
              <a:t>xiuni</a:t>
            </a:r>
            <a:r>
              <a:rPr lang="en-US" cap="none" smtClean="0">
                <a:latin typeface="Calibri" panose="020F0502020204030204" pitchFamily="34" charset="0"/>
                <a:cs typeface="Calibri" panose="020F0502020204030204" pitchFamily="34" charset="0"/>
              </a:rPr>
              <a:t> </a:t>
            </a:r>
            <a:r>
              <a:rPr lang="en-US" cap="none" dirty="0">
                <a:latin typeface="Calibri" panose="020F0502020204030204" pitchFamily="34" charset="0"/>
                <a:cs typeface="Calibri" panose="020F0502020204030204" pitchFamily="34" charset="0"/>
              </a:rPr>
              <a:t>- </a:t>
            </a:r>
            <a:r>
              <a:rPr lang="en-US" cap="none">
                <a:latin typeface="Calibri" panose="020F0502020204030204" pitchFamily="34" charset="0"/>
                <a:cs typeface="Calibri" panose="020F0502020204030204" pitchFamily="34" charset="0"/>
              </a:rPr>
              <a:t/>
            </a:r>
            <a:br>
              <a:rPr lang="en-US" cap="none">
                <a:latin typeface="Calibri" panose="020F0502020204030204" pitchFamily="34" charset="0"/>
                <a:cs typeface="Calibri" panose="020F0502020204030204" pitchFamily="34" charset="0"/>
              </a:rPr>
            </a:br>
            <a:r>
              <a:rPr lang="ro-RO" cap="none" smtClean="0">
                <a:latin typeface="Calibri" panose="020F0502020204030204" pitchFamily="34" charset="0"/>
                <a:cs typeface="Calibri" panose="020F0502020204030204" pitchFamily="34" charset="0"/>
              </a:rPr>
              <a:t>fă legătura între conținut și cunoștințele tale</a:t>
            </a:r>
            <a:r>
              <a:rPr lang="en-US" cap="none" smtClean="0">
                <a:latin typeface="Calibri" panose="020F0502020204030204" pitchFamily="34" charset="0"/>
                <a:cs typeface="Calibri" panose="020F0502020204030204" pitchFamily="34" charset="0"/>
              </a:rPr>
              <a:t> </a:t>
            </a:r>
            <a:endParaRPr lang="en-US" dirty="0"/>
          </a:p>
        </p:txBody>
      </p:sp>
    </p:spTree>
    <p:extLst>
      <p:ext uri="{BB962C8B-B14F-4D97-AF65-F5344CB8AC3E}">
        <p14:creationId xmlns:p14="http://schemas.microsoft.com/office/powerpoint/2010/main" xmlns="" val="3906399153"/>
      </p:ext>
    </p:extLst>
  </p:cSld>
  <p:clrMapOvr>
    <a:masterClrMapping/>
  </p:clrMapOvr>
  <p:transition advClick="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Care este diferen</a:t>
            </a:r>
            <a:r>
              <a:rPr lang="ro-RO" sz="4000" smtClean="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ța</a:t>
            </a:r>
            <a:r>
              <a:rPr lang="en-US" sz="4000" smtClean="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n-US" sz="4000" dirty="0">
              <a:solidFill>
                <a:schemeClr val="accent4"/>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ln w="28575">
            <a:solidFill>
              <a:schemeClr val="accent4"/>
            </a:solidFill>
          </a:ln>
        </p:spPr>
        <p:txBody>
          <a:bodyPr>
            <a:normAutofit/>
          </a:bodyPr>
          <a:lstStyle/>
          <a:p>
            <a:pPr algn="ctr"/>
            <a:r>
              <a:rPr lang="ro-RO" sz="4400" smtClean="0">
                <a:effectLst>
                  <a:outerShdw blurRad="38100" dist="38100" dir="2700000" algn="tl">
                    <a:srgbClr val="000000">
                      <a:alpha val="43137"/>
                    </a:srgbClr>
                  </a:outerShdw>
                </a:effectLst>
              </a:rPr>
              <a:t>Recenzie Carte</a:t>
            </a:r>
            <a:endParaRPr lang="en-US" sz="4400" dirty="0">
              <a:effectLst>
                <a:outerShdw blurRad="38100" dist="38100" dir="2700000" algn="tl">
                  <a:srgbClr val="000000">
                    <a:alpha val="43137"/>
                  </a:srgbClr>
                </a:outerShdw>
              </a:effectLst>
            </a:endParaRPr>
          </a:p>
        </p:txBody>
      </p:sp>
      <p:sp>
        <p:nvSpPr>
          <p:cNvPr id="4" name="Content Placeholder 3"/>
          <p:cNvSpPr>
            <a:spLocks noGrp="1"/>
          </p:cNvSpPr>
          <p:nvPr>
            <p:ph sz="half" idx="2"/>
          </p:nvPr>
        </p:nvSpPr>
        <p:spPr/>
        <p:txBody>
          <a:bodyPr>
            <a:normAutofit/>
          </a:bodyPr>
          <a:lstStyle/>
          <a:p>
            <a:endParaRPr lang="en-US" dirty="0"/>
          </a:p>
          <a:p>
            <a:r>
              <a:rPr lang="ro-RO" smtClean="0"/>
              <a:t>Recenzia de carte este </a:t>
            </a:r>
            <a:r>
              <a:rPr lang="ro-RO" i="1" smtClean="0">
                <a:effectLst>
                  <a:outerShdw blurRad="38100" dist="38100" dir="2700000" algn="tl">
                    <a:srgbClr val="000000">
                      <a:alpha val="43137"/>
                    </a:srgbClr>
                  </a:outerShdw>
                </a:effectLst>
              </a:rPr>
              <a:t>gândită</a:t>
            </a:r>
            <a:r>
              <a:rPr lang="en-US" smtClean="0"/>
              <a:t>.</a:t>
            </a:r>
            <a:endParaRPr lang="en-US" i="1" dirty="0">
              <a:effectLst>
                <a:outerShdw blurRad="38100" dist="38100" dir="2700000" algn="tl">
                  <a:srgbClr val="000000">
                    <a:alpha val="43137"/>
                  </a:srgbClr>
                </a:outerShdw>
              </a:effectLst>
            </a:endParaRPr>
          </a:p>
          <a:p>
            <a:r>
              <a:rPr lang="ro-RO" smtClean="0">
                <a:effectLst>
                  <a:outerShdw blurRad="38100" dist="38100" dir="2700000" algn="tl">
                    <a:srgbClr val="000000">
                      <a:alpha val="43137"/>
                    </a:srgbClr>
                  </a:outerShdw>
                </a:effectLst>
              </a:rPr>
              <a:t>A</a:t>
            </a:r>
            <a:r>
              <a:rPr lang="ro-RO" smtClean="0">
                <a:effectLst>
                  <a:outerShdw blurRad="38100" dist="38100" dir="2700000" algn="tl">
                    <a:srgbClr val="000000">
                      <a:alpha val="43137"/>
                    </a:srgbClr>
                  </a:outerShdw>
                </a:effectLst>
              </a:rPr>
              <a:t>naliză profundă</a:t>
            </a:r>
            <a:r>
              <a:rPr lang="en-US" smtClean="0">
                <a:effectLst>
                  <a:outerShdw blurRad="38100" dist="38100" dir="2700000" algn="tl">
                    <a:srgbClr val="000000">
                      <a:alpha val="43137"/>
                    </a:srgbClr>
                  </a:outerShdw>
                </a:effectLst>
              </a:rPr>
              <a:t> </a:t>
            </a:r>
            <a:r>
              <a:rPr lang="ro-RO" smtClean="0"/>
              <a:t>a conținutului</a:t>
            </a:r>
            <a:endParaRPr lang="en-US" dirty="0"/>
          </a:p>
          <a:p>
            <a:r>
              <a:rPr lang="ro-RO" smtClean="0">
                <a:effectLst>
                  <a:outerShdw blurRad="38100" dist="38100" dir="2700000" algn="tl">
                    <a:srgbClr val="000000">
                      <a:alpha val="43137"/>
                    </a:srgbClr>
                  </a:outerShdw>
                </a:effectLst>
              </a:rPr>
              <a:t>Ce îl califică pe autor să scrie </a:t>
            </a:r>
            <a:r>
              <a:rPr lang="ro-RO" smtClean="0"/>
              <a:t>cartea</a:t>
            </a:r>
            <a:endParaRPr lang="en-US" dirty="0"/>
          </a:p>
          <a:p>
            <a:r>
              <a:rPr lang="ro-RO" smtClean="0"/>
              <a:t>Prezintă o opinie și o recomandare asupra cărții, spunând și</a:t>
            </a:r>
            <a:r>
              <a:rPr lang="en-US" smtClean="0"/>
              <a:t> </a:t>
            </a:r>
            <a:r>
              <a:rPr lang="ro-RO" smtClean="0">
                <a:effectLst>
                  <a:outerShdw blurRad="38100" dist="38100" dir="2700000" algn="tl">
                    <a:srgbClr val="000000">
                      <a:alpha val="43137"/>
                    </a:srgbClr>
                  </a:outerShdw>
                </a:effectLst>
              </a:rPr>
              <a:t>de ce</a:t>
            </a:r>
            <a:endParaRPr lang="en-US" dirty="0">
              <a:effectLst>
                <a:outerShdw blurRad="38100" dist="38100" dir="2700000" algn="tl">
                  <a:srgbClr val="000000">
                    <a:alpha val="43137"/>
                  </a:srgbClr>
                </a:outerShdw>
              </a:effectLst>
            </a:endParaRPr>
          </a:p>
        </p:txBody>
      </p:sp>
      <p:sp>
        <p:nvSpPr>
          <p:cNvPr id="5" name="Text Placeholder 4"/>
          <p:cNvSpPr>
            <a:spLocks noGrp="1"/>
          </p:cNvSpPr>
          <p:nvPr>
            <p:ph type="body" sz="quarter" idx="3"/>
          </p:nvPr>
        </p:nvSpPr>
        <p:spPr>
          <a:ln w="28575">
            <a:solidFill>
              <a:schemeClr val="accent4"/>
            </a:solidFill>
          </a:ln>
        </p:spPr>
        <p:txBody>
          <a:bodyPr>
            <a:normAutofit/>
          </a:bodyPr>
          <a:lstStyle/>
          <a:p>
            <a:pPr algn="ctr"/>
            <a:r>
              <a:rPr lang="ro-RO" sz="4400" smtClean="0">
                <a:effectLst>
                  <a:outerShdw blurRad="38100" dist="38100" dir="2700000" algn="tl">
                    <a:srgbClr val="000000">
                      <a:alpha val="43137"/>
                    </a:srgbClr>
                  </a:outerShdw>
                </a:effectLst>
              </a:rPr>
              <a:t>Raport Lectură</a:t>
            </a:r>
            <a:endParaRPr lang="en-US" sz="4400" dirty="0">
              <a:effectLst>
                <a:outerShdw blurRad="38100" dist="38100" dir="2700000" algn="tl">
                  <a:srgbClr val="000000">
                    <a:alpha val="43137"/>
                  </a:srgbClr>
                </a:outerShdw>
              </a:effectLst>
            </a:endParaRPr>
          </a:p>
        </p:txBody>
      </p:sp>
      <p:sp>
        <p:nvSpPr>
          <p:cNvPr id="6" name="Content Placeholder 5"/>
          <p:cNvSpPr>
            <a:spLocks noGrp="1"/>
          </p:cNvSpPr>
          <p:nvPr>
            <p:ph sz="quarter" idx="4"/>
          </p:nvPr>
        </p:nvSpPr>
        <p:spPr>
          <a:xfrm>
            <a:off x="6137413" y="2424112"/>
            <a:ext cx="4948169" cy="3748088"/>
          </a:xfrm>
        </p:spPr>
        <p:txBody>
          <a:bodyPr>
            <a:normAutofit/>
          </a:bodyPr>
          <a:lstStyle/>
          <a:p>
            <a:endParaRPr lang="en-US" dirty="0"/>
          </a:p>
          <a:p>
            <a:r>
              <a:rPr lang="ro-RO" smtClean="0"/>
              <a:t>Un raport de lectură este </a:t>
            </a:r>
            <a:r>
              <a:rPr lang="en-US" i="1" smtClean="0">
                <a:effectLst>
                  <a:outerShdw blurRad="38100" dist="38100" dir="2700000" algn="tl">
                    <a:srgbClr val="000000">
                      <a:alpha val="43137"/>
                    </a:srgbClr>
                  </a:outerShdw>
                </a:effectLst>
              </a:rPr>
              <a:t>descriptiv</a:t>
            </a:r>
            <a:r>
              <a:rPr lang="en-US" smtClean="0"/>
              <a:t>.</a:t>
            </a:r>
            <a:endParaRPr lang="en-US" dirty="0"/>
          </a:p>
          <a:p>
            <a:r>
              <a:rPr lang="ro-RO" smtClean="0">
                <a:effectLst>
                  <a:outerShdw blurRad="38100" dist="38100" dir="2700000" algn="tl">
                    <a:srgbClr val="000000">
                      <a:alpha val="43137"/>
                    </a:srgbClr>
                  </a:outerShdw>
                </a:effectLst>
              </a:rPr>
              <a:t>Prezintă în rezumat </a:t>
            </a:r>
            <a:r>
              <a:rPr lang="ro-RO" smtClean="0"/>
              <a:t>conținutul cărții</a:t>
            </a:r>
            <a:endParaRPr lang="en-US" dirty="0"/>
          </a:p>
          <a:p>
            <a:r>
              <a:rPr lang="ro-RO" smtClean="0">
                <a:effectLst>
                  <a:outerShdw blurRad="38100" dist="38100" dir="2700000" algn="tl">
                    <a:srgbClr val="000000">
                      <a:alpha val="43137"/>
                    </a:srgbClr>
                  </a:outerShdw>
                </a:effectLst>
              </a:rPr>
              <a:t>Prezintă informații biografice </a:t>
            </a:r>
            <a:r>
              <a:rPr lang="ro-RO" smtClean="0"/>
              <a:t>despre autor </a:t>
            </a:r>
            <a:endParaRPr lang="en-US" dirty="0"/>
          </a:p>
          <a:p>
            <a:r>
              <a:rPr lang="ro-RO" smtClean="0">
                <a:effectLst>
                  <a:outerShdw blurRad="38100" dist="38100" dir="2700000" algn="tl">
                    <a:srgbClr val="000000">
                      <a:alpha val="43137"/>
                    </a:srgbClr>
                  </a:outerShdw>
                </a:effectLst>
              </a:rPr>
              <a:t>Nu</a:t>
            </a:r>
            <a:r>
              <a:rPr lang="en-US" smtClean="0"/>
              <a:t> </a:t>
            </a:r>
            <a:r>
              <a:rPr lang="ro-RO" smtClean="0"/>
              <a:t>prezintă o opinie sau recomandare cu privire la carte</a:t>
            </a:r>
            <a:endParaRPr lang="en-US" dirty="0"/>
          </a:p>
          <a:p>
            <a:endParaRPr lang="en-US" dirty="0"/>
          </a:p>
        </p:txBody>
      </p:sp>
    </p:spTree>
    <p:extLst>
      <p:ext uri="{BB962C8B-B14F-4D97-AF65-F5344CB8AC3E}">
        <p14:creationId xmlns:p14="http://schemas.microsoft.com/office/powerpoint/2010/main" xmlns="" val="3391245290"/>
      </p:ext>
    </p:extLst>
  </p:cSld>
  <p:clrMapOvr>
    <a:masterClrMapping/>
  </p:clrMapOvr>
  <p:transition advClick="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normAutofit/>
          </a:bodyPr>
          <a:lstStyle/>
          <a:p>
            <a:pPr algn="ctr"/>
            <a:r>
              <a:rPr lang="ro-RO" cap="none" smtClean="0">
                <a:latin typeface="Calibri" panose="020F0502020204030204" pitchFamily="34" charset="0"/>
                <a:cs typeface="Calibri" panose="020F0502020204030204" pitchFamily="34" charset="0"/>
              </a:rPr>
              <a:t>Citește pentru </a:t>
            </a:r>
            <a:r>
              <a:rPr lang="en-US" cap="none" smtClean="0">
                <a:latin typeface="Calibri" panose="020F0502020204030204" pitchFamily="34" charset="0"/>
                <a:cs typeface="Calibri" panose="020F0502020204030204" pitchFamily="34" charset="0"/>
              </a:rPr>
              <a:t>conclu</a:t>
            </a:r>
            <a:r>
              <a:rPr lang="ro-RO" cap="none" smtClean="0">
                <a:latin typeface="Calibri" panose="020F0502020204030204" pitchFamily="34" charset="0"/>
                <a:cs typeface="Calibri" panose="020F0502020204030204" pitchFamily="34" charset="0"/>
              </a:rPr>
              <a:t>zii</a:t>
            </a:r>
            <a:r>
              <a:rPr lang="en-US" cap="none" smtClean="0">
                <a:latin typeface="Calibri" panose="020F0502020204030204" pitchFamily="34" charset="0"/>
                <a:cs typeface="Calibri" panose="020F0502020204030204" pitchFamily="34" charset="0"/>
              </a:rPr>
              <a:t> </a:t>
            </a:r>
            <a:r>
              <a:rPr lang="en-US" cap="none" dirty="0">
                <a:latin typeface="Calibri" panose="020F0502020204030204" pitchFamily="34" charset="0"/>
                <a:cs typeface="Calibri" panose="020F0502020204030204" pitchFamily="34" charset="0"/>
              </a:rPr>
              <a:t>- </a:t>
            </a:r>
            <a:r>
              <a:rPr lang="en-US" cap="none">
                <a:latin typeface="Calibri" panose="020F0502020204030204" pitchFamily="34" charset="0"/>
                <a:cs typeface="Calibri" panose="020F0502020204030204" pitchFamily="34" charset="0"/>
              </a:rPr>
              <a:t/>
            </a:r>
            <a:br>
              <a:rPr lang="en-US" cap="none">
                <a:latin typeface="Calibri" panose="020F0502020204030204" pitchFamily="34" charset="0"/>
                <a:cs typeface="Calibri" panose="020F0502020204030204" pitchFamily="34" charset="0"/>
              </a:rPr>
            </a:br>
            <a:r>
              <a:rPr lang="ro-RO" cap="none" smtClean="0">
                <a:latin typeface="Calibri" panose="020F0502020204030204" pitchFamily="34" charset="0"/>
                <a:cs typeface="Calibri" panose="020F0502020204030204" pitchFamily="34" charset="0"/>
              </a:rPr>
              <a:t>stabilește dacă teza autorului este susținută</a:t>
            </a:r>
            <a:r>
              <a:rPr lang="en-US" cap="none" smtClean="0">
                <a:latin typeface="Calibri" panose="020F0502020204030204" pitchFamily="34" charset="0"/>
                <a:cs typeface="Calibri" panose="020F0502020204030204" pitchFamily="34" charset="0"/>
              </a:rPr>
              <a:t> </a:t>
            </a:r>
            <a:endParaRPr lang="en-US" dirty="0"/>
          </a:p>
        </p:txBody>
      </p:sp>
    </p:spTree>
    <p:extLst>
      <p:ext uri="{BB962C8B-B14F-4D97-AF65-F5344CB8AC3E}">
        <p14:creationId xmlns:p14="http://schemas.microsoft.com/office/powerpoint/2010/main" xmlns="" val="489792877"/>
      </p:ext>
    </p:extLst>
  </p:cSld>
  <p:clrMapOvr>
    <a:masterClrMapping/>
  </p:clrMapOvr>
  <p:transition advClick="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25" y="2678725"/>
            <a:ext cx="11665322" cy="2236948"/>
          </a:xfrm>
        </p:spPr>
        <p:txBody>
          <a:bodyPr>
            <a:normAutofit/>
          </a:bodyPr>
          <a:lstStyle/>
          <a:p>
            <a:pPr algn="ctr"/>
            <a:r>
              <a:rPr lang="ro-RO" sz="54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Gândire analitică</a:t>
            </a:r>
            <a:endParaRPr lang="en-US" sz="54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28003585"/>
      </p:ext>
    </p:extLst>
  </p:cSld>
  <p:clrMapOvr>
    <a:masterClrMapping/>
  </p:clrMapOvr>
  <p:transition advClick="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ro-RO" cap="none" smtClean="0">
                <a:latin typeface="Calibri" panose="020F0502020204030204" pitchFamily="34" charset="0"/>
                <a:cs typeface="Calibri" panose="020F0502020204030204" pitchFamily="34" charset="0"/>
              </a:rPr>
              <a:t>Întrebări care guvernează e</a:t>
            </a:r>
            <a:r>
              <a:rPr lang="en-US" cap="none" smtClean="0">
                <a:latin typeface="Calibri" panose="020F0502020204030204" pitchFamily="34" charset="0"/>
                <a:cs typeface="Calibri" panose="020F0502020204030204" pitchFamily="34" charset="0"/>
              </a:rPr>
              <a:t>valua</a:t>
            </a:r>
            <a:r>
              <a:rPr lang="ro-RO" cap="none" smtClean="0">
                <a:latin typeface="Calibri" panose="020F0502020204030204" pitchFamily="34" charset="0"/>
                <a:cs typeface="Calibri" panose="020F0502020204030204" pitchFamily="34" charset="0"/>
              </a:rPr>
              <a:t>rea</a:t>
            </a:r>
            <a:endParaRPr lang="en-US" dirty="0"/>
          </a:p>
        </p:txBody>
      </p:sp>
    </p:spTree>
    <p:extLst>
      <p:ext uri="{BB962C8B-B14F-4D97-AF65-F5344CB8AC3E}">
        <p14:creationId xmlns:p14="http://schemas.microsoft.com/office/powerpoint/2010/main" xmlns="" val="1331118463"/>
      </p:ext>
    </p:extLst>
  </p:cSld>
  <p:clrMapOvr>
    <a:masterClrMapping/>
  </p:clrMapOvr>
  <p:transition advClick="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Întrebări ce guvernează</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valua</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2200" smtClean="0">
                <a:latin typeface="Calibri" panose="020F0502020204030204" pitchFamily="34" charset="0"/>
                <a:cs typeface="Calibri" panose="020F0502020204030204" pitchFamily="34" charset="0"/>
              </a:rPr>
              <a:t> </a:t>
            </a:r>
            <a:r>
              <a:rPr lang="ro-RO" sz="2200" smtClean="0">
                <a:latin typeface="Calibri" panose="020F0502020204030204" pitchFamily="34" charset="0"/>
                <a:cs typeface="Calibri" panose="020F0502020204030204" pitchFamily="34" charset="0"/>
              </a:rPr>
              <a:t>de V</a:t>
            </a:r>
            <a:r>
              <a:rPr lang="en-US" sz="2200" smtClean="0">
                <a:latin typeface="Calibri" panose="020F0502020204030204" pitchFamily="34" charset="0"/>
                <a:cs typeface="Calibri" panose="020F0502020204030204" pitchFamily="34" charset="0"/>
              </a:rPr>
              <a:t>yhmeister </a:t>
            </a:r>
            <a:r>
              <a:rPr lang="ro-RO" sz="2200" smtClean="0">
                <a:latin typeface="Calibri" panose="020F0502020204030204" pitchFamily="34" charset="0"/>
                <a:cs typeface="Calibri" panose="020F0502020204030204" pitchFamily="34" charset="0"/>
              </a:rPr>
              <a:t>și</a:t>
            </a:r>
            <a:r>
              <a:rPr lang="en-US" sz="220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Robertson</a:t>
            </a:r>
            <a:endParaRPr lang="en-US" sz="2200" dirty="0"/>
          </a:p>
        </p:txBody>
      </p:sp>
      <p:sp>
        <p:nvSpPr>
          <p:cNvPr id="3" name="Content Placeholder 13">
            <a:extLst>
              <a:ext uri="{FF2B5EF4-FFF2-40B4-BE49-F238E27FC236}">
                <a16:creationId xmlns:a16="http://schemas.microsoft.com/office/drawing/2014/main" xmlns=""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smtClean="0">
                <a:latin typeface="Calibri" panose="020F0502020204030204" pitchFamily="34" charset="0"/>
                <a:cs typeface="Calibri" panose="020F0502020204030204" pitchFamily="34" charset="0"/>
              </a:rPr>
              <a:t>“</a:t>
            </a:r>
            <a:r>
              <a:rPr lang="ro-RO" sz="3600" smtClean="0">
                <a:latin typeface="Calibri" panose="020F0502020204030204" pitchFamily="34" charset="0"/>
                <a:cs typeface="Calibri" panose="020F0502020204030204" pitchFamily="34" charset="0"/>
              </a:rPr>
              <a:t>Întrebările majore la care căutăm răspuns se aseamănă cu cele din jurnalism</a:t>
            </a:r>
            <a:r>
              <a:rPr lang="en-US" sz="3600" smtClean="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a:p>
            <a:pPr marL="0" indent="0">
              <a:buNone/>
            </a:pPr>
            <a:r>
              <a:rPr lang="en-US" sz="3600" dirty="0">
                <a:latin typeface="Calibri" panose="020F0502020204030204" pitchFamily="34" charset="0"/>
                <a:cs typeface="Calibri" panose="020F0502020204030204" pitchFamily="34" charset="0"/>
              </a:rPr>
              <a:t>1</a:t>
            </a:r>
            <a:r>
              <a:rPr lang="en-US" sz="360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Care este direcția principală a operei autorului? În esență, ce spune el? Ai ocazia să faci un rezumat al operei în câteva paragrafe</a:t>
            </a:r>
            <a:r>
              <a:rPr lang="en-US" sz="3600" smtClean="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a:p>
            <a:endParaRPr lang="en-US" sz="2400" dirty="0"/>
          </a:p>
          <a:p>
            <a:pPr marL="0" indent="0">
              <a:buNone/>
            </a:pPr>
            <a:endParaRPr lang="en-US" dirty="0"/>
          </a:p>
        </p:txBody>
      </p:sp>
    </p:spTree>
    <p:extLst>
      <p:ext uri="{BB962C8B-B14F-4D97-AF65-F5344CB8AC3E}">
        <p14:creationId xmlns:p14="http://schemas.microsoft.com/office/powerpoint/2010/main" xmlns="" val="1371302497"/>
      </p:ext>
    </p:extLst>
  </p:cSld>
  <p:clrMapOvr>
    <a:masterClrMapping/>
  </p:clrMapOvr>
  <p:transition advClick="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Întrebări ce guvernează</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valua</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2200" smtClean="0">
                <a:latin typeface="Calibri" panose="020F0502020204030204" pitchFamily="34" charset="0"/>
                <a:cs typeface="Calibri" panose="020F0502020204030204" pitchFamily="34" charset="0"/>
              </a:rPr>
              <a:t>de</a:t>
            </a:r>
            <a:r>
              <a:rPr lang="en-US" sz="2200" smtClean="0">
                <a:latin typeface="Calibri" panose="020F0502020204030204" pitchFamily="34" charset="0"/>
                <a:cs typeface="Calibri" panose="020F0502020204030204" pitchFamily="34" charset="0"/>
              </a:rPr>
              <a:t> </a:t>
            </a:r>
            <a:r>
              <a:rPr lang="en-US" sz="2200">
                <a:latin typeface="Calibri" panose="020F0502020204030204" pitchFamily="34" charset="0"/>
                <a:cs typeface="Calibri" panose="020F0502020204030204" pitchFamily="34" charset="0"/>
              </a:rPr>
              <a:t>Vyhmeister </a:t>
            </a:r>
            <a:r>
              <a:rPr lang="ro-RO" sz="2200" smtClean="0">
                <a:latin typeface="Calibri" panose="020F0502020204030204" pitchFamily="34" charset="0"/>
                <a:cs typeface="Calibri" panose="020F0502020204030204" pitchFamily="34" charset="0"/>
              </a:rPr>
              <a:t>și</a:t>
            </a:r>
            <a:r>
              <a:rPr lang="en-US" sz="220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Robertson</a:t>
            </a:r>
            <a:endParaRPr lang="en-US" sz="2200" dirty="0"/>
          </a:p>
        </p:txBody>
      </p:sp>
      <p:sp>
        <p:nvSpPr>
          <p:cNvPr id="3" name="Content Placeholder 13">
            <a:extLst>
              <a:ext uri="{FF2B5EF4-FFF2-40B4-BE49-F238E27FC236}">
                <a16:creationId xmlns:a16="http://schemas.microsoft.com/office/drawing/2014/main" xmlns=""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“2</a:t>
            </a:r>
            <a:r>
              <a:rPr lang="en-US" sz="360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De ce spune autorul ceea ce spune? Ce anume din trecutul și pregătirea lui îl duce la concluziile sale? Este important să pui cartea sau articolul în context; o persoană care provine dintr-un mediu sărac și oprimat va scrie altfel decât o persoană care provine dintr-un mediu afluent și privilegiat. Trebuie să fii atent la aceste diferențe. </a:t>
            </a:r>
            <a:r>
              <a:rPr lang="en-US" sz="3600" smtClean="0">
                <a:latin typeface="Calibri" panose="020F0502020204030204" pitchFamily="34" charset="0"/>
                <a:cs typeface="Calibri" panose="020F0502020204030204" pitchFamily="34" charset="0"/>
              </a:rPr>
              <a:t>” </a:t>
            </a:r>
            <a:endParaRPr lang="en-US" sz="3600" dirty="0">
              <a:latin typeface="Calibri" panose="020F0502020204030204" pitchFamily="34" charset="0"/>
              <a:cs typeface="Calibri" panose="020F0502020204030204" pitchFamily="34" charset="0"/>
            </a:endParaRPr>
          </a:p>
          <a:p>
            <a:endParaRPr lang="en-US" sz="2400" dirty="0"/>
          </a:p>
          <a:p>
            <a:endParaRPr lang="en-US" dirty="0"/>
          </a:p>
        </p:txBody>
      </p:sp>
    </p:spTree>
    <p:extLst>
      <p:ext uri="{BB962C8B-B14F-4D97-AF65-F5344CB8AC3E}">
        <p14:creationId xmlns:p14="http://schemas.microsoft.com/office/powerpoint/2010/main" xmlns="" val="2238913122"/>
      </p:ext>
    </p:extLst>
  </p:cSld>
  <p:clrMapOvr>
    <a:masterClrMapping/>
  </p:clrMapOvr>
  <p:transition advClick="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Întrebări ce guvernează</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valua</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2200" smtClean="0">
                <a:latin typeface="Calibri" panose="020F0502020204030204" pitchFamily="34" charset="0"/>
                <a:cs typeface="Calibri" panose="020F0502020204030204" pitchFamily="34" charset="0"/>
              </a:rPr>
              <a:t>de</a:t>
            </a:r>
            <a:r>
              <a:rPr lang="en-US" sz="2200" smtClean="0">
                <a:latin typeface="Calibri" panose="020F0502020204030204" pitchFamily="34" charset="0"/>
                <a:cs typeface="Calibri" panose="020F0502020204030204" pitchFamily="34" charset="0"/>
              </a:rPr>
              <a:t> </a:t>
            </a:r>
            <a:r>
              <a:rPr lang="en-US" sz="2200">
                <a:latin typeface="Calibri" panose="020F0502020204030204" pitchFamily="34" charset="0"/>
                <a:cs typeface="Calibri" panose="020F0502020204030204" pitchFamily="34" charset="0"/>
              </a:rPr>
              <a:t>Vyhmeister </a:t>
            </a:r>
            <a:r>
              <a:rPr lang="ro-RO" sz="2200" smtClean="0">
                <a:latin typeface="Calibri" panose="020F0502020204030204" pitchFamily="34" charset="0"/>
                <a:cs typeface="Calibri" panose="020F0502020204030204" pitchFamily="34" charset="0"/>
              </a:rPr>
              <a:t>și</a:t>
            </a:r>
            <a:r>
              <a:rPr lang="en-US" sz="220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Robertson</a:t>
            </a:r>
            <a:endParaRPr lang="en-US" sz="2200" dirty="0"/>
          </a:p>
        </p:txBody>
      </p:sp>
      <p:sp>
        <p:nvSpPr>
          <p:cNvPr id="3" name="Content Placeholder 13">
            <a:extLst>
              <a:ext uri="{FF2B5EF4-FFF2-40B4-BE49-F238E27FC236}">
                <a16:creationId xmlns:a16="http://schemas.microsoft.com/office/drawing/2014/main" xmlns=""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“3</a:t>
            </a:r>
            <a:r>
              <a:rPr lang="en-US" sz="360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Cui îi este adresat mesajul și cu ce scop? Este o lucrare adresată copiilor sau savanților? Ce încearcă să realizeze autorul? De obicei autorul îți spune asta, nu te lasă să ghicești singur. Desigur că destinatarii scrierii influențează tonul și conținutul lucrării. </a:t>
            </a:r>
            <a:r>
              <a:rPr lang="en-US" sz="3600" smtClean="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a:p>
            <a:endParaRPr lang="en-US" sz="2400" dirty="0"/>
          </a:p>
          <a:p>
            <a:endParaRPr lang="en-US" dirty="0"/>
          </a:p>
        </p:txBody>
      </p:sp>
    </p:spTree>
    <p:extLst>
      <p:ext uri="{BB962C8B-B14F-4D97-AF65-F5344CB8AC3E}">
        <p14:creationId xmlns:p14="http://schemas.microsoft.com/office/powerpoint/2010/main" xmlns="" val="45140014"/>
      </p:ext>
    </p:extLst>
  </p:cSld>
  <p:clrMapOvr>
    <a:masterClrMapping/>
  </p:clrMapOvr>
  <p:transition advClick="0">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Întrebări ce guvernează</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valua</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a:t>
            </a:r>
            <a:r>
              <a:rPr lang="en-US" sz="24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2200" smtClean="0">
                <a:latin typeface="Calibri" panose="020F0502020204030204" pitchFamily="34" charset="0"/>
                <a:cs typeface="Calibri" panose="020F0502020204030204" pitchFamily="34" charset="0"/>
              </a:rPr>
              <a:t>de</a:t>
            </a:r>
            <a:r>
              <a:rPr lang="en-US" sz="2200" smtClean="0">
                <a:latin typeface="Calibri" panose="020F0502020204030204" pitchFamily="34" charset="0"/>
                <a:cs typeface="Calibri" panose="020F0502020204030204" pitchFamily="34" charset="0"/>
              </a:rPr>
              <a:t> Vyhmeister </a:t>
            </a:r>
            <a:r>
              <a:rPr lang="ro-RO" sz="2200" smtClean="0">
                <a:latin typeface="Calibri" panose="020F0502020204030204" pitchFamily="34" charset="0"/>
                <a:cs typeface="Calibri" panose="020F0502020204030204" pitchFamily="34" charset="0"/>
              </a:rPr>
              <a:t>și</a:t>
            </a:r>
            <a:r>
              <a:rPr lang="en-US" sz="2200" smtClean="0">
                <a:latin typeface="Calibri" panose="020F0502020204030204" pitchFamily="34" charset="0"/>
                <a:cs typeface="Calibri" panose="020F0502020204030204" pitchFamily="34" charset="0"/>
              </a:rPr>
              <a:t> Robertson</a:t>
            </a:r>
            <a:endParaRPr lang="en-US" sz="2200" dirty="0"/>
          </a:p>
        </p:txBody>
      </p:sp>
      <p:sp>
        <p:nvSpPr>
          <p:cNvPr id="3" name="Content Placeholder 13">
            <a:extLst>
              <a:ext uri="{FF2B5EF4-FFF2-40B4-BE49-F238E27FC236}">
                <a16:creationId xmlns:a16="http://schemas.microsoft.com/office/drawing/2014/main" xmlns=""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“4</a:t>
            </a:r>
            <a:r>
              <a:rPr lang="en-US" sz="360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De partea cui </a:t>
            </a:r>
            <a:r>
              <a:rPr lang="en-US" sz="3600" smtClean="0">
                <a:latin typeface="Calibri" panose="020F0502020204030204" pitchFamily="34" charset="0"/>
                <a:cs typeface="Calibri" panose="020F0502020204030204" pitchFamily="34" charset="0"/>
              </a:rPr>
              <a:t>(</a:t>
            </a:r>
            <a:r>
              <a:rPr lang="ro-RO" sz="3600" smtClean="0">
                <a:latin typeface="Calibri" panose="020F0502020204030204" pitchFamily="34" charset="0"/>
                <a:cs typeface="Calibri" panose="020F0502020204030204" pitchFamily="34" charset="0"/>
              </a:rPr>
              <a:t>sau împotriva cui</a:t>
            </a:r>
            <a:r>
              <a:rPr lang="en-US" sz="3600" smtClean="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ia poziție autorul? </a:t>
            </a:r>
            <a:r>
              <a:rPr lang="en-US" sz="3600" smtClean="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 . </a:t>
            </a:r>
            <a:r>
              <a:rPr lang="en-US" sz="360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Dacă autorul își exprimă poziția, nu-ți va fi greu s-o repeți. Dacă autorul nu o exprimă, va trebui s-o discerni cu atenție. </a:t>
            </a:r>
            <a:r>
              <a:rPr lang="en-US" sz="3600" smtClean="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Știi cum te simți și tu atunci când cineva te acuză că ai spus ceva ce nu ai spus  - sau nu ai vrut să fie înțeles așa</a:t>
            </a:r>
            <a:r>
              <a:rPr lang="en-US" sz="3600" smtClean="0">
                <a:latin typeface="Calibri" panose="020F0502020204030204" pitchFamily="34" charset="0"/>
                <a:cs typeface="Calibri" panose="020F0502020204030204" pitchFamily="34" charset="0"/>
              </a:rPr>
              <a:t>.” </a:t>
            </a:r>
            <a:endParaRPr lang="en-US" sz="3600" dirty="0">
              <a:latin typeface="Calibri" panose="020F0502020204030204" pitchFamily="34" charset="0"/>
              <a:cs typeface="Calibri" panose="020F0502020204030204" pitchFamily="34" charset="0"/>
            </a:endParaRPr>
          </a:p>
          <a:p>
            <a:endParaRPr lang="en-US" sz="2400" dirty="0"/>
          </a:p>
          <a:p>
            <a:endParaRPr lang="en-US" dirty="0"/>
          </a:p>
        </p:txBody>
      </p:sp>
    </p:spTree>
    <p:extLst>
      <p:ext uri="{BB962C8B-B14F-4D97-AF65-F5344CB8AC3E}">
        <p14:creationId xmlns:p14="http://schemas.microsoft.com/office/powerpoint/2010/main" xmlns="" val="1835728708"/>
      </p:ext>
    </p:extLst>
  </p:cSld>
  <p:clrMapOvr>
    <a:masterClrMapping/>
  </p:clrMapOvr>
  <p:transition advClick="0">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Întrebări ce guvernează</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valua</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2200" smtClean="0">
                <a:latin typeface="Calibri" panose="020F0502020204030204" pitchFamily="34" charset="0"/>
                <a:cs typeface="Calibri" panose="020F0502020204030204" pitchFamily="34" charset="0"/>
              </a:rPr>
              <a:t>de</a:t>
            </a:r>
            <a:r>
              <a:rPr lang="en-US" sz="2200" smtClean="0">
                <a:latin typeface="Calibri" panose="020F0502020204030204" pitchFamily="34" charset="0"/>
                <a:cs typeface="Calibri" panose="020F0502020204030204" pitchFamily="34" charset="0"/>
              </a:rPr>
              <a:t> Vyhmeister </a:t>
            </a:r>
            <a:r>
              <a:rPr lang="ro-RO" sz="2200" smtClean="0">
                <a:latin typeface="Calibri" panose="020F0502020204030204" pitchFamily="34" charset="0"/>
                <a:cs typeface="Calibri" panose="020F0502020204030204" pitchFamily="34" charset="0"/>
              </a:rPr>
              <a:t>și</a:t>
            </a:r>
            <a:r>
              <a:rPr lang="en-US" sz="2200" smtClean="0">
                <a:latin typeface="Calibri" panose="020F0502020204030204" pitchFamily="34" charset="0"/>
                <a:cs typeface="Calibri" panose="020F0502020204030204" pitchFamily="34" charset="0"/>
              </a:rPr>
              <a:t> Robertson</a:t>
            </a:r>
            <a:endParaRPr lang="en-US" sz="2200" dirty="0"/>
          </a:p>
        </p:txBody>
      </p:sp>
      <p:sp>
        <p:nvSpPr>
          <p:cNvPr id="3" name="Content Placeholder 13">
            <a:extLst>
              <a:ext uri="{FF2B5EF4-FFF2-40B4-BE49-F238E27FC236}">
                <a16:creationId xmlns:a16="http://schemas.microsoft.com/office/drawing/2014/main" xmlns=""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“5</a:t>
            </a:r>
            <a:r>
              <a:rPr lang="en-US" sz="360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Cât de bine și-a atins autorul obiectivele? Nu evalua autorul prin prisma a ce crezi tu că ar fi trebuit să spună, ci prin filtrul a ce a intenționat el să transmită. Intenția autorului o vei găsi de obicei în introducerea cărții sau a articolului. </a:t>
            </a:r>
            <a:r>
              <a:rPr lang="en-US" sz="3600" smtClean="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Dacă intenția este prezentarea generală a unui subiect, nu te aștepta la o abordare profundă și detaliată</a:t>
            </a:r>
            <a:r>
              <a:rPr lang="en-US" sz="3600" smtClean="0">
                <a:latin typeface="Calibri" panose="020F0502020204030204" pitchFamily="34" charset="0"/>
                <a:cs typeface="Calibri" panose="020F0502020204030204" pitchFamily="34" charset="0"/>
              </a:rPr>
              <a:t>.” </a:t>
            </a:r>
            <a:endParaRPr lang="en-US" sz="3600" dirty="0">
              <a:latin typeface="Calibri" panose="020F0502020204030204" pitchFamily="34" charset="0"/>
              <a:cs typeface="Calibri" panose="020F0502020204030204" pitchFamily="34" charset="0"/>
            </a:endParaRPr>
          </a:p>
          <a:p>
            <a:endParaRPr lang="en-US" sz="2400" dirty="0"/>
          </a:p>
          <a:p>
            <a:endParaRPr lang="en-US" dirty="0"/>
          </a:p>
        </p:txBody>
      </p:sp>
    </p:spTree>
    <p:extLst>
      <p:ext uri="{BB962C8B-B14F-4D97-AF65-F5344CB8AC3E}">
        <p14:creationId xmlns:p14="http://schemas.microsoft.com/office/powerpoint/2010/main" xmlns="" val="608734474"/>
      </p:ext>
    </p:extLst>
  </p:cSld>
  <p:clrMapOvr>
    <a:masterClrMapping/>
  </p:clrMapOvr>
  <p:transition advClick="0">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Întrebări ce guvernează</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valua</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2200" smtClean="0">
                <a:latin typeface="Calibri" panose="020F0502020204030204" pitchFamily="34" charset="0"/>
                <a:cs typeface="Calibri" panose="020F0502020204030204" pitchFamily="34" charset="0"/>
              </a:rPr>
              <a:t>de</a:t>
            </a:r>
            <a:r>
              <a:rPr lang="en-US" sz="2200" smtClean="0">
                <a:latin typeface="Calibri" panose="020F0502020204030204" pitchFamily="34" charset="0"/>
                <a:cs typeface="Calibri" panose="020F0502020204030204" pitchFamily="34" charset="0"/>
              </a:rPr>
              <a:t> </a:t>
            </a:r>
            <a:r>
              <a:rPr lang="en-US" sz="2200">
                <a:latin typeface="Calibri" panose="020F0502020204030204" pitchFamily="34" charset="0"/>
                <a:cs typeface="Calibri" panose="020F0502020204030204" pitchFamily="34" charset="0"/>
              </a:rPr>
              <a:t>Vyhmeister </a:t>
            </a:r>
            <a:r>
              <a:rPr lang="ro-RO" sz="2200" smtClean="0">
                <a:latin typeface="Calibri" panose="020F0502020204030204" pitchFamily="34" charset="0"/>
                <a:cs typeface="Calibri" panose="020F0502020204030204" pitchFamily="34" charset="0"/>
              </a:rPr>
              <a:t>și</a:t>
            </a:r>
            <a:r>
              <a:rPr lang="en-US" sz="220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Robertson</a:t>
            </a:r>
            <a:endParaRPr lang="en-US" sz="2200" dirty="0"/>
          </a:p>
        </p:txBody>
      </p:sp>
      <p:sp>
        <p:nvSpPr>
          <p:cNvPr id="3" name="Content Placeholder 13">
            <a:extLst>
              <a:ext uri="{FF2B5EF4-FFF2-40B4-BE49-F238E27FC236}">
                <a16:creationId xmlns:a16="http://schemas.microsoft.com/office/drawing/2014/main" xmlns=""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“6</a:t>
            </a:r>
            <a:r>
              <a:rPr lang="en-US" sz="360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Cum se compară această lucrare cu alte scrieri – fie ale aceluiași autor, fie ale altor autori din același domeniu? </a:t>
            </a:r>
            <a:r>
              <a:rPr lang="en-US" sz="3600" smtClean="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 . . “ </a:t>
            </a:r>
          </a:p>
          <a:p>
            <a:endParaRPr lang="en-US" sz="2400" dirty="0"/>
          </a:p>
          <a:p>
            <a:endParaRPr lang="en-US" dirty="0"/>
          </a:p>
        </p:txBody>
      </p:sp>
    </p:spTree>
    <p:extLst>
      <p:ext uri="{BB962C8B-B14F-4D97-AF65-F5344CB8AC3E}">
        <p14:creationId xmlns:p14="http://schemas.microsoft.com/office/powerpoint/2010/main" xmlns="" val="844054741"/>
      </p:ext>
    </p:extLst>
  </p:cSld>
  <p:clrMapOvr>
    <a:masterClrMapping/>
  </p:clrMapOvr>
  <p:transition advClick="0">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Întrebări ce guvernează</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valua</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2200" smtClean="0">
                <a:latin typeface="Calibri" panose="020F0502020204030204" pitchFamily="34" charset="0"/>
                <a:cs typeface="Calibri" panose="020F0502020204030204" pitchFamily="34" charset="0"/>
              </a:rPr>
              <a:t>de</a:t>
            </a:r>
            <a:r>
              <a:rPr lang="en-US" sz="2200" smtClean="0">
                <a:latin typeface="Calibri" panose="020F0502020204030204" pitchFamily="34" charset="0"/>
                <a:cs typeface="Calibri" panose="020F0502020204030204" pitchFamily="34" charset="0"/>
              </a:rPr>
              <a:t> Vyhmeister </a:t>
            </a:r>
            <a:r>
              <a:rPr lang="ro-RO" sz="2200" smtClean="0">
                <a:latin typeface="Calibri" panose="020F0502020204030204" pitchFamily="34" charset="0"/>
                <a:cs typeface="Calibri" panose="020F0502020204030204" pitchFamily="34" charset="0"/>
              </a:rPr>
              <a:t>și</a:t>
            </a:r>
            <a:r>
              <a:rPr lang="en-US" sz="2200" smtClean="0">
                <a:latin typeface="Calibri" panose="020F0502020204030204" pitchFamily="34" charset="0"/>
                <a:cs typeface="Calibri" panose="020F0502020204030204" pitchFamily="34" charset="0"/>
              </a:rPr>
              <a:t> Robertson</a:t>
            </a:r>
            <a:endParaRPr lang="en-US" sz="2200" dirty="0"/>
          </a:p>
        </p:txBody>
      </p:sp>
      <p:sp>
        <p:nvSpPr>
          <p:cNvPr id="3" name="Content Placeholder 13">
            <a:extLst>
              <a:ext uri="{FF2B5EF4-FFF2-40B4-BE49-F238E27FC236}">
                <a16:creationId xmlns:a16="http://schemas.microsoft.com/office/drawing/2014/main" xmlns=""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dirty="0">
                <a:latin typeface="Calibri" panose="020F0502020204030204" pitchFamily="34" charset="0"/>
                <a:cs typeface="Calibri" panose="020F0502020204030204" pitchFamily="34" charset="0"/>
              </a:rPr>
              <a:t>“7</a:t>
            </a:r>
            <a:r>
              <a:rPr lang="en-US" sz="3600">
                <a:latin typeface="Calibri" panose="020F0502020204030204" pitchFamily="34" charset="0"/>
                <a:cs typeface="Calibri" panose="020F0502020204030204" pitchFamily="34" charset="0"/>
              </a:rPr>
              <a:t>. </a:t>
            </a:r>
            <a:r>
              <a:rPr lang="ro-RO" sz="3600" smtClean="0">
                <a:latin typeface="Calibri" panose="020F0502020204030204" pitchFamily="34" charset="0"/>
                <a:cs typeface="Calibri" panose="020F0502020204030204" pitchFamily="34" charset="0"/>
              </a:rPr>
              <a:t>Ce părere ai despre material? La ce ne ajută? Cine va beneficia prin citirea lui?  Dacă evaluezi scrierea unui autor cunoscut, va trebui să îți elaborezi cu grijă concluziile</a:t>
            </a:r>
            <a:r>
              <a:rPr lang="en-US" sz="3600" smtClean="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a:p>
            <a:pPr marL="0" indent="0">
              <a:buNone/>
            </a:pPr>
            <a:endParaRPr lang="en-US" sz="2400" dirty="0"/>
          </a:p>
          <a:p>
            <a:endParaRPr lang="en-US" dirty="0"/>
          </a:p>
        </p:txBody>
      </p:sp>
    </p:spTree>
    <p:extLst>
      <p:ext uri="{BB962C8B-B14F-4D97-AF65-F5344CB8AC3E}">
        <p14:creationId xmlns:p14="http://schemas.microsoft.com/office/powerpoint/2010/main" xmlns="" val="48147101"/>
      </p:ext>
    </p:extLst>
  </p:cSld>
  <p:clrMapOvr>
    <a:masterClrMapping/>
  </p:clrMapOvr>
  <p:transition advClick="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600" y="2678725"/>
            <a:ext cx="11419840" cy="2236948"/>
          </a:xfrm>
        </p:spPr>
        <p:txBody>
          <a:bodyPr>
            <a:normAutofit/>
          </a:bodyPr>
          <a:lstStyle/>
          <a:p>
            <a:pPr algn="ctr"/>
            <a:r>
              <a:rPr lang="ro-RO" sz="54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Recenzia de carte răspunde </a:t>
            </a:r>
            <a:br>
              <a:rPr lang="ro-RO" sz="54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ro-RO" sz="54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a:t>
            </a:r>
            <a:r>
              <a:rPr lang="en-US" sz="54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5400" cap="none">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3 </a:t>
            </a:r>
            <a:r>
              <a:rPr lang="ro-RO" sz="54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întrebări</a:t>
            </a:r>
            <a:r>
              <a:rPr lang="en-US" sz="5400" cap="none" smtClean="0">
                <a:latin typeface="Calibri" panose="020F0502020204030204" pitchFamily="34" charset="0"/>
                <a:cs typeface="Calibri" panose="020F0502020204030204" pitchFamily="34" charset="0"/>
              </a:rPr>
              <a:t> </a:t>
            </a:r>
            <a:endParaRPr lang="en-US" sz="5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315647518"/>
      </p:ext>
    </p:extLst>
  </p:cSld>
  <p:clrMapOvr>
    <a:masterClrMapping/>
  </p:clrMapOvr>
  <p:transition advClick="0">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Întrebări ce guvernează</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valua</a:t>
            </a:r>
            <a:r>
              <a:rPr lang="ro-RO"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a:t>
            </a:r>
            <a:r>
              <a:rPr lang="en-US" sz="360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ro-RO" sz="2200" smtClean="0">
                <a:latin typeface="Calibri" panose="020F0502020204030204" pitchFamily="34" charset="0"/>
                <a:cs typeface="Calibri" panose="020F0502020204030204" pitchFamily="34" charset="0"/>
              </a:rPr>
              <a:t>de</a:t>
            </a:r>
            <a:r>
              <a:rPr lang="en-US" sz="2200" smtClean="0">
                <a:latin typeface="Calibri" panose="020F0502020204030204" pitchFamily="34" charset="0"/>
                <a:cs typeface="Calibri" panose="020F0502020204030204" pitchFamily="34" charset="0"/>
              </a:rPr>
              <a:t> </a:t>
            </a:r>
            <a:r>
              <a:rPr lang="en-US" sz="2200">
                <a:latin typeface="Calibri" panose="020F0502020204030204" pitchFamily="34" charset="0"/>
                <a:cs typeface="Calibri" panose="020F0502020204030204" pitchFamily="34" charset="0"/>
              </a:rPr>
              <a:t>Vyhmeister </a:t>
            </a:r>
            <a:r>
              <a:rPr lang="ro-RO" sz="2200" smtClean="0">
                <a:latin typeface="Calibri" panose="020F0502020204030204" pitchFamily="34" charset="0"/>
                <a:cs typeface="Calibri" panose="020F0502020204030204" pitchFamily="34" charset="0"/>
              </a:rPr>
              <a:t>și</a:t>
            </a:r>
            <a:r>
              <a:rPr lang="en-US" sz="220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Robertson</a:t>
            </a:r>
            <a:endParaRPr lang="en-US" sz="2200" dirty="0"/>
          </a:p>
        </p:txBody>
      </p:sp>
      <p:sp>
        <p:nvSpPr>
          <p:cNvPr id="3" name="Content Placeholder 13">
            <a:extLst>
              <a:ext uri="{FF2B5EF4-FFF2-40B4-BE49-F238E27FC236}">
                <a16:creationId xmlns:a16="http://schemas.microsoft.com/office/drawing/2014/main" xmlns="" id="{4A0D0EAC-F2F9-4671-9800-EEE9927A181B}"/>
              </a:ext>
            </a:extLst>
          </p:cNvPr>
          <p:cNvSpPr txBox="1">
            <a:spLocks/>
          </p:cNvSpPr>
          <p:nvPr/>
        </p:nvSpPr>
        <p:spPr>
          <a:xfrm>
            <a:off x="1104900" y="1600200"/>
            <a:ext cx="9982200" cy="457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None/>
            </a:pPr>
            <a:r>
              <a:rPr lang="en-US" sz="3600" smtClean="0">
                <a:latin typeface="Calibri" panose="020F0502020204030204" pitchFamily="34" charset="0"/>
                <a:cs typeface="Calibri" panose="020F0502020204030204" pitchFamily="34" charset="0"/>
              </a:rPr>
              <a:t>“</a:t>
            </a:r>
            <a:r>
              <a:rPr lang="ro-RO" sz="3600" smtClean="0">
                <a:latin typeface="Calibri" panose="020F0502020204030204" pitchFamily="34" charset="0"/>
                <a:cs typeface="Calibri" panose="020F0502020204030204" pitchFamily="34" charset="0"/>
              </a:rPr>
              <a:t>Aceste întrebări sunt menite să te ajute să evaluezi procesul de gândire și de scriere</a:t>
            </a:r>
            <a:r>
              <a:rPr lang="en-US" sz="3600" smtClean="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 . . “</a:t>
            </a:r>
          </a:p>
          <a:p>
            <a:pPr marL="0" indent="0">
              <a:buNone/>
            </a:pPr>
            <a:r>
              <a:rPr lang="en-US"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	</a:t>
            </a:r>
            <a:r>
              <a:rPr lang="en-US" sz="2800">
                <a:latin typeface="Calibri" panose="020F0502020204030204" pitchFamily="34" charset="0"/>
                <a:cs typeface="Calibri" panose="020F0502020204030204" pitchFamily="34" charset="0"/>
              </a:rPr>
              <a:t>      </a:t>
            </a:r>
            <a:r>
              <a:rPr lang="ro-RO" sz="2800" smtClean="0">
                <a:latin typeface="Calibri" panose="020F0502020204030204" pitchFamily="34" charset="0"/>
                <a:cs typeface="Calibri" panose="020F0502020204030204" pitchFamily="34" charset="0"/>
              </a:rPr>
              <a:t>Aceste </a:t>
            </a:r>
            <a:r>
              <a:rPr lang="en-US" sz="2800" smtClean="0">
                <a:latin typeface="Calibri" panose="020F0502020204030204" pitchFamily="34" charset="0"/>
                <a:cs typeface="Calibri" panose="020F0502020204030204" pitchFamily="34" charset="0"/>
              </a:rPr>
              <a:t>7 </a:t>
            </a:r>
            <a:r>
              <a:rPr lang="ro-RO" sz="2800" smtClean="0">
                <a:latin typeface="Calibri" panose="020F0502020204030204" pitchFamily="34" charset="0"/>
                <a:cs typeface="Calibri" panose="020F0502020204030204" pitchFamily="34" charset="0"/>
              </a:rPr>
              <a:t>întrebări sunt citate din paginile</a:t>
            </a:r>
            <a:r>
              <a:rPr lang="en-US" sz="2800" smtClean="0">
                <a:latin typeface="Calibri" panose="020F0502020204030204" pitchFamily="34" charset="0"/>
                <a:cs typeface="Calibri" panose="020F0502020204030204" pitchFamily="34" charset="0"/>
              </a:rPr>
              <a:t> </a:t>
            </a:r>
            <a:r>
              <a:rPr lang="en-US" sz="2800">
                <a:latin typeface="Calibri" panose="020F0502020204030204" pitchFamily="34" charset="0"/>
                <a:cs typeface="Calibri" panose="020F0502020204030204" pitchFamily="34" charset="0"/>
              </a:rPr>
              <a:t>68-69 </a:t>
            </a:r>
            <a:r>
              <a:rPr lang="ro-RO" sz="2800" smtClean="0">
                <a:latin typeface="Calibri" panose="020F0502020204030204" pitchFamily="34" charset="0"/>
                <a:cs typeface="Calibri" panose="020F0502020204030204" pitchFamily="34" charset="0"/>
              </a:rPr>
              <a:t>din</a:t>
            </a:r>
            <a:r>
              <a:rPr lang="en-US" sz="2800" smtClean="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Vyhmeister, Nancy Jean &amp; Robertson, Terry Dwain 			(2014). </a:t>
            </a:r>
            <a:r>
              <a:rPr lang="en-US" sz="2800" i="1" dirty="0">
                <a:latin typeface="Calibri" panose="020F0502020204030204" pitchFamily="34" charset="0"/>
                <a:cs typeface="Calibri" panose="020F0502020204030204" pitchFamily="34" charset="0"/>
              </a:rPr>
              <a:t>Quality research papers for students of 			religion and theology</a:t>
            </a:r>
            <a:r>
              <a:rPr lang="en-US" sz="2800" dirty="0">
                <a:latin typeface="Calibri" panose="020F0502020204030204" pitchFamily="34" charset="0"/>
                <a:cs typeface="Calibri" panose="020F0502020204030204" pitchFamily="34" charset="0"/>
              </a:rPr>
              <a:t> (3</a:t>
            </a:r>
            <a:r>
              <a:rPr lang="en-US" sz="2800" baseline="30000" dirty="0">
                <a:latin typeface="Calibri" panose="020F0502020204030204" pitchFamily="34" charset="0"/>
                <a:cs typeface="Calibri" panose="020F0502020204030204" pitchFamily="34" charset="0"/>
              </a:rPr>
              <a:t>rd</a:t>
            </a:r>
            <a:r>
              <a:rPr lang="en-US" sz="2800" dirty="0">
                <a:latin typeface="Calibri" panose="020F0502020204030204" pitchFamily="34" charset="0"/>
                <a:cs typeface="Calibri" panose="020F0502020204030204" pitchFamily="34" charset="0"/>
              </a:rPr>
              <a:t> ed.). Grand Rapids, MI: 			Zondervan.</a:t>
            </a:r>
          </a:p>
          <a:p>
            <a:pPr marL="0" indent="0">
              <a:buNone/>
            </a:pPr>
            <a:r>
              <a:rPr lang="en-US" sz="280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a:t>
            </a:r>
            <a:r>
              <a:rPr lang="ro-RO" sz="2400" smtClean="0">
                <a:latin typeface="Calibri" panose="020F0502020204030204" pitchFamily="34" charset="0"/>
                <a:cs typeface="Calibri" panose="020F0502020204030204" pitchFamily="34" charset="0"/>
              </a:rPr>
              <a:t>Cartea este disponibilă în limba engleză la Biblioteca TCMI</a:t>
            </a:r>
            <a:r>
              <a:rPr lang="en-US" sz="240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endParaRPr lang="en-US" sz="2800" dirty="0">
              <a:latin typeface="Calibri" panose="020F0502020204030204" pitchFamily="34" charset="0"/>
              <a:cs typeface="Calibri" panose="020F0502020204030204" pitchFamily="34" charset="0"/>
            </a:endParaRPr>
          </a:p>
          <a:p>
            <a:endParaRPr lang="en-US" sz="2400" dirty="0"/>
          </a:p>
          <a:p>
            <a:endParaRPr lang="en-US" dirty="0"/>
          </a:p>
        </p:txBody>
      </p:sp>
      <p:pic>
        <p:nvPicPr>
          <p:cNvPr id="4" name="Picture 3">
            <a:extLst>
              <a:ext uri="{FF2B5EF4-FFF2-40B4-BE49-F238E27FC236}">
                <a16:creationId xmlns:a16="http://schemas.microsoft.com/office/drawing/2014/main" xmlns="" id="{83E69248-6E88-408A-AFBF-C3355310327F}"/>
              </a:ext>
            </a:extLst>
          </p:cNvPr>
          <p:cNvPicPr>
            <a:picLocks noChangeAspect="1"/>
          </p:cNvPicPr>
          <p:nvPr/>
        </p:nvPicPr>
        <p:blipFill>
          <a:blip r:embed="rId2" cstate="print"/>
          <a:stretch>
            <a:fillRect/>
          </a:stretch>
        </p:blipFill>
        <p:spPr>
          <a:xfrm>
            <a:off x="1291643" y="2860941"/>
            <a:ext cx="1946184" cy="2876597"/>
          </a:xfrm>
          <a:prstGeom prst="rect">
            <a:avLst/>
          </a:prstGeom>
        </p:spPr>
      </p:pic>
    </p:spTree>
    <p:extLst>
      <p:ext uri="{BB962C8B-B14F-4D97-AF65-F5344CB8AC3E}">
        <p14:creationId xmlns:p14="http://schemas.microsoft.com/office/powerpoint/2010/main" xmlns="" val="722787744"/>
      </p:ext>
    </p:extLst>
  </p:cSld>
  <p:clrMapOvr>
    <a:masterClrMapping/>
  </p:clrMapOvr>
  <p:transition advClick="0">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0713" y="2530631"/>
            <a:ext cx="6678237" cy="2219691"/>
          </a:xfrm>
        </p:spPr>
        <p:txBody>
          <a:bodyPr anchor="ctr">
            <a:normAutofit/>
          </a:bodyPr>
          <a:lstStyle/>
          <a:p>
            <a:pPr algn="ctr"/>
            <a:r>
              <a:rPr lang="ro-RO" sz="54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Sfârșitul părții</a:t>
            </a:r>
            <a:r>
              <a:rPr lang="en-US" sz="54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54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xmlns="" val="0"/>
              </a:ext>
            </a:extLst>
          </a:blip>
          <a:srcRect l="8890" r="8890"/>
          <a:stretch>
            <a:fillRect/>
          </a:stretch>
        </p:blipFill>
        <p:spPr/>
      </p:pic>
    </p:spTree>
    <p:extLst>
      <p:ext uri="{BB962C8B-B14F-4D97-AF65-F5344CB8AC3E}">
        <p14:creationId xmlns:p14="http://schemas.microsoft.com/office/powerpoint/2010/main" xmlns="" val="350588648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962" y="3215650"/>
            <a:ext cx="10071099" cy="1684150"/>
          </a:xfrm>
        </p:spPr>
        <p:txBody>
          <a:bodyPr>
            <a:normAutofit/>
          </a:bodyPr>
          <a:lstStyle/>
          <a:p>
            <a:r>
              <a:rPr lang="en-US" sz="4800" cap="none" dirty="0">
                <a:latin typeface="Calibri" panose="020F0502020204030204" pitchFamily="34" charset="0"/>
                <a:cs typeface="Calibri" panose="020F0502020204030204" pitchFamily="34" charset="0"/>
              </a:rPr>
              <a:t>1</a:t>
            </a:r>
            <a:r>
              <a:rPr lang="en-US" sz="4800" cap="none">
                <a:latin typeface="Calibri" panose="020F0502020204030204" pitchFamily="34" charset="0"/>
                <a:cs typeface="Calibri" panose="020F0502020204030204" pitchFamily="34" charset="0"/>
              </a:rPr>
              <a:t>. </a:t>
            </a:r>
            <a:r>
              <a:rPr lang="ro-RO" sz="4800" cap="none" smtClean="0">
                <a:latin typeface="Calibri" panose="020F0502020204030204" pitchFamily="34" charset="0"/>
                <a:cs typeface="Calibri" panose="020F0502020204030204" pitchFamily="34" charset="0"/>
              </a:rPr>
              <a:t>Ce încearcă</a:t>
            </a:r>
            <a:r>
              <a:rPr lang="en-US" sz="4800" cap="none" smtClean="0">
                <a:latin typeface="Calibri" panose="020F0502020204030204" pitchFamily="34" charset="0"/>
                <a:cs typeface="Calibri" panose="020F0502020204030204" pitchFamily="34" charset="0"/>
              </a:rPr>
              <a:t> autor</a:t>
            </a:r>
            <a:r>
              <a:rPr lang="ro-RO" sz="4800" cap="none" smtClean="0">
                <a:latin typeface="Calibri" panose="020F0502020204030204" pitchFamily="34" charset="0"/>
                <a:cs typeface="Calibri" panose="020F0502020204030204" pitchFamily="34" charset="0"/>
              </a:rPr>
              <a:t>ul să transmită</a:t>
            </a:r>
            <a:r>
              <a:rPr lang="en-US" sz="4800" cap="none" smtClean="0">
                <a:latin typeface="Calibri" panose="020F0502020204030204" pitchFamily="34" charset="0"/>
                <a:cs typeface="Calibri" panose="020F0502020204030204" pitchFamily="34" charset="0"/>
              </a:rPr>
              <a:t>?</a:t>
            </a:r>
            <a:endParaRPr lang="en-US" sz="4800" dirty="0"/>
          </a:p>
        </p:txBody>
      </p:sp>
      <p:sp>
        <p:nvSpPr>
          <p:cNvPr id="3" name="TextBox 2">
            <a:extLst>
              <a:ext uri="{FF2B5EF4-FFF2-40B4-BE49-F238E27FC236}">
                <a16:creationId xmlns:a16="http://schemas.microsoft.com/office/drawing/2014/main" xmlns="" id="{A56DBA10-15B1-45FE-A530-BCCD06C3DC4B}"/>
              </a:ext>
            </a:extLst>
          </p:cNvPr>
          <p:cNvSpPr txBox="1"/>
          <p:nvPr/>
        </p:nvSpPr>
        <p:spPr>
          <a:xfrm>
            <a:off x="1734587" y="853440"/>
            <a:ext cx="1140056" cy="646331"/>
          </a:xfrm>
          <a:prstGeom prst="rect">
            <a:avLst/>
          </a:prstGeom>
          <a:noFill/>
        </p:spPr>
        <p:txBody>
          <a:bodyPr wrap="none" rtlCol="0">
            <a:spAutoFit/>
          </a:bodyPr>
          <a:lstStyle/>
          <a:p>
            <a:r>
              <a:rPr lang="ro-RO" smtClean="0">
                <a:solidFill>
                  <a:schemeClr val="bg1"/>
                </a:solidFill>
              </a:rPr>
              <a:t>Scopul </a:t>
            </a:r>
            <a:endParaRPr lang="en-US" dirty="0">
              <a:solidFill>
                <a:schemeClr val="bg1"/>
              </a:solidFill>
            </a:endParaRPr>
          </a:p>
          <a:p>
            <a:r>
              <a:rPr lang="ro-RO" smtClean="0">
                <a:solidFill>
                  <a:schemeClr val="bg1"/>
                </a:solidFill>
              </a:rPr>
              <a:t>Autorului</a:t>
            </a:r>
            <a:endParaRPr lang="en-US" dirty="0">
              <a:solidFill>
                <a:schemeClr val="bg1"/>
              </a:solidFill>
            </a:endParaRPr>
          </a:p>
        </p:txBody>
      </p:sp>
    </p:spTree>
    <p:extLst>
      <p:ext uri="{BB962C8B-B14F-4D97-AF65-F5344CB8AC3E}">
        <p14:creationId xmlns:p14="http://schemas.microsoft.com/office/powerpoint/2010/main" xmlns="" val="132884364"/>
      </p:ext>
    </p:extLst>
  </p:cSld>
  <p:clrMapOvr>
    <a:masterClrMapping/>
  </p:clrMapOvr>
  <p:transition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716" y="3358674"/>
            <a:ext cx="7276123" cy="1607224"/>
          </a:xfrm>
        </p:spPr>
        <p:txBody>
          <a:bodyPr>
            <a:noAutofit/>
          </a:bodyPr>
          <a:lstStyle/>
          <a:p>
            <a:r>
              <a:rPr lang="en-US" sz="4800" cap="none" dirty="0">
                <a:latin typeface="Calibri" panose="020F0502020204030204" pitchFamily="34" charset="0"/>
                <a:cs typeface="Calibri" panose="020F0502020204030204" pitchFamily="34" charset="0"/>
              </a:rPr>
              <a:t>2</a:t>
            </a:r>
            <a:r>
              <a:rPr lang="en-US" sz="4800" cap="none">
                <a:latin typeface="Calibri" panose="020F0502020204030204" pitchFamily="34" charset="0"/>
                <a:cs typeface="Calibri" panose="020F0502020204030204" pitchFamily="34" charset="0"/>
              </a:rPr>
              <a:t>. </a:t>
            </a:r>
            <a:r>
              <a:rPr lang="ro-RO" sz="4800" cap="none" smtClean="0">
                <a:latin typeface="Calibri" panose="020F0502020204030204" pitchFamily="34" charset="0"/>
                <a:cs typeface="Calibri" panose="020F0502020204030204" pitchFamily="34" charset="0"/>
              </a:rPr>
              <a:t>Cât de eficient comunică autorul mesajul transmis</a:t>
            </a:r>
            <a:r>
              <a:rPr lang="en-US" sz="4800" cap="none" smtClean="0">
                <a:latin typeface="Calibri" panose="020F0502020204030204" pitchFamily="34" charset="0"/>
                <a:cs typeface="Calibri" panose="020F0502020204030204" pitchFamily="34" charset="0"/>
              </a:rPr>
              <a:t>?</a:t>
            </a:r>
            <a:endParaRPr lang="en-US" sz="4800" dirty="0"/>
          </a:p>
        </p:txBody>
      </p:sp>
      <p:sp>
        <p:nvSpPr>
          <p:cNvPr id="3" name="Rectangle 2">
            <a:extLst>
              <a:ext uri="{FF2B5EF4-FFF2-40B4-BE49-F238E27FC236}">
                <a16:creationId xmlns:a16="http://schemas.microsoft.com/office/drawing/2014/main" xmlns="" id="{98DA8F17-D497-4254-97FA-AD0171C05635}"/>
              </a:ext>
            </a:extLst>
          </p:cNvPr>
          <p:cNvSpPr/>
          <p:nvPr/>
        </p:nvSpPr>
        <p:spPr>
          <a:xfrm>
            <a:off x="1603716" y="689607"/>
            <a:ext cx="1311280" cy="1477328"/>
          </a:xfrm>
          <a:prstGeom prst="rect">
            <a:avLst/>
          </a:prstGeom>
        </p:spPr>
        <p:txBody>
          <a:bodyPr wrap="square">
            <a:spAutoFit/>
          </a:bodyPr>
          <a:lstStyle/>
          <a:p>
            <a:pPr algn="ctr"/>
            <a:r>
              <a:rPr lang="ro-RO" smtClean="0">
                <a:solidFill>
                  <a:schemeClr val="bg1"/>
                </a:solidFill>
              </a:rPr>
              <a:t>Conținut</a:t>
            </a:r>
          </a:p>
          <a:p>
            <a:pPr algn="ctr"/>
            <a:r>
              <a:rPr lang="ro-RO" smtClean="0">
                <a:solidFill>
                  <a:schemeClr val="bg1"/>
                </a:solidFill>
              </a:rPr>
              <a:t>Evaluat</a:t>
            </a:r>
          </a:p>
          <a:p>
            <a:pPr algn="ctr"/>
            <a:r>
              <a:rPr lang="ro-RO" smtClean="0">
                <a:solidFill>
                  <a:schemeClr val="bg1"/>
                </a:solidFill>
              </a:rPr>
              <a:t>de</a:t>
            </a:r>
          </a:p>
          <a:p>
            <a:pPr algn="ctr"/>
            <a:r>
              <a:rPr lang="ro-RO" smtClean="0">
                <a:solidFill>
                  <a:schemeClr val="bg1"/>
                </a:solidFill>
              </a:rPr>
              <a:t>C</a:t>
            </a:r>
            <a:r>
              <a:rPr lang="ro-RO" smtClean="0">
                <a:solidFill>
                  <a:schemeClr val="bg1"/>
                </a:solidFill>
              </a:rPr>
              <a:t>ititor</a:t>
            </a:r>
          </a:p>
          <a:p>
            <a:pPr algn="ctr"/>
            <a:endParaRPr lang="ro-RO" smtClean="0"/>
          </a:p>
        </p:txBody>
      </p:sp>
    </p:spTree>
    <p:extLst>
      <p:ext uri="{BB962C8B-B14F-4D97-AF65-F5344CB8AC3E}">
        <p14:creationId xmlns:p14="http://schemas.microsoft.com/office/powerpoint/2010/main" xmlns="" val="1086329782"/>
      </p:ext>
    </p:extLst>
  </p:cSld>
  <p:clrMapOvr>
    <a:masterClrMapping/>
  </p:clrMapOvr>
  <p:transition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739" y="3225806"/>
            <a:ext cx="10111741" cy="1684150"/>
          </a:xfrm>
        </p:spPr>
        <p:txBody>
          <a:bodyPr/>
          <a:lstStyle/>
          <a:p>
            <a:r>
              <a:rPr lang="en-US" sz="4800" cap="none" dirty="0">
                <a:latin typeface="Calibri" panose="020F0502020204030204" pitchFamily="34" charset="0"/>
                <a:cs typeface="Calibri" panose="020F0502020204030204" pitchFamily="34" charset="0"/>
              </a:rPr>
              <a:t>3</a:t>
            </a:r>
            <a:r>
              <a:rPr lang="en-US" sz="4800" cap="none">
                <a:latin typeface="Calibri" panose="020F0502020204030204" pitchFamily="34" charset="0"/>
                <a:cs typeface="Calibri" panose="020F0502020204030204" pitchFamily="34" charset="0"/>
              </a:rPr>
              <a:t>. </a:t>
            </a:r>
            <a:r>
              <a:rPr lang="ro-RO" sz="4800" cap="none" smtClean="0">
                <a:latin typeface="Calibri" panose="020F0502020204030204" pitchFamily="34" charset="0"/>
                <a:cs typeface="Calibri" panose="020F0502020204030204" pitchFamily="34" charset="0"/>
              </a:rPr>
              <a:t>Merită citită cartea</a:t>
            </a:r>
            <a:r>
              <a:rPr lang="en-US" sz="4800" cap="none" smtClean="0">
                <a:latin typeface="Calibri" panose="020F0502020204030204" pitchFamily="34" charset="0"/>
                <a:cs typeface="Calibri" panose="020F0502020204030204" pitchFamily="34" charset="0"/>
              </a:rPr>
              <a:t>?</a:t>
            </a:r>
            <a:r>
              <a:rPr lang="en-US" cap="none" smtClean="0">
                <a:latin typeface="Calibri" panose="020F0502020204030204" pitchFamily="34" charset="0"/>
                <a:cs typeface="Calibri" panose="020F0502020204030204" pitchFamily="34" charset="0"/>
              </a:rPr>
              <a:t> </a:t>
            </a:r>
            <a:endParaRPr lang="en-US" dirty="0"/>
          </a:p>
        </p:txBody>
      </p:sp>
      <p:sp>
        <p:nvSpPr>
          <p:cNvPr id="3" name="Rectangle 2">
            <a:extLst>
              <a:ext uri="{FF2B5EF4-FFF2-40B4-BE49-F238E27FC236}">
                <a16:creationId xmlns:a16="http://schemas.microsoft.com/office/drawing/2014/main" xmlns="" id="{76E12DDC-D337-4969-A028-B270A16A9745}"/>
              </a:ext>
            </a:extLst>
          </p:cNvPr>
          <p:cNvSpPr/>
          <p:nvPr/>
        </p:nvSpPr>
        <p:spPr>
          <a:xfrm>
            <a:off x="-831282" y="826847"/>
            <a:ext cx="6137564" cy="646331"/>
          </a:xfrm>
          <a:prstGeom prst="rect">
            <a:avLst/>
          </a:prstGeom>
        </p:spPr>
        <p:txBody>
          <a:bodyPr wrap="square">
            <a:spAutoFit/>
          </a:bodyPr>
          <a:lstStyle/>
          <a:p>
            <a:pPr algn="ctr"/>
            <a:r>
              <a:rPr lang="ro-RO" smtClean="0">
                <a:solidFill>
                  <a:schemeClr val="bg1"/>
                </a:solidFill>
              </a:rPr>
              <a:t>A</a:t>
            </a:r>
            <a:r>
              <a:rPr lang="ro-RO" smtClean="0">
                <a:solidFill>
                  <a:schemeClr val="bg1"/>
                </a:solidFill>
              </a:rPr>
              <a:t>udiența</a:t>
            </a:r>
          </a:p>
          <a:p>
            <a:pPr algn="ctr"/>
            <a:r>
              <a:rPr lang="ro-RO" smtClean="0">
                <a:solidFill>
                  <a:schemeClr val="bg1"/>
                </a:solidFill>
              </a:rPr>
              <a:t>Cititorului</a:t>
            </a:r>
            <a:endParaRPr lang="en-US" dirty="0"/>
          </a:p>
        </p:txBody>
      </p:sp>
    </p:spTree>
    <p:extLst>
      <p:ext uri="{BB962C8B-B14F-4D97-AF65-F5344CB8AC3E}">
        <p14:creationId xmlns:p14="http://schemas.microsoft.com/office/powerpoint/2010/main" xmlns="" val="3692074389"/>
      </p:ext>
    </p:extLst>
  </p:cSld>
  <p:clrMapOvr>
    <a:masterClrMapping/>
  </p:clrMapOvr>
  <p:transition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25" y="2678725"/>
            <a:ext cx="11665322" cy="2236948"/>
          </a:xfrm>
        </p:spPr>
        <p:txBody>
          <a:bodyPr>
            <a:normAutofit/>
          </a:bodyPr>
          <a:lstStyle/>
          <a:p>
            <a:pPr algn="ctr"/>
            <a:r>
              <a:rPr lang="ro-RO" sz="5400" cap="none"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Înainte de a citi eficient o carte</a:t>
            </a:r>
            <a:endParaRPr lang="en-US" sz="5400" cap="none"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07243642"/>
      </p:ext>
    </p:extLst>
  </p:cSld>
  <p:clrMapOvr>
    <a:masterClrMapping/>
  </p:clrMapOvr>
  <p:transition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ro-RO" cap="none" smtClean="0">
                <a:latin typeface="Calibri" panose="020F0502020204030204" pitchFamily="34" charset="0"/>
                <a:cs typeface="Calibri" panose="020F0502020204030204" pitchFamily="34" charset="0"/>
              </a:rPr>
              <a:t>Alocă timp suficient pentru a citi și înțelege </a:t>
            </a:r>
            <a:endParaRPr lang="en-US" dirty="0"/>
          </a:p>
        </p:txBody>
      </p:sp>
    </p:spTree>
    <p:extLst>
      <p:ext uri="{BB962C8B-B14F-4D97-AF65-F5344CB8AC3E}">
        <p14:creationId xmlns:p14="http://schemas.microsoft.com/office/powerpoint/2010/main" xmlns="" val="786713689"/>
      </p:ext>
    </p:extLst>
  </p:cSld>
  <p:clrMapOvr>
    <a:masterClrMapping/>
  </p:clrMapOvr>
  <p:transition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25806"/>
            <a:ext cx="12191999" cy="1684150"/>
          </a:xfrm>
        </p:spPr>
        <p:txBody>
          <a:bodyPr/>
          <a:lstStyle/>
          <a:p>
            <a:pPr algn="ctr"/>
            <a:r>
              <a:rPr lang="ro-RO" cap="none" smtClean="0">
                <a:latin typeface="Calibri" panose="020F0502020204030204" pitchFamily="34" charset="0"/>
                <a:cs typeface="Calibri" panose="020F0502020204030204" pitchFamily="34" charset="0"/>
              </a:rPr>
              <a:t>Clarifică motivul pentru care citești</a:t>
            </a:r>
            <a:endParaRPr lang="en-US" dirty="0"/>
          </a:p>
        </p:txBody>
      </p:sp>
    </p:spTree>
    <p:extLst>
      <p:ext uri="{BB962C8B-B14F-4D97-AF65-F5344CB8AC3E}">
        <p14:creationId xmlns:p14="http://schemas.microsoft.com/office/powerpoint/2010/main" xmlns="" val="1690722380"/>
      </p:ext>
    </p:extLst>
  </p:cSld>
  <p:clrMapOvr>
    <a:masterClrMapping/>
  </p:clrMapOvr>
  <p:transition advClick="0">
    <p:push dir="u"/>
  </p:transition>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dcmitype/"/>
    <ds:schemaRef ds:uri="4873beb7-5857-4685-be1f-d57550cc96cc"/>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4176</TotalTime>
  <Words>840</Words>
  <Application>Microsoft Office PowerPoint</Application>
  <PresentationFormat>Custom</PresentationFormat>
  <Paragraphs>88</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Academic Literature 16x9</vt:lpstr>
      <vt:lpstr>Recenzie Carte Partea 1 din 2</vt:lpstr>
      <vt:lpstr>Care este diferența?</vt:lpstr>
      <vt:lpstr>Recenzia de carte răspunde  la  3 întrebări </vt:lpstr>
      <vt:lpstr>1. Ce încearcă autorul să transmită?</vt:lpstr>
      <vt:lpstr>2. Cât de eficient comunică autorul mesajul transmis?</vt:lpstr>
      <vt:lpstr>3. Merită citită cartea? </vt:lpstr>
      <vt:lpstr>Înainte de a citi eficient o carte</vt:lpstr>
      <vt:lpstr>Alocă timp suficient pentru a citi și înțelege </vt:lpstr>
      <vt:lpstr>Clarifică motivul pentru care citești</vt:lpstr>
      <vt:lpstr>Identifică scopul autorului</vt:lpstr>
      <vt:lpstr>Care este scopul autorului?</vt:lpstr>
      <vt:lpstr>Studiază organizarea conținutului</vt:lpstr>
      <vt:lpstr>Cum este organizat conținutul?</vt:lpstr>
      <vt:lpstr>Lectură analitică</vt:lpstr>
      <vt:lpstr>Citește ca să înțelegi - posibil să necesite recitire</vt:lpstr>
      <vt:lpstr>Citește ca să înțelegi -  reflectează asupra conținutului</vt:lpstr>
      <vt:lpstr>Citește pentru implicații -  observă tonul, înclinația, datele/părerile autorului </vt:lpstr>
      <vt:lpstr>Citește pentru conversație -  pune întrebări despre autor </vt:lpstr>
      <vt:lpstr>Citește pentru conexiuni -  fă legătura între conținut și cunoștințele tale </vt:lpstr>
      <vt:lpstr>Citește pentru concluzii -  stabilește dacă teza autorului este susținută </vt:lpstr>
      <vt:lpstr>Gândire analitică</vt:lpstr>
      <vt:lpstr>Întrebări care guvernează evaluarea</vt:lpstr>
      <vt:lpstr>Întrebări ce guvernează evaluarea  de Vyhmeister și Robertson</vt:lpstr>
      <vt:lpstr> Întrebări ce guvernează evaluarea de Vyhmeister și Robertson</vt:lpstr>
      <vt:lpstr>Întrebări ce guvernează evaluarea de Vyhmeister și Robertson</vt:lpstr>
      <vt:lpstr> Întrebări ce guvernează evaluarea de Vyhmeister și Robertson</vt:lpstr>
      <vt:lpstr> Întrebări ce guvernează evaluarea de Vyhmeister și Robertson</vt:lpstr>
      <vt:lpstr> Întrebări ce guvernează evaluarea de Vyhmeister și Robertson</vt:lpstr>
      <vt:lpstr> Întrebări ce guvernează evaluarea de Vyhmeister și Robertson</vt:lpstr>
      <vt:lpstr> Întrebări ce guvernează evaluarea de Vyhmeister și Robertson</vt:lpstr>
      <vt:lpstr>Sfârșitul părții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ReView</dc:title>
  <dc:creator>N Olson</dc:creator>
  <cp:lastModifiedBy>Dani</cp:lastModifiedBy>
  <cp:revision>122</cp:revision>
  <dcterms:created xsi:type="dcterms:W3CDTF">2019-03-31T01:26:21Z</dcterms:created>
  <dcterms:modified xsi:type="dcterms:W3CDTF">2019-04-21T22:10:25Z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