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40" r:id="rId5"/>
    <p:sldId id="310" r:id="rId6"/>
    <p:sldId id="27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37" r:id="rId19"/>
    <p:sldId id="323" r:id="rId20"/>
    <p:sldId id="324" r:id="rId21"/>
    <p:sldId id="338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-16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4/22/2019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4/22/2019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319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303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9756515"/>
      </p:ext>
    </p:extLst>
  </p:cSld>
  <p:clrMapOvr>
    <a:masterClrMapping/>
  </p:clrMapOvr>
  <p:transition advClick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4/22/2019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69637093"/>
      </p:ext>
    </p:extLst>
  </p:cSld>
  <p:clrMapOvr>
    <a:masterClrMapping/>
  </p:clrMapOvr>
  <p:transition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4/22/2019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12076707"/>
      </p:ext>
    </p:extLst>
  </p:cSld>
  <p:clrMapOvr>
    <a:masterClrMapping/>
  </p:clrMapOvr>
  <p:transition advClick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4/22/2019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45927127"/>
      </p:ext>
    </p:extLst>
  </p:cSld>
  <p:clrMapOvr>
    <a:masterClrMapping/>
  </p:clrMapOvr>
  <p:transition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4/22/2019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86876825"/>
      </p:ext>
    </p:extLst>
  </p:cSld>
  <p:clrMapOvr>
    <a:masterClrMapping/>
  </p:clrMapOvr>
  <p:transition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3943605"/>
      </p:ext>
    </p:extLst>
  </p:cSld>
  <p:clrMapOvr>
    <a:masterClrMapping/>
  </p:clrMapOvr>
  <p:transition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4/22/2019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2678805"/>
      </p:ext>
    </p:extLst>
  </p:cSld>
  <p:clrMapOvr>
    <a:masterClrMapping/>
  </p:clrMapOvr>
  <p:transition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4/22/2019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27791066"/>
      </p:ext>
    </p:extLst>
  </p:cSld>
  <p:clrMapOvr>
    <a:masterClrMapping/>
  </p:clrMapOvr>
  <p:transition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4/22/2019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71016106"/>
      </p:ext>
    </p:extLst>
  </p:cSld>
  <p:clrMapOvr>
    <a:masterClrMapping/>
  </p:clrMapOvr>
  <p:transition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4/22/2019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58111529"/>
      </p:ext>
    </p:extLst>
  </p:cSld>
  <p:clrMapOvr>
    <a:masterClrMapping/>
  </p:clrMapOvr>
  <p:transition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4/22/2019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416926"/>
      </p:ext>
    </p:extLst>
  </p:cSld>
  <p:clrMapOvr>
    <a:masterClrMapping/>
  </p:clrMapOvr>
  <p:transition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4/22/2019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69764688"/>
      </p:ext>
    </p:extLst>
  </p:cSld>
  <p:clrMapOvr>
    <a:masterClrMapping/>
  </p:clrMapOvr>
  <p:transition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advClick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0713" y="2530631"/>
            <a:ext cx="6678237" cy="271403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96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Recenzie Carte</a:t>
            </a:r>
            <a:r>
              <a:rPr lang="en-US" sz="7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7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Partea </a:t>
            </a:r>
            <a:r>
              <a:rPr lang="en-US" sz="3200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32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din </a:t>
            </a:r>
            <a:r>
              <a:rPr lang="en-US" sz="3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31296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Tranziție lină de la secțiunea de rezumat </a:t>
            </a:r>
            <a:b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la secțiunea de analiză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277327" y="5925131"/>
            <a:ext cx="11594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Nu este nevoie să-i spui cititorului că faci o tranziție.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1645014"/>
      </p:ext>
    </p:extLst>
  </p:cSld>
  <p:clrMapOvr>
    <a:masterClrMapping/>
  </p:clrMapOvr>
  <p:transition advClick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#8 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Ofer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o analiză a întregii cărți descriind cum prezintă autorul conținutul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structur</a:t>
            </a:r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abordare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progresi</a:t>
            </a:r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imbaj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trăsături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316914"/>
      </p:ext>
    </p:extLst>
  </p:cSld>
  <p:clrMapOvr>
    <a:masterClrMapping/>
  </p:clrMapOvr>
  <p:transition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Cum este p</a:t>
            </a:r>
            <a:r>
              <a:rPr lang="en-US" sz="400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</a:t>
            </a:r>
            <a:r>
              <a:rPr lang="ro-RO" sz="400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400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ent</a:t>
            </a:r>
            <a:r>
              <a:rPr lang="ro-RO" sz="400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at conținutul</a:t>
            </a:r>
            <a:r>
              <a:rPr lang="en-US" sz="400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4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442434"/>
            <a:ext cx="9982200" cy="4565560"/>
          </a:xfrm>
        </p:spPr>
        <p:txBody>
          <a:bodyPr>
            <a:noAutofit/>
          </a:bodyPr>
          <a:lstStyle/>
          <a:p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Organiza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re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:  Coerent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Logic?  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Este împărțirea cărții clară și de sine stătătoare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Abordare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Detaliată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 Superficial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 S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avantă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Altfel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Progresi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ținutului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:  Narativ?  Lin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Cronologic?  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Altfel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  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imbaj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Este vocabularul potrivit pentru destinatari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 Clar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Concis 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sau stufos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Ușor de citit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Ușor sau greu de înțeles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  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Aparatu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l tehnic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Fo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losește notițe de subsol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Prea multe sau prea puține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  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Folosește surse multe sau puține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 Format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area este clară și consecventă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</a:rPr>
              <a:t>Include 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 bibliogra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fie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Surse credibile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Susține conținutul?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Surse de a studia mai departe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 Format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area este clară și 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ecventă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  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Alte caracteristici de formatare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Există hărți, grafice, tabele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, ilustra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ții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sz="2100" smtClean="0">
                <a:latin typeface="Calibri" panose="020F0502020204030204" pitchFamily="34" charset="0"/>
                <a:cs typeface="Calibri" panose="020F0502020204030204" pitchFamily="34" charset="0"/>
              </a:rPr>
              <a:t>sau alte elemente speciale</a:t>
            </a:r>
            <a:r>
              <a:rPr lang="en-US" sz="2100" smtClean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0652945"/>
      </p:ext>
    </p:extLst>
  </p:cSld>
  <p:clrMapOvr>
    <a:masterClrMapping/>
  </p:clrMapOvr>
  <p:transition advClick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9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Tranziție lină de la secțiunea de analiză </a:t>
            </a:r>
            <a:b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la secțiunea de evaluare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277327" y="5925131"/>
            <a:ext cx="11594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Nu trebuie să-l avertizezi pe cititor că faci o tranziție.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0451572"/>
      </p:ext>
    </p:extLst>
  </p:cSld>
  <p:clrMapOvr>
    <a:masterClrMapping/>
  </p:clrMapOvr>
  <p:transition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Prezintă o evaluare bine întemeiată a eficienței cu care autorul a îndeplinit scopul cărții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pini</a:t>
            </a:r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 ta ar trebui să fie obiectivă și 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ată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339140"/>
      </p:ext>
    </p:extLst>
  </p:cSld>
  <p:clrMapOvr>
    <a:masterClrMapping/>
  </p:clrMapOvr>
  <p:transition advClick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Cât de eficient a fost atins scopul propus</a:t>
            </a:r>
            <a:r>
              <a:rPr lang="en-US" sz="400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4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8649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Câteva întrebări de luat în considerare</a:t>
            </a:r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Este conținutul scris cu obiectivitate sau cu părtinire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Care sunt punctele forte ale cărții? Are slăbiciuni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Dacă da, care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Poți urmări argumentația autorului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Dacă nu, ce lipsește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A reușit autorul să realizeze scopul exprimat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Este conținutul de actualitate și oportun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Corect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 document</a:t>
            </a:r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Date sau păreri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Calitatea exprimării ajută sau împiedică subiectul prezentat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30000"/>
              </a:lnSpc>
              <a:buNone/>
            </a:pP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30000"/>
              </a:lnSpc>
              <a:buNone/>
            </a:pPr>
            <a:r>
              <a:rPr lang="ro-RO" sz="2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Nu uita să folosești dovezi (inclusiv numărul paginii) din conținutul cărții  </a:t>
            </a:r>
          </a:p>
          <a:p>
            <a:pPr marL="0" indent="0" algn="ctr">
              <a:lnSpc>
                <a:spcPct val="30000"/>
              </a:lnSpc>
              <a:buNone/>
            </a:pPr>
            <a:r>
              <a:rPr lang="ro-RO" sz="2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pentru a susține concluziile evaluării. 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6044790"/>
      </p:ext>
    </p:extLst>
  </p:cSld>
  <p:clrMapOvr>
    <a:masterClrMapping/>
  </p:clrMapOvr>
  <p:transition advClick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Tranziție lină spre concluzie printr-un scurt rezumat al recenziei de până aici.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277327" y="5925131"/>
            <a:ext cx="11594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6879702"/>
      </p:ext>
    </p:extLst>
  </p:cSld>
  <p:clrMapOvr>
    <a:masterClrMapping/>
  </p:clrMapOvr>
  <p:transition advClick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12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Exprimă cum te-a influențat cartea și cui ai recomanda-o (sau nu) și de ce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Prezintă lucruri obiective și bine gândite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1725712"/>
      </p:ext>
    </p:extLst>
  </p:cSld>
  <p:clrMapOvr>
    <a:masterClrMapping/>
  </p:clrMapOvr>
  <p:transition advClick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Cum să concluzionezi</a:t>
            </a:r>
            <a:endParaRPr lang="en-US" sz="4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950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Răspunde la întrebările</a:t>
            </a:r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Cum te-a influențat cartea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?  Inspir</a:t>
            </a:r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?  D</a:t>
            </a:r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ezamăgire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Schimbar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Cine crezi că ar beneficia cel mai mult de citirea acestei cărți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op</a:t>
            </a:r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ional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Are cartea vreo semnificație aparte ce trebuie menționată?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Ai recomanda această carte? Cui?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De ce ai recomanda această carte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400" smtClean="0">
                <a:latin typeface="Calibri" panose="020F0502020204030204" pitchFamily="34" charset="0"/>
                <a:cs typeface="Calibri" panose="020F0502020204030204" pitchFamily="34" charset="0"/>
              </a:rPr>
              <a:t>De ce nu ai recomanda această carte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ro-RO" sz="2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Ține cont că cititorul recenziei tale vrea să știe</a:t>
            </a:r>
            <a:r>
              <a:rPr lang="en-US" sz="2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ro-RO" sz="2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Merită citită această carte</a:t>
            </a:r>
            <a:r>
              <a:rPr lang="en-US" sz="2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948536"/>
      </p:ext>
    </p:extLst>
  </p:cSld>
  <p:clrMapOvr>
    <a:masterClrMapping/>
  </p:clrMapOvr>
  <p:transition advClick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25" y="2678725"/>
            <a:ext cx="11665322" cy="2236948"/>
          </a:xfrm>
        </p:spPr>
        <p:txBody>
          <a:bodyPr>
            <a:normAutofit/>
          </a:bodyPr>
          <a:lstStyle/>
          <a:p>
            <a:pPr algn="ctr"/>
            <a:r>
              <a:rPr lang="ro-RO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Instrucțiuni generale de scriere</a:t>
            </a:r>
            <a:endParaRPr lang="en-US" sz="5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6055242"/>
      </p:ext>
    </p:extLst>
  </p:cSld>
  <p:clrMapOvr>
    <a:masterClrMapping/>
  </p:clrMapOvr>
  <p:transition advClick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25" y="2701761"/>
            <a:ext cx="11665322" cy="2236948"/>
          </a:xfrm>
        </p:spPr>
        <p:txBody>
          <a:bodyPr>
            <a:normAutofit/>
          </a:bodyPr>
          <a:lstStyle/>
          <a:p>
            <a:pPr algn="ctr"/>
            <a:r>
              <a:rPr lang="en-US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Scriere Analitic</a:t>
            </a:r>
            <a:r>
              <a:rPr lang="ro-RO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5400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5400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Cum să scrii o recenzie de carte</a:t>
            </a:r>
            <a:endParaRPr lang="en-US" sz="5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5136380"/>
      </p:ext>
    </p:extLst>
  </p:cSld>
  <p:clrMapOvr>
    <a:masterClrMapping/>
  </p:clrMapOvr>
  <p:transition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82565"/>
            <a:ext cx="12191999" cy="2168165"/>
          </a:xfrm>
        </p:spPr>
        <p:txBody>
          <a:bodyPr>
            <a:normAutofit/>
          </a:bodyPr>
          <a:lstStyle/>
          <a:p>
            <a:pPr algn="ctr"/>
            <a:r>
              <a:rPr lang="en-US" cap="none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Când citezi sau faci referire </a:t>
            </a:r>
            <a:b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la material concret din carte,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include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numărul paginii unde poate fi găsit acel conținut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Respectă instrucțiunile TCMI de citare în stil APA</a:t>
            </a:r>
            <a:r>
              <a:rPr lang="en-US" sz="40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0238154"/>
      </p:ext>
    </p:extLst>
  </p:cSld>
  <p:clrMapOvr>
    <a:masterClrMapping/>
  </p:clrMapOvr>
  <p:transition advClick="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458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Evită discutarea propriilor păreri </a:t>
            </a:r>
            <a:b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în loc să evaluezi ce a scris autorul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Evită folosirea sau discutarea părerilor altora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688372"/>
      </p:ext>
    </p:extLst>
  </p:cSld>
  <p:clrMapOvr>
    <a:masterClrMapping/>
  </p:clrMapOvr>
  <p:transition advClick="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458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Folosește un ton care nici nu atacă </a:t>
            </a:r>
            <a:b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nici nu flatează excesiv autorul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2381588"/>
      </p:ext>
    </p:extLst>
  </p:cSld>
  <p:clrMapOvr>
    <a:masterClrMapping/>
  </p:clrMapOvr>
  <p:transition advClick="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458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Folosește o gramatică și o punctuație corectă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8337168"/>
      </p:ext>
    </p:extLst>
  </p:cSld>
  <p:clrMapOvr>
    <a:masterClrMapping/>
  </p:clrMapOvr>
  <p:transition advClick="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458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La formatare, r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espectă instrucțiunile </a:t>
            </a:r>
            <a:r>
              <a:rPr lang="en-US" i="1" cap="none" smtClean="0">
                <a:latin typeface="Calibri" panose="020F0502020204030204" pitchFamily="34" charset="0"/>
                <a:cs typeface="Calibri" panose="020F0502020204030204" pitchFamily="34" charset="0"/>
              </a:rPr>
              <a:t>TCMI </a:t>
            </a:r>
            <a:r>
              <a:rPr lang="ro-RO" i="1" cap="none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o-RO" i="1" cap="none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în ce privește </a:t>
            </a:r>
            <a:r>
              <a:rPr lang="ro-RO" i="1" cap="none" smtClean="0">
                <a:latin typeface="Calibri" panose="020F0502020204030204" pitchFamily="34" charset="0"/>
                <a:cs typeface="Calibri" panose="020F0502020204030204" pitchFamily="34" charset="0"/>
              </a:rPr>
              <a:t>forma și stilul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7239009"/>
      </p:ext>
    </p:extLst>
  </p:cSld>
  <p:clrMapOvr>
    <a:masterClrMapping/>
  </p:clrMapOvr>
  <p:transition advClick="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458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Mărimea recenziei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900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1,000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cuvinte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Aproximat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iv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pag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7982196"/>
      </p:ext>
    </p:extLst>
  </p:cSld>
  <p:clrMapOvr>
    <a:masterClrMapping/>
  </p:clrMapOvr>
  <p:transition advClick="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458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Termenul Recenziei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30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April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ie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330468"/>
      </p:ext>
    </p:extLst>
  </p:cSld>
  <p:clrMapOvr>
    <a:masterClrMapping/>
  </p:clrMapOvr>
  <p:transition advClick="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25" y="2678725"/>
            <a:ext cx="11665322" cy="2236948"/>
          </a:xfrm>
        </p:spPr>
        <p:txBody>
          <a:bodyPr>
            <a:normAutofit fontScale="90000"/>
          </a:bodyPr>
          <a:lstStyle/>
          <a:p>
            <a:pPr algn="ctr"/>
            <a:r>
              <a:rPr lang="ro-RO" sz="5400" u="sng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Scrie recenzia de carte</a:t>
            </a:r>
            <a:r>
              <a:rPr lang="en-US" sz="5400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5400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Folosește acești </a:t>
            </a:r>
            <a:r>
              <a:rPr lang="en-US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12 </a:t>
            </a:r>
            <a:r>
              <a:rPr lang="ro-RO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pași și</a:t>
            </a:r>
            <a:r>
              <a:rPr lang="en-US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5400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instrucțiunile generale de scriere</a:t>
            </a:r>
            <a:endParaRPr lang="en-US" sz="5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8369122"/>
      </p:ext>
    </p:extLst>
  </p:cSld>
  <p:clrMapOvr>
    <a:masterClrMapping/>
  </p:clrMapOvr>
  <p:transition advClick="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0713" y="2530631"/>
            <a:ext cx="6678237" cy="2219691"/>
          </a:xfrm>
        </p:spPr>
        <p:txBody>
          <a:bodyPr anchor="ctr">
            <a:normAutofit/>
          </a:bodyPr>
          <a:lstStyle/>
          <a:p>
            <a:pPr algn="ctr"/>
            <a:r>
              <a:rPr lang="ro-RO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Întrebări</a:t>
            </a:r>
            <a:r>
              <a:rPr lang="en-US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US" sz="5400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5400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  <a:r>
              <a:rPr lang="ro-RO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ează</a:t>
            </a:r>
            <a:r>
              <a:rPr lang="en-US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rofesor</a:t>
            </a:r>
            <a:r>
              <a:rPr lang="ro-RO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endParaRPr lang="en-US" sz="5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47800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25" y="2678725"/>
            <a:ext cx="11665322" cy="2236948"/>
          </a:xfrm>
        </p:spPr>
        <p:txBody>
          <a:bodyPr>
            <a:normAutofit/>
          </a:bodyPr>
          <a:lstStyle/>
          <a:p>
            <a:pPr algn="ctr"/>
            <a:r>
              <a:rPr lang="en-US" sz="5400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12 </a:t>
            </a:r>
            <a:r>
              <a:rPr lang="ro-RO" sz="5400" cap="non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pași ai recenziei unei cărți</a:t>
            </a:r>
            <a:endParaRPr lang="en-US" sz="5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5009515"/>
      </p:ext>
    </p:extLst>
  </p:cSld>
  <p:clrMapOvr>
    <a:masterClrMapping/>
  </p:clrMapOvr>
  <p:transition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/>
          <a:lstStyle/>
          <a:p>
            <a:pPr algn="ctr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Referința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bibliogra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fică întreagă a cărții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F064C0B-9CA1-4B63-B3DB-2F80E0709680}"/>
              </a:ext>
            </a:extLst>
          </p:cNvPr>
          <p:cNvSpPr/>
          <p:nvPr/>
        </p:nvSpPr>
        <p:spPr>
          <a:xfrm>
            <a:off x="-63500" y="5930384"/>
            <a:ext cx="122999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Respectă </a:t>
            </a:r>
            <a:r>
              <a:rPr lang="ro-RO" sz="40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Instrucțiunile TCMI de citare în stilul APA</a:t>
            </a:r>
            <a:r>
              <a:rPr lang="en-US" sz="40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8452954"/>
      </p:ext>
    </p:extLst>
  </p:cSld>
  <p:clrMapOvr>
    <a:masterClrMapping/>
  </p:clrMapOvr>
  <p:transition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/>
          <a:lstStyle/>
          <a:p>
            <a:pPr algn="ctr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– Ca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ptează atenția cititorului din PRIMA propoziție.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277327" y="5925131"/>
            <a:ext cx="11594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Fă un rezumat clar, concis și captivant al cărții.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771743"/>
      </p:ext>
    </p:extLst>
  </p:cSld>
  <p:clrMapOvr>
    <a:masterClrMapping/>
  </p:clrMapOvr>
  <p:transition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– Identif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ică autorul și subliniază ce anume îl califică să scrie această carte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277327" y="5925131"/>
            <a:ext cx="11594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Include </a:t>
            </a:r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doar informații biografice scurte și relevante.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7137480"/>
      </p:ext>
    </p:extLst>
  </p:cSld>
  <p:clrMapOvr>
    <a:masterClrMapping/>
  </p:clrMapOvr>
  <p:transition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Fă legătura între teza sau scopul autorului cărții și introducerea autorului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Poți cita pe scurt scopul cărții, dar nu obligatoriu.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137120"/>
      </p:ext>
    </p:extLst>
  </p:cSld>
  <p:clrMapOvr>
    <a:masterClrMapping/>
  </p:clrMapOvr>
  <p:transition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Tranziție lină de la secțiunea despre autor </a:t>
            </a:r>
            <a:b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la secțiunea de rezumat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277327" y="5925131"/>
            <a:ext cx="11594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Nu trebuie să-l atenționezi pe cititor că faci o tranziție.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5569544"/>
      </p:ext>
    </p:extLst>
  </p:cSld>
  <p:clrMapOvr>
    <a:masterClrMapping/>
  </p:clrMapOvr>
  <p:transition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cap="none">
                <a:latin typeface="Calibri" panose="020F0502020204030204" pitchFamily="34" charset="0"/>
                <a:cs typeface="Calibri" panose="020F0502020204030204" pitchFamily="34" charset="0"/>
              </a:rPr>
              <a:t>6 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– Pr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ezintă un rezumat scurt și corect al ideilor autorului, în ordine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fără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 comentar</a:t>
            </a:r>
            <a:r>
              <a:rPr lang="ro-RO" cap="none" smtClean="0">
                <a:latin typeface="Calibri" panose="020F0502020204030204" pitchFamily="34" charset="0"/>
                <a:cs typeface="Calibri" panose="020F0502020204030204" pitchFamily="34" charset="0"/>
              </a:rPr>
              <a:t>iu</a:t>
            </a: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9F4E4-3F31-443A-B475-926679C0CCE8}"/>
              </a:ext>
            </a:extLst>
          </p:cNvPr>
          <p:cNvSpPr txBox="1"/>
          <p:nvPr/>
        </p:nvSpPr>
        <p:spPr>
          <a:xfrm>
            <a:off x="277327" y="5925131"/>
            <a:ext cx="11594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Presupune că cititorul recenziei nu a citit cartea.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718613"/>
      </p:ext>
    </p:extLst>
  </p:cSld>
  <p:clrMapOvr>
    <a:masterClrMapping/>
  </p:clrMapOvr>
  <p:transition advClick="0">
    <p:push dir="u"/>
  </p:transition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2716</TotalTime>
  <Words>788</Words>
  <Application>Microsoft Office PowerPoint</Application>
  <PresentationFormat>Custom</PresentationFormat>
  <Paragraphs>81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Academic Literature 16x9</vt:lpstr>
      <vt:lpstr>Recenzie Carte Partea 2 din 2</vt:lpstr>
      <vt:lpstr>Scriere Analitică Cum să scrii o recenzie de carte</vt:lpstr>
      <vt:lpstr>12 pași ai recenziei unei cărți</vt:lpstr>
      <vt:lpstr>#1 – Referința bibliografică întreagă a cărții</vt:lpstr>
      <vt:lpstr>#2 – Captează atenția cititorului din PRIMA propoziție.</vt:lpstr>
      <vt:lpstr> #3 – Identifică autorul și subliniază ce anume îl califică să scrie această carte</vt:lpstr>
      <vt:lpstr> #4 – Fă legătura între teza sau scopul autorului cărții și introducerea autorului </vt:lpstr>
      <vt:lpstr> #5 – Tranziție lină de la secțiunea despre autor  la secțiunea de rezumat </vt:lpstr>
      <vt:lpstr> #6 – Prezintă un rezumat scurt și corect al ideilor autorului, în ordine (fără comentariu)</vt:lpstr>
      <vt:lpstr> #7 – Tranziție lină de la secțiunea de rezumat  la secțiunea de analiză  </vt:lpstr>
      <vt:lpstr> #8 - Oferă o analiză a întregii cărți descriind cum prezintă autorul conținutul  </vt:lpstr>
      <vt:lpstr>Cum este prezentat conținutul?</vt:lpstr>
      <vt:lpstr> #9 – Tranziție lină de la secțiunea de analiză  la secțiunea de evaluare </vt:lpstr>
      <vt:lpstr> #10 – Prezintă o evaluare bine întemeiată a eficienței cu care autorul a îndeplinit scopul cărții  </vt:lpstr>
      <vt:lpstr>Cât de eficient a fost atins scopul propus?</vt:lpstr>
      <vt:lpstr> #11 – Tranziție lină spre concluzie printr-un scurt rezumat al recenziei de până aici.</vt:lpstr>
      <vt:lpstr> #12 – Exprimă cum te-a influențat cartea și cui ai recomanda-o (sau nu) și de ce </vt:lpstr>
      <vt:lpstr>Cum să concluzionezi</vt:lpstr>
      <vt:lpstr>Instrucțiuni generale de scriere</vt:lpstr>
      <vt:lpstr> Când citezi sau faci referire  la material concret din carte, include numărul paginii unde poate fi găsit acel conținut.  </vt:lpstr>
      <vt:lpstr> Evită discutarea propriilor păreri  în loc să evaluezi ce a scris autorul.  </vt:lpstr>
      <vt:lpstr> Folosește un ton care nici nu atacă  nici nu flatează excesiv autorul.  </vt:lpstr>
      <vt:lpstr> Folosește o gramatică și o punctuație corectă.</vt:lpstr>
      <vt:lpstr> La formatare, respectă instrucțiunile TCMI  în ce privește forma și stilul.</vt:lpstr>
      <vt:lpstr> Mărimea recenziei:  900 - 1,000 cuvinte Aproximativ 4 pagini</vt:lpstr>
      <vt:lpstr>Termenul Recenziei:  30 Aprilie</vt:lpstr>
      <vt:lpstr>Scrie recenzia de carte Folosește acești 12 pași și  instrucțiunile generale de scriere</vt:lpstr>
      <vt:lpstr>Întrebări? Contactează profesorul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ReView</dc:title>
  <dc:creator>N Olson</dc:creator>
  <cp:lastModifiedBy>Dani</cp:lastModifiedBy>
  <cp:revision>151</cp:revision>
  <dcterms:created xsi:type="dcterms:W3CDTF">2019-03-31T01:26:21Z</dcterms:created>
  <dcterms:modified xsi:type="dcterms:W3CDTF">2019-04-22T20:55:10Z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