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341" r:id="rId5"/>
    <p:sldId id="287" r:id="rId6"/>
    <p:sldId id="268" r:id="rId7"/>
    <p:sldId id="261" r:id="rId8"/>
    <p:sldId id="269" r:id="rId9"/>
    <p:sldId id="270" r:id="rId10"/>
    <p:sldId id="272" r:id="rId11"/>
    <p:sldId id="279" r:id="rId12"/>
    <p:sldId id="280" r:id="rId13"/>
    <p:sldId id="284" r:id="rId14"/>
    <p:sldId id="288" r:id="rId15"/>
    <p:sldId id="281" r:id="rId16"/>
    <p:sldId id="289" r:id="rId17"/>
    <p:sldId id="285" r:id="rId18"/>
    <p:sldId id="298" r:id="rId19"/>
    <p:sldId id="303" r:id="rId20"/>
    <p:sldId id="304" r:id="rId21"/>
    <p:sldId id="305" r:id="rId22"/>
    <p:sldId id="307" r:id="rId23"/>
    <p:sldId id="311" r:id="rId24"/>
    <p:sldId id="309" r:id="rId25"/>
    <p:sldId id="286" r:id="rId26"/>
    <p:sldId id="290" r:id="rId27"/>
    <p:sldId id="291" r:id="rId28"/>
    <p:sldId id="292" r:id="rId29"/>
    <p:sldId id="293" r:id="rId30"/>
    <p:sldId id="294" r:id="rId31"/>
    <p:sldId id="295" r:id="rId32"/>
    <p:sldId id="296" r:id="rId33"/>
    <p:sldId id="297" r:id="rId34"/>
    <p:sldId id="33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4660"/>
  </p:normalViewPr>
  <p:slideViewPr>
    <p:cSldViewPr snapToGrid="0" showGuides="1">
      <p:cViewPr varScale="1">
        <p:scale>
          <a:sx n="84" d="100"/>
          <a:sy n="84" d="100"/>
        </p:scale>
        <p:origin x="246" y="3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4/7/2019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356055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31</a:t>
            </a:fld>
            <a:endParaRPr lang="en-US"/>
          </a:p>
        </p:txBody>
      </p:sp>
    </p:spTree>
    <p:extLst>
      <p:ext uri="{BB962C8B-B14F-4D97-AF65-F5344CB8AC3E}">
        <p14:creationId xmlns:p14="http://schemas.microsoft.com/office/powerpoint/2010/main" val="29077654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4/7/2019</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p:transition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p:transition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p:transition advClick="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p:transition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p:transition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p:transition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p:transition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p:transition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4/7/2019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p:transition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4/7/2019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p:transition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4/7/2019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p:transition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p:transition advClick="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4/7/2019</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advClick="0">
    <p:push dir="u"/>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713" y="2530631"/>
            <a:ext cx="6678237" cy="2714031"/>
          </a:xfrm>
        </p:spPr>
        <p:txBody>
          <a:bodyPr anchor="ctr">
            <a:normAutofit/>
          </a:bodyPr>
          <a:lstStyle/>
          <a:p>
            <a:pPr algn="ctr"/>
            <a:r>
              <a:rPr lang="en-US" sz="96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Book Review</a:t>
            </a:r>
            <a:br>
              <a:rPr lang="en-US" sz="7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Part 1 of 2</a:t>
            </a:r>
            <a:endParaRPr lang="en-US" sz="3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2003931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Identify the author’s purpose</a:t>
            </a:r>
            <a:endParaRPr lang="en-US" dirty="0"/>
          </a:p>
        </p:txBody>
      </p:sp>
    </p:spTree>
    <p:extLst>
      <p:ext uri="{BB962C8B-B14F-4D97-AF65-F5344CB8AC3E}">
        <p14:creationId xmlns:p14="http://schemas.microsoft.com/office/powerpoint/2010/main" val="1845483611"/>
      </p:ext>
    </p:extLst>
  </p:cSld>
  <p:clrMapOvr>
    <a:masterClrMapping/>
  </p:clrMapOvr>
  <p:transition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Author’s Purpose?</a:t>
            </a:r>
            <a:endParaRPr lang="en-US" sz="4000" dirty="0">
              <a:solidFill>
                <a:schemeClr val="accent4"/>
              </a:solidFill>
              <a:effectLst>
                <a:outerShdw blurRad="38100" dist="38100" dir="2700000" algn="tl">
                  <a:srgbClr val="000000">
                    <a:alpha val="43137"/>
                  </a:srgbClr>
                </a:outerShdw>
              </a:effectLst>
            </a:endParaRPr>
          </a:p>
        </p:txBody>
      </p:sp>
      <p:sp>
        <p:nvSpPr>
          <p:cNvPr id="14" name="Content Placeholder 13"/>
          <p:cNvSpPr>
            <a:spLocks noGrp="1"/>
          </p:cNvSpPr>
          <p:nvPr>
            <p:ph idx="1"/>
          </p:nvPr>
        </p:nvSpPr>
        <p:spPr>
          <a:xfrm>
            <a:off x="1104900" y="1600200"/>
            <a:ext cx="9982200" cy="4572000"/>
          </a:xfrm>
        </p:spPr>
        <p:txBody>
          <a:bodyPr>
            <a:normAutofit lnSpcReduction="10000"/>
          </a:bodyPr>
          <a:lstStyle/>
          <a:p>
            <a:pPr marL="0" indent="0">
              <a:buNone/>
            </a:pPr>
            <a:r>
              <a:rPr lang="en-US" sz="2800" dirty="0">
                <a:latin typeface="Calibri" panose="020F0502020204030204" pitchFamily="34" charset="0"/>
                <a:cs typeface="Calibri" panose="020F0502020204030204" pitchFamily="34" charset="0"/>
              </a:rPr>
              <a:t>Look in these places for the author’s purpose:</a:t>
            </a:r>
          </a:p>
          <a:p>
            <a:r>
              <a:rPr lang="en-US" sz="2800" b="1" dirty="0">
                <a:latin typeface="Calibri" panose="020F0502020204030204" pitchFamily="34" charset="0"/>
                <a:cs typeface="Calibri" panose="020F0502020204030204" pitchFamily="34" charset="0"/>
              </a:rPr>
              <a:t>Title and Subtitle</a:t>
            </a:r>
          </a:p>
          <a:p>
            <a:pPr lvl="1"/>
            <a:r>
              <a:rPr lang="en-US" sz="2800" dirty="0">
                <a:latin typeface="Calibri" panose="020F0502020204030204" pitchFamily="34" charset="0"/>
                <a:cs typeface="Calibri" panose="020F0502020204030204" pitchFamily="34" charset="0"/>
              </a:rPr>
              <a:t>What does it suggest?</a:t>
            </a:r>
          </a:p>
          <a:p>
            <a:r>
              <a:rPr lang="en-US" sz="2800" b="1" dirty="0">
                <a:latin typeface="Calibri" panose="020F0502020204030204" pitchFamily="34" charset="0"/>
                <a:cs typeface="Calibri" panose="020F0502020204030204" pitchFamily="34" charset="0"/>
              </a:rPr>
              <a:t>Preface/Introduction</a:t>
            </a:r>
          </a:p>
          <a:p>
            <a:pPr lvl="1"/>
            <a:r>
              <a:rPr lang="en-US" sz="2800" dirty="0">
                <a:latin typeface="Calibri" panose="020F0502020204030204" pitchFamily="34" charset="0"/>
                <a:cs typeface="Calibri" panose="020F0502020204030204" pitchFamily="34" charset="0"/>
              </a:rPr>
              <a:t>Usually provides the author’s purpose or thesis statement</a:t>
            </a:r>
          </a:p>
          <a:p>
            <a:r>
              <a:rPr lang="en-US" sz="2800" b="1" dirty="0">
                <a:latin typeface="Calibri" panose="020F0502020204030204" pitchFamily="34" charset="0"/>
                <a:cs typeface="Calibri" panose="020F0502020204030204" pitchFamily="34" charset="0"/>
              </a:rPr>
              <a:t>Table of Contents</a:t>
            </a:r>
          </a:p>
          <a:p>
            <a:pPr lvl="1"/>
            <a:r>
              <a:rPr lang="en-US" sz="2800" dirty="0">
                <a:latin typeface="Calibri" panose="020F0502020204030204" pitchFamily="34" charset="0"/>
                <a:cs typeface="Calibri" panose="020F0502020204030204" pitchFamily="34" charset="0"/>
              </a:rPr>
              <a:t>What are the author’s main ideas? </a:t>
            </a:r>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First Page</a:t>
            </a:r>
          </a:p>
          <a:p>
            <a:pPr lvl="1"/>
            <a:r>
              <a:rPr lang="en-US" sz="2800" dirty="0">
                <a:latin typeface="Calibri" panose="020F0502020204030204" pitchFamily="34" charset="0"/>
                <a:cs typeface="Calibri" panose="020F0502020204030204" pitchFamily="34" charset="0"/>
              </a:rPr>
              <a:t>What is the author’s main idea?  </a:t>
            </a:r>
          </a:p>
          <a:p>
            <a:endParaRPr lang="en-US" sz="2400" dirty="0"/>
          </a:p>
          <a:p>
            <a:endParaRPr lang="en-US" dirty="0"/>
          </a:p>
        </p:txBody>
      </p:sp>
    </p:spTree>
    <p:extLst>
      <p:ext uri="{BB962C8B-B14F-4D97-AF65-F5344CB8AC3E}">
        <p14:creationId xmlns:p14="http://schemas.microsoft.com/office/powerpoint/2010/main" val="1335309933"/>
      </p:ext>
    </p:extLst>
  </p:cSld>
  <p:clrMapOvr>
    <a:masterClrMapping/>
  </p:clrMapOvr>
  <p:transition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Investigate how the content is organized</a:t>
            </a:r>
            <a:endParaRPr lang="en-US" dirty="0"/>
          </a:p>
        </p:txBody>
      </p:sp>
    </p:spTree>
    <p:extLst>
      <p:ext uri="{BB962C8B-B14F-4D97-AF65-F5344CB8AC3E}">
        <p14:creationId xmlns:p14="http://schemas.microsoft.com/office/powerpoint/2010/main" val="3633737843"/>
      </p:ext>
    </p:extLst>
  </p:cSld>
  <p:clrMapOvr>
    <a:masterClrMapping/>
  </p:clrMapOvr>
  <p:transition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is the Content Organized?</a:t>
            </a:r>
            <a:endParaRPr lang="en-US" sz="4000" dirty="0">
              <a:solidFill>
                <a:schemeClr val="accent4"/>
              </a:solidFill>
              <a:effectLst>
                <a:outerShdw blurRad="38100" dist="38100" dir="2700000" algn="tl">
                  <a:srgbClr val="000000">
                    <a:alpha val="43137"/>
                  </a:srgbClr>
                </a:outerShdw>
              </a:effectLst>
            </a:endParaRPr>
          </a:p>
        </p:txBody>
      </p:sp>
      <p:sp>
        <p:nvSpPr>
          <p:cNvPr id="14" name="Content Placeholder 13"/>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Look in these places:</a:t>
            </a:r>
          </a:p>
          <a:p>
            <a:r>
              <a:rPr lang="en-US" sz="2400" b="1" dirty="0">
                <a:latin typeface="Calibri" panose="020F0502020204030204" pitchFamily="34" charset="0"/>
                <a:cs typeface="Calibri" panose="020F0502020204030204" pitchFamily="34" charset="0"/>
              </a:rPr>
              <a:t>Table of Contents / Chapter Titles</a:t>
            </a:r>
          </a:p>
          <a:p>
            <a:pPr lvl="1"/>
            <a:r>
              <a:rPr lang="en-US" sz="2400" dirty="0">
                <a:latin typeface="Calibri" panose="020F0502020204030204" pitchFamily="34" charset="0"/>
                <a:cs typeface="Calibri" panose="020F0502020204030204" pitchFamily="34" charset="0"/>
              </a:rPr>
              <a:t>How are the author’s main ideas developed?  Chronologically?  Topically?  Another way?</a:t>
            </a:r>
          </a:p>
          <a:p>
            <a:r>
              <a:rPr lang="en-US" sz="2400" b="1" dirty="0">
                <a:latin typeface="Calibri" panose="020F0502020204030204" pitchFamily="34" charset="0"/>
                <a:cs typeface="Calibri" panose="020F0502020204030204" pitchFamily="34" charset="0"/>
              </a:rPr>
              <a:t>Headings and Subheadings</a:t>
            </a:r>
          </a:p>
          <a:p>
            <a:pPr lvl="1"/>
            <a:r>
              <a:rPr lang="en-US" sz="2400" dirty="0">
                <a:latin typeface="Calibri" panose="020F0502020204030204" pitchFamily="34" charset="0"/>
                <a:cs typeface="Calibri" panose="020F0502020204030204" pitchFamily="34" charset="0"/>
              </a:rPr>
              <a:t>What is the author’s direction?</a:t>
            </a:r>
          </a:p>
          <a:p>
            <a:pPr lvl="1"/>
            <a:r>
              <a:rPr lang="en-US" sz="2400" dirty="0">
                <a:latin typeface="Calibri" panose="020F0502020204030204" pitchFamily="34" charset="0"/>
                <a:cs typeface="Calibri" panose="020F0502020204030204" pitchFamily="34" charset="0"/>
              </a:rPr>
              <a:t>What is the relationship between the headings?</a:t>
            </a:r>
          </a:p>
          <a:p>
            <a:pPr lvl="1"/>
            <a:r>
              <a:rPr lang="en-US" sz="2400" dirty="0">
                <a:latin typeface="Calibri" panose="020F0502020204030204" pitchFamily="34" charset="0"/>
                <a:cs typeface="Calibri" panose="020F0502020204030204" pitchFamily="34" charset="0"/>
              </a:rPr>
              <a:t>What does the size and font of the various headings tell you?</a:t>
            </a:r>
          </a:p>
          <a:p>
            <a:r>
              <a:rPr lang="en-US" sz="2400" b="1" dirty="0">
                <a:latin typeface="Calibri" panose="020F0502020204030204" pitchFamily="34" charset="0"/>
                <a:cs typeface="Calibri" panose="020F0502020204030204" pitchFamily="34" charset="0"/>
              </a:rPr>
              <a:t>Other Format Features</a:t>
            </a:r>
          </a:p>
          <a:p>
            <a:pPr lvl="1"/>
            <a:r>
              <a:rPr lang="en-US" sz="2400" dirty="0">
                <a:latin typeface="Calibri" panose="020F0502020204030204" pitchFamily="34" charset="0"/>
                <a:cs typeface="Calibri" panose="020F0502020204030204" pitchFamily="34" charset="0"/>
              </a:rPr>
              <a:t>Are there maps, graphs, tables, illustrations? </a:t>
            </a:r>
          </a:p>
        </p:txBody>
      </p:sp>
    </p:spTree>
    <p:extLst>
      <p:ext uri="{BB962C8B-B14F-4D97-AF65-F5344CB8AC3E}">
        <p14:creationId xmlns:p14="http://schemas.microsoft.com/office/powerpoint/2010/main" val="348691508"/>
      </p:ext>
    </p:extLst>
  </p:cSld>
  <p:clrMapOvr>
    <a:masterClrMapping/>
  </p:clrMapOvr>
  <p:transition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25" y="2678725"/>
            <a:ext cx="11665322" cy="2236948"/>
          </a:xfrm>
        </p:spPr>
        <p:txBody>
          <a:bodyPr>
            <a:normAutofit/>
          </a:bodyPr>
          <a:lstStyle/>
          <a:p>
            <a:pPr algn="ctr"/>
            <a:r>
              <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Critical Reading</a:t>
            </a:r>
          </a:p>
        </p:txBody>
      </p:sp>
    </p:spTree>
    <p:extLst>
      <p:ext uri="{BB962C8B-B14F-4D97-AF65-F5344CB8AC3E}">
        <p14:creationId xmlns:p14="http://schemas.microsoft.com/office/powerpoint/2010/main" val="2161325777"/>
      </p:ext>
    </p:extLst>
  </p:cSld>
  <p:clrMapOvr>
    <a:masterClrMapping/>
  </p:clrMapOvr>
  <p:transition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Read for comprehension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may require some rereading</a:t>
            </a:r>
            <a:endParaRPr lang="en-US" dirty="0"/>
          </a:p>
        </p:txBody>
      </p:sp>
    </p:spTree>
    <p:extLst>
      <p:ext uri="{BB962C8B-B14F-4D97-AF65-F5344CB8AC3E}">
        <p14:creationId xmlns:p14="http://schemas.microsoft.com/office/powerpoint/2010/main" val="3036140974"/>
      </p:ext>
    </p:extLst>
  </p:cSld>
  <p:clrMapOvr>
    <a:masterClrMapping/>
  </p:clrMapOvr>
  <p:transition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Read for understanding -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think through new content</a:t>
            </a:r>
            <a:endParaRPr lang="en-US" dirty="0"/>
          </a:p>
        </p:txBody>
      </p:sp>
    </p:spTree>
    <p:extLst>
      <p:ext uri="{BB962C8B-B14F-4D97-AF65-F5344CB8AC3E}">
        <p14:creationId xmlns:p14="http://schemas.microsoft.com/office/powerpoint/2010/main" val="2447683487"/>
      </p:ext>
    </p:extLst>
  </p:cSld>
  <p:clrMapOvr>
    <a:masterClrMapping/>
  </p:clrMapOvr>
  <p:transition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Read for implications -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observe the author’s tone, bias, fact/opinion </a:t>
            </a:r>
            <a:endParaRPr lang="en-US" dirty="0"/>
          </a:p>
        </p:txBody>
      </p:sp>
    </p:spTree>
    <p:extLst>
      <p:ext uri="{BB962C8B-B14F-4D97-AF65-F5344CB8AC3E}">
        <p14:creationId xmlns:p14="http://schemas.microsoft.com/office/powerpoint/2010/main" val="96791635"/>
      </p:ext>
    </p:extLst>
  </p:cSld>
  <p:clrMapOvr>
    <a:masterClrMapping/>
  </p:clrMapOvr>
  <p:transition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Read for conversation -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ask questions of the author </a:t>
            </a:r>
            <a:endParaRPr lang="en-US" dirty="0"/>
          </a:p>
        </p:txBody>
      </p:sp>
    </p:spTree>
    <p:extLst>
      <p:ext uri="{BB962C8B-B14F-4D97-AF65-F5344CB8AC3E}">
        <p14:creationId xmlns:p14="http://schemas.microsoft.com/office/powerpoint/2010/main" val="2444101376"/>
      </p:ext>
    </p:extLst>
  </p:cSld>
  <p:clrMapOvr>
    <a:masterClrMapping/>
  </p:clrMapOvr>
  <p:transition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Read for connections -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connect the content with your knowledge </a:t>
            </a:r>
            <a:endParaRPr lang="en-US" dirty="0"/>
          </a:p>
        </p:txBody>
      </p:sp>
    </p:spTree>
    <p:extLst>
      <p:ext uri="{BB962C8B-B14F-4D97-AF65-F5344CB8AC3E}">
        <p14:creationId xmlns:p14="http://schemas.microsoft.com/office/powerpoint/2010/main" val="3906399153"/>
      </p:ext>
    </p:extLst>
  </p:cSld>
  <p:clrMapOvr>
    <a:masterClrMapping/>
  </p:clrMapOvr>
  <p:transition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difference?</a:t>
            </a:r>
          </a:p>
        </p:txBody>
      </p:sp>
      <p:sp>
        <p:nvSpPr>
          <p:cNvPr id="3" name="Text Placeholder 2"/>
          <p:cNvSpPr>
            <a:spLocks noGrp="1"/>
          </p:cNvSpPr>
          <p:nvPr>
            <p:ph type="body" idx="1"/>
          </p:nvPr>
        </p:nvSpPr>
        <p:spPr>
          <a:ln w="28575">
            <a:solidFill>
              <a:schemeClr val="accent4"/>
            </a:solidFill>
          </a:ln>
        </p:spPr>
        <p:txBody>
          <a:bodyPr>
            <a:normAutofit/>
          </a:bodyPr>
          <a:lstStyle/>
          <a:p>
            <a:pPr algn="ctr"/>
            <a:r>
              <a:rPr lang="en-US" sz="4400" dirty="0">
                <a:effectLst>
                  <a:outerShdw blurRad="38100" dist="38100" dir="2700000" algn="tl">
                    <a:srgbClr val="000000">
                      <a:alpha val="43137"/>
                    </a:srgbClr>
                  </a:outerShdw>
                </a:effectLst>
              </a:rPr>
              <a:t>Book Review</a:t>
            </a:r>
          </a:p>
        </p:txBody>
      </p:sp>
      <p:sp>
        <p:nvSpPr>
          <p:cNvPr id="4" name="Content Placeholder 3"/>
          <p:cNvSpPr>
            <a:spLocks noGrp="1"/>
          </p:cNvSpPr>
          <p:nvPr>
            <p:ph sz="half" idx="2"/>
          </p:nvPr>
        </p:nvSpPr>
        <p:spPr/>
        <p:txBody>
          <a:bodyPr>
            <a:normAutofit/>
          </a:bodyPr>
          <a:lstStyle/>
          <a:p>
            <a:endParaRPr lang="en-US" dirty="0"/>
          </a:p>
          <a:p>
            <a:r>
              <a:rPr lang="en-US" dirty="0"/>
              <a:t>A Book Review is </a:t>
            </a:r>
            <a:r>
              <a:rPr lang="en-US" i="1" dirty="0">
                <a:effectLst>
                  <a:outerShdw blurRad="38100" dist="38100" dir="2700000" algn="tl">
                    <a:srgbClr val="000000">
                      <a:alpha val="43137"/>
                    </a:srgbClr>
                  </a:outerShdw>
                </a:effectLst>
              </a:rPr>
              <a:t>reflective</a:t>
            </a:r>
            <a:r>
              <a:rPr lang="en-US" dirty="0"/>
              <a:t>.</a:t>
            </a:r>
            <a:endParaRPr lang="en-US" i="1"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In-depth analysis </a:t>
            </a:r>
            <a:r>
              <a:rPr lang="en-US" dirty="0"/>
              <a:t>of book’s content</a:t>
            </a:r>
          </a:p>
          <a:p>
            <a:r>
              <a:rPr lang="en-US" dirty="0">
                <a:effectLst>
                  <a:outerShdw blurRad="38100" dist="38100" dir="2700000" algn="tl">
                    <a:srgbClr val="000000">
                      <a:alpha val="43137"/>
                    </a:srgbClr>
                  </a:outerShdw>
                </a:effectLst>
              </a:rPr>
              <a:t>What qualifies the author to write </a:t>
            </a:r>
            <a:r>
              <a:rPr lang="en-US" dirty="0"/>
              <a:t>the book</a:t>
            </a:r>
          </a:p>
          <a:p>
            <a:r>
              <a:rPr lang="en-US" dirty="0"/>
              <a:t>Offers </a:t>
            </a:r>
            <a:r>
              <a:rPr lang="en-US" dirty="0">
                <a:effectLst>
                  <a:outerShdw blurRad="38100" dist="38100" dir="2700000" algn="tl">
                    <a:srgbClr val="000000">
                      <a:alpha val="43137"/>
                    </a:srgbClr>
                  </a:outerShdw>
                </a:effectLst>
              </a:rPr>
              <a:t>an </a:t>
            </a:r>
            <a:r>
              <a:rPr lang="en-US" dirty="0"/>
              <a:t>opinion and recommendation of the book and </a:t>
            </a:r>
            <a:r>
              <a:rPr lang="en-US" dirty="0">
                <a:effectLst>
                  <a:outerShdw blurRad="38100" dist="38100" dir="2700000" algn="tl">
                    <a:srgbClr val="000000">
                      <a:alpha val="43137"/>
                    </a:srgbClr>
                  </a:outerShdw>
                </a:effectLst>
              </a:rPr>
              <a:t>why</a:t>
            </a:r>
          </a:p>
        </p:txBody>
      </p:sp>
      <p:sp>
        <p:nvSpPr>
          <p:cNvPr id="5" name="Text Placeholder 4"/>
          <p:cNvSpPr>
            <a:spLocks noGrp="1"/>
          </p:cNvSpPr>
          <p:nvPr>
            <p:ph type="body" sz="quarter" idx="3"/>
          </p:nvPr>
        </p:nvSpPr>
        <p:spPr>
          <a:ln w="28575">
            <a:solidFill>
              <a:schemeClr val="accent4"/>
            </a:solidFill>
          </a:ln>
        </p:spPr>
        <p:txBody>
          <a:bodyPr>
            <a:normAutofit/>
          </a:bodyPr>
          <a:lstStyle/>
          <a:p>
            <a:pPr algn="ctr"/>
            <a:r>
              <a:rPr lang="en-US" sz="4400" dirty="0">
                <a:effectLst>
                  <a:outerShdw blurRad="38100" dist="38100" dir="2700000" algn="tl">
                    <a:srgbClr val="000000">
                      <a:alpha val="43137"/>
                    </a:srgbClr>
                  </a:outerShdw>
                </a:effectLst>
              </a:rPr>
              <a:t>Book Report</a:t>
            </a:r>
          </a:p>
        </p:txBody>
      </p:sp>
      <p:sp>
        <p:nvSpPr>
          <p:cNvPr id="6" name="Content Placeholder 5"/>
          <p:cNvSpPr>
            <a:spLocks noGrp="1"/>
          </p:cNvSpPr>
          <p:nvPr>
            <p:ph sz="quarter" idx="4"/>
          </p:nvPr>
        </p:nvSpPr>
        <p:spPr>
          <a:xfrm>
            <a:off x="6137413" y="2424112"/>
            <a:ext cx="4948169" cy="3748088"/>
          </a:xfrm>
        </p:spPr>
        <p:txBody>
          <a:bodyPr>
            <a:normAutofit/>
          </a:bodyPr>
          <a:lstStyle/>
          <a:p>
            <a:endParaRPr lang="en-US" dirty="0"/>
          </a:p>
          <a:p>
            <a:r>
              <a:rPr lang="en-US" dirty="0"/>
              <a:t>A Book Report is </a:t>
            </a:r>
            <a:r>
              <a:rPr lang="en-US" i="1" dirty="0">
                <a:effectLst>
                  <a:outerShdw blurRad="38100" dist="38100" dir="2700000" algn="tl">
                    <a:srgbClr val="000000">
                      <a:alpha val="43137"/>
                    </a:srgbClr>
                  </a:outerShdw>
                </a:effectLst>
              </a:rPr>
              <a:t>descriptive</a:t>
            </a:r>
            <a:r>
              <a:rPr lang="en-US" dirty="0"/>
              <a:t>.</a:t>
            </a:r>
          </a:p>
          <a:p>
            <a:r>
              <a:rPr lang="en-US" dirty="0">
                <a:effectLst>
                  <a:outerShdw blurRad="38100" dist="38100" dir="2700000" algn="tl">
                    <a:srgbClr val="000000">
                      <a:alpha val="43137"/>
                    </a:srgbClr>
                  </a:outerShdw>
                </a:effectLst>
              </a:rPr>
              <a:t>Overview summary </a:t>
            </a:r>
            <a:r>
              <a:rPr lang="en-US" dirty="0"/>
              <a:t>of book’s content</a:t>
            </a:r>
          </a:p>
          <a:p>
            <a:r>
              <a:rPr lang="en-US" dirty="0">
                <a:effectLst>
                  <a:outerShdw blurRad="38100" dist="38100" dir="2700000" algn="tl">
                    <a:srgbClr val="000000">
                      <a:alpha val="43137"/>
                    </a:srgbClr>
                  </a:outerShdw>
                </a:effectLst>
              </a:rPr>
              <a:t>Basic biographical information </a:t>
            </a:r>
            <a:r>
              <a:rPr lang="en-US" dirty="0"/>
              <a:t>of the author</a:t>
            </a:r>
          </a:p>
          <a:p>
            <a:r>
              <a:rPr lang="en-US" dirty="0"/>
              <a:t>Offers </a:t>
            </a:r>
            <a:r>
              <a:rPr lang="en-US" dirty="0">
                <a:effectLst>
                  <a:outerShdw blurRad="38100" dist="38100" dir="2700000" algn="tl">
                    <a:srgbClr val="000000">
                      <a:alpha val="43137"/>
                    </a:srgbClr>
                  </a:outerShdw>
                </a:effectLst>
              </a:rPr>
              <a:t>no</a:t>
            </a:r>
            <a:r>
              <a:rPr lang="en-US" dirty="0"/>
              <a:t> opinion or recommendation  of the book</a:t>
            </a:r>
          </a:p>
          <a:p>
            <a:endParaRPr lang="en-US" dirty="0"/>
          </a:p>
        </p:txBody>
      </p:sp>
    </p:spTree>
    <p:extLst>
      <p:ext uri="{BB962C8B-B14F-4D97-AF65-F5344CB8AC3E}">
        <p14:creationId xmlns:p14="http://schemas.microsoft.com/office/powerpoint/2010/main" val="3391245290"/>
      </p:ext>
    </p:extLst>
  </p:cSld>
  <p:clrMapOvr>
    <a:masterClrMapping/>
  </p:clrMapOvr>
  <p:transition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Read for conclusion -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determine if author’s thesis is defended </a:t>
            </a:r>
            <a:endParaRPr lang="en-US" dirty="0"/>
          </a:p>
        </p:txBody>
      </p:sp>
    </p:spTree>
    <p:extLst>
      <p:ext uri="{BB962C8B-B14F-4D97-AF65-F5344CB8AC3E}">
        <p14:creationId xmlns:p14="http://schemas.microsoft.com/office/powerpoint/2010/main" val="489792877"/>
      </p:ext>
    </p:extLst>
  </p:cSld>
  <p:clrMapOvr>
    <a:masterClrMapping/>
  </p:clrMapOvr>
  <p:transition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25" y="2678725"/>
            <a:ext cx="11665322" cy="2236948"/>
          </a:xfrm>
        </p:spPr>
        <p:txBody>
          <a:bodyPr>
            <a:normAutofit/>
          </a:bodyPr>
          <a:lstStyle/>
          <a:p>
            <a:pPr algn="ctr"/>
            <a:r>
              <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Critical Thinking</a:t>
            </a:r>
          </a:p>
        </p:txBody>
      </p:sp>
    </p:spTree>
    <p:extLst>
      <p:ext uri="{BB962C8B-B14F-4D97-AF65-F5344CB8AC3E}">
        <p14:creationId xmlns:p14="http://schemas.microsoft.com/office/powerpoint/2010/main" val="2928003585"/>
      </p:ext>
    </p:extLst>
  </p:cSld>
  <p:clrMapOvr>
    <a:masterClrMapping/>
  </p:clrMapOvr>
  <p:transition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Questions to Guide Evaluation</a:t>
            </a:r>
            <a:endParaRPr lang="en-US" dirty="0"/>
          </a:p>
        </p:txBody>
      </p:sp>
    </p:spTree>
    <p:extLst>
      <p:ext uri="{BB962C8B-B14F-4D97-AF65-F5344CB8AC3E}">
        <p14:creationId xmlns:p14="http://schemas.microsoft.com/office/powerpoint/2010/main" val="1331118463"/>
      </p:ext>
    </p:extLst>
  </p:cSld>
  <p:clrMapOvr>
    <a:masterClrMapping/>
  </p:clrMapOvr>
  <p:transition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“Broad questions to be answered are the usual journalistic queries:</a:t>
            </a:r>
          </a:p>
          <a:p>
            <a:pPr marL="0" indent="0">
              <a:buNone/>
            </a:pPr>
            <a:r>
              <a:rPr lang="en-US" sz="3600" dirty="0">
                <a:latin typeface="Calibri" panose="020F0502020204030204" pitchFamily="34" charset="0"/>
                <a:cs typeface="Calibri" panose="020F0502020204030204" pitchFamily="34" charset="0"/>
              </a:rPr>
              <a:t>1. What is the basic thrust of the author’s work?  In a nutshell, what is he saying?  You are given the chance to summarize the work in a few paragraphs.”</a:t>
            </a:r>
          </a:p>
          <a:p>
            <a:endParaRPr lang="en-US" sz="2400" dirty="0"/>
          </a:p>
          <a:p>
            <a:pPr marL="0" indent="0">
              <a:buNone/>
            </a:pPr>
            <a:endParaRPr lang="en-US" dirty="0"/>
          </a:p>
        </p:txBody>
      </p:sp>
    </p:spTree>
    <p:extLst>
      <p:ext uri="{BB962C8B-B14F-4D97-AF65-F5344CB8AC3E}">
        <p14:creationId xmlns:p14="http://schemas.microsoft.com/office/powerpoint/2010/main" val="1371302497"/>
      </p:ext>
    </p:extLst>
  </p:cSld>
  <p:clrMapOvr>
    <a:masterClrMapping/>
  </p:clrMapOvr>
  <p:transition advClick="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“2. Why does the author say what she does?  What is in her training and background that leads her to the conclusion she expresses?  It is important to place a book or article in its context; a person writing from a background of poverty and oppression will not write as would someone from a rich and privileged position.  You need to be sensitive to the differences.” </a:t>
            </a:r>
          </a:p>
          <a:p>
            <a:endParaRPr lang="en-US" sz="2400" dirty="0"/>
          </a:p>
          <a:p>
            <a:endParaRPr lang="en-US" dirty="0"/>
          </a:p>
        </p:txBody>
      </p:sp>
    </p:spTree>
    <p:extLst>
      <p:ext uri="{BB962C8B-B14F-4D97-AF65-F5344CB8AC3E}">
        <p14:creationId xmlns:p14="http://schemas.microsoft.com/office/powerpoint/2010/main" val="2238913122"/>
      </p:ext>
    </p:extLst>
  </p:cSld>
  <p:clrMapOvr>
    <a:masterClrMapping/>
  </p:clrMapOvr>
  <p:transition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“3. To whom is the writing directed and for what purpose?  Is this work intended for children or scholars?  What is the author trying to achieve?  Usually the author does not keep you guessing, but lets you know.  Of course, the audience of the writing is vital to the tone and content of the piece.”</a:t>
            </a:r>
          </a:p>
          <a:p>
            <a:endParaRPr lang="en-US" sz="2400" dirty="0"/>
          </a:p>
          <a:p>
            <a:endParaRPr lang="en-US" dirty="0"/>
          </a:p>
        </p:txBody>
      </p:sp>
    </p:spTree>
    <p:extLst>
      <p:ext uri="{BB962C8B-B14F-4D97-AF65-F5344CB8AC3E}">
        <p14:creationId xmlns:p14="http://schemas.microsoft.com/office/powerpoint/2010/main" val="45140014"/>
      </p:ext>
    </p:extLst>
  </p:cSld>
  <p:clrMapOvr>
    <a:masterClrMapping/>
  </p:clrMapOvr>
  <p:transition advClick="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“4. For whom or what (or against who or what) does the author stand?  . . . If the author states a position, you will have no trouble repeating it.  If the author does not, be careful to distinguish this accurately.  You know how you feel when someone accuses you of having said something you did not say—or mean.” </a:t>
            </a:r>
          </a:p>
          <a:p>
            <a:endParaRPr lang="en-US" sz="2400" dirty="0"/>
          </a:p>
          <a:p>
            <a:endParaRPr lang="en-US" dirty="0"/>
          </a:p>
        </p:txBody>
      </p:sp>
    </p:spTree>
    <p:extLst>
      <p:ext uri="{BB962C8B-B14F-4D97-AF65-F5344CB8AC3E}">
        <p14:creationId xmlns:p14="http://schemas.microsoft.com/office/powerpoint/2010/main" val="1835728708"/>
      </p:ext>
    </p:extLst>
  </p:cSld>
  <p:clrMapOvr>
    <a:masterClrMapping/>
  </p:clrMapOvr>
  <p:transition advClick="0">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“5. How well has the author met her own objectives?  Do not judge an author by what you think should have been said as much as by what she set out to do.  You will usually find that in the introduction of the book or article.  If her idea was to write a brief introduction, you should not expect and in-depth treatment of the topic.” </a:t>
            </a:r>
          </a:p>
          <a:p>
            <a:endParaRPr lang="en-US" sz="2400" dirty="0"/>
          </a:p>
          <a:p>
            <a:endParaRPr lang="en-US" dirty="0"/>
          </a:p>
        </p:txBody>
      </p:sp>
    </p:spTree>
    <p:extLst>
      <p:ext uri="{BB962C8B-B14F-4D97-AF65-F5344CB8AC3E}">
        <p14:creationId xmlns:p14="http://schemas.microsoft.com/office/powerpoint/2010/main" val="608734474"/>
      </p:ext>
    </p:extLst>
  </p:cSld>
  <p:clrMapOvr>
    <a:masterClrMapping/>
  </p:clrMapOvr>
  <p:transition advClick="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“6. How does this work compare with other writings—either by the same author or by another author in the same field? . . . “ </a:t>
            </a:r>
          </a:p>
          <a:p>
            <a:endParaRPr lang="en-US" sz="2400" dirty="0"/>
          </a:p>
          <a:p>
            <a:endParaRPr lang="en-US" dirty="0"/>
          </a:p>
        </p:txBody>
      </p:sp>
    </p:spTree>
    <p:extLst>
      <p:ext uri="{BB962C8B-B14F-4D97-AF65-F5344CB8AC3E}">
        <p14:creationId xmlns:p14="http://schemas.microsoft.com/office/powerpoint/2010/main" val="844054741"/>
      </p:ext>
    </p:extLst>
  </p:cSld>
  <p:clrMapOvr>
    <a:masterClrMapping/>
  </p:clrMapOvr>
  <p:transition advClick="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“7. What is your opinion of this work?  What is it good for?  Who will benefit from reading it?  When you take on a well-known author, this kind of evaluation requires careful thought.”</a:t>
            </a:r>
          </a:p>
          <a:p>
            <a:pPr marL="0" indent="0">
              <a:buNone/>
            </a:pPr>
            <a:endParaRPr lang="en-US" sz="2400" dirty="0"/>
          </a:p>
          <a:p>
            <a:endParaRPr lang="en-US" dirty="0"/>
          </a:p>
        </p:txBody>
      </p:sp>
    </p:spTree>
    <p:extLst>
      <p:ext uri="{BB962C8B-B14F-4D97-AF65-F5344CB8AC3E}">
        <p14:creationId xmlns:p14="http://schemas.microsoft.com/office/powerpoint/2010/main" val="48147101"/>
      </p:ext>
    </p:extLst>
  </p:cSld>
  <p:clrMapOvr>
    <a:masterClrMapping/>
  </p:clrMapOvr>
  <p:transition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0" y="2678725"/>
            <a:ext cx="11419840" cy="2236948"/>
          </a:xfrm>
        </p:spPr>
        <p:txBody>
          <a:bodyPr>
            <a:normAutofit/>
          </a:bodyPr>
          <a:lstStyle/>
          <a:p>
            <a:pPr algn="ctr"/>
            <a:r>
              <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 Book Review answers 3 questions</a:t>
            </a:r>
            <a:r>
              <a:rPr lang="en-US" sz="5400" cap="none"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15647518"/>
      </p:ext>
    </p:extLst>
  </p:cSld>
  <p:clrMapOvr>
    <a:masterClrMapping/>
  </p:clrMapOvr>
  <p:transition advClick="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Questions to Guide Evaluation </a:t>
            </a:r>
            <a:r>
              <a:rPr lang="en-US" sz="2200" dirty="0">
                <a:latin typeface="Calibri" panose="020F0502020204030204" pitchFamily="34" charset="0"/>
                <a:cs typeface="Calibri" panose="020F0502020204030204" pitchFamily="34" charset="0"/>
              </a:rPr>
              <a:t>by Vyhmeister and Robertson</a:t>
            </a:r>
            <a:endParaRPr lang="en-US" sz="2200" dirty="0"/>
          </a:p>
        </p:txBody>
      </p:sp>
      <p:sp>
        <p:nvSpPr>
          <p:cNvPr id="3" name="Content Placeholder 13">
            <a:extLst>
              <a:ext uri="{FF2B5EF4-FFF2-40B4-BE49-F238E27FC236}">
                <a16:creationId xmlns:a16="http://schemas.microsoft.com/office/drawing/2014/main"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“These questions are designed to help you analyze and evaluate thinking and writing. . . . “</a:t>
            </a:r>
          </a:p>
          <a:p>
            <a:pPr marL="0" indent="0">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These 7 questions are quoted from pages 68-69 of:                                                                  </a:t>
            </a:r>
          </a:p>
          <a:p>
            <a:pPr marL="0" indent="0">
              <a:buNone/>
            </a:pPr>
            <a:r>
              <a:rPr lang="en-US" sz="2800" dirty="0">
                <a:latin typeface="Calibri" panose="020F0502020204030204" pitchFamily="34" charset="0"/>
                <a:cs typeface="Calibri" panose="020F0502020204030204" pitchFamily="34" charset="0"/>
              </a:rPr>
              <a:t>		      Vyhmeister, Nancy Jean &amp; Robertson, Terry Dwain 			(2014). </a:t>
            </a:r>
            <a:r>
              <a:rPr lang="en-US" sz="2800" i="1" dirty="0">
                <a:latin typeface="Calibri" panose="020F0502020204030204" pitchFamily="34" charset="0"/>
                <a:cs typeface="Calibri" panose="020F0502020204030204" pitchFamily="34" charset="0"/>
              </a:rPr>
              <a:t>Quality research papers for students of 			religion and theology</a:t>
            </a:r>
            <a:r>
              <a:rPr lang="en-US" sz="2800" dirty="0">
                <a:latin typeface="Calibri" panose="020F0502020204030204" pitchFamily="34" charset="0"/>
                <a:cs typeface="Calibri" panose="020F0502020204030204" pitchFamily="34" charset="0"/>
              </a:rPr>
              <a:t> (3</a:t>
            </a:r>
            <a:r>
              <a:rPr lang="en-US" sz="2800" baseline="30000" dirty="0">
                <a:latin typeface="Calibri" panose="020F0502020204030204" pitchFamily="34" charset="0"/>
                <a:cs typeface="Calibri" panose="020F0502020204030204" pitchFamily="34" charset="0"/>
              </a:rPr>
              <a:t>rd</a:t>
            </a:r>
            <a:r>
              <a:rPr lang="en-US" sz="2800" dirty="0">
                <a:latin typeface="Calibri" panose="020F0502020204030204" pitchFamily="34" charset="0"/>
                <a:cs typeface="Calibri" panose="020F0502020204030204" pitchFamily="34" charset="0"/>
              </a:rPr>
              <a:t> ed.). Grand Rapids, MI: 			Zondervan.</a:t>
            </a:r>
          </a:p>
          <a:p>
            <a:pPr marL="0" indent="0">
              <a:buNone/>
            </a:pPr>
            <a:r>
              <a:rPr lang="en-US" sz="28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[This book is available in English at the TCMI Library.]</a:t>
            </a:r>
          </a:p>
          <a:p>
            <a:pPr marL="0" indent="0">
              <a:buNone/>
            </a:pPr>
            <a:endParaRPr lang="en-US" sz="2800" dirty="0">
              <a:latin typeface="Calibri" panose="020F0502020204030204" pitchFamily="34" charset="0"/>
              <a:cs typeface="Calibri" panose="020F0502020204030204" pitchFamily="34" charset="0"/>
            </a:endParaRPr>
          </a:p>
          <a:p>
            <a:endParaRPr lang="en-US" sz="2400" dirty="0"/>
          </a:p>
          <a:p>
            <a:endParaRPr lang="en-US" dirty="0"/>
          </a:p>
        </p:txBody>
      </p:sp>
      <p:pic>
        <p:nvPicPr>
          <p:cNvPr id="4" name="Picture 3">
            <a:extLst>
              <a:ext uri="{FF2B5EF4-FFF2-40B4-BE49-F238E27FC236}">
                <a16:creationId xmlns:a16="http://schemas.microsoft.com/office/drawing/2014/main" id="{83E69248-6E88-408A-AFBF-C3355310327F}"/>
              </a:ext>
            </a:extLst>
          </p:cNvPr>
          <p:cNvPicPr>
            <a:picLocks noChangeAspect="1"/>
          </p:cNvPicPr>
          <p:nvPr/>
        </p:nvPicPr>
        <p:blipFill>
          <a:blip r:embed="rId2"/>
          <a:stretch>
            <a:fillRect/>
          </a:stretch>
        </p:blipFill>
        <p:spPr>
          <a:xfrm>
            <a:off x="1291643" y="2860941"/>
            <a:ext cx="1946184" cy="2876597"/>
          </a:xfrm>
          <a:prstGeom prst="rect">
            <a:avLst/>
          </a:prstGeom>
        </p:spPr>
      </p:pic>
    </p:spTree>
    <p:extLst>
      <p:ext uri="{BB962C8B-B14F-4D97-AF65-F5344CB8AC3E}">
        <p14:creationId xmlns:p14="http://schemas.microsoft.com/office/powerpoint/2010/main" val="722787744"/>
      </p:ext>
    </p:extLst>
  </p:cSld>
  <p:clrMapOvr>
    <a:masterClrMapping/>
  </p:clrMapOvr>
  <p:transition advClick="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713" y="2530631"/>
            <a:ext cx="6678237" cy="2219691"/>
          </a:xfrm>
        </p:spPr>
        <p:txBody>
          <a:bodyPr anchor="ctr">
            <a:normAutofit/>
          </a:bodyPr>
          <a:lstStyle/>
          <a:p>
            <a:pPr algn="ctr"/>
            <a:r>
              <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End of Part 1</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505886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962" y="3215650"/>
            <a:ext cx="10071099" cy="1684150"/>
          </a:xfrm>
        </p:spPr>
        <p:txBody>
          <a:bodyPr>
            <a:normAutofit/>
          </a:bodyPr>
          <a:lstStyle/>
          <a:p>
            <a:r>
              <a:rPr lang="en-US" sz="4800" cap="none" dirty="0">
                <a:latin typeface="Calibri" panose="020F0502020204030204" pitchFamily="34" charset="0"/>
                <a:cs typeface="Calibri" panose="020F0502020204030204" pitchFamily="34" charset="0"/>
              </a:rPr>
              <a:t>1. What does the author try to convey?</a:t>
            </a:r>
            <a:endParaRPr lang="en-US" sz="4800" dirty="0"/>
          </a:p>
        </p:txBody>
      </p:sp>
      <p:sp>
        <p:nvSpPr>
          <p:cNvPr id="3" name="TextBox 2">
            <a:extLst>
              <a:ext uri="{FF2B5EF4-FFF2-40B4-BE49-F238E27FC236}">
                <a16:creationId xmlns:a16="http://schemas.microsoft.com/office/drawing/2014/main" id="{A56DBA10-15B1-45FE-A530-BCCD06C3DC4B}"/>
              </a:ext>
            </a:extLst>
          </p:cNvPr>
          <p:cNvSpPr txBox="1"/>
          <p:nvPr/>
        </p:nvSpPr>
        <p:spPr>
          <a:xfrm>
            <a:off x="1734587" y="853440"/>
            <a:ext cx="1051891" cy="646331"/>
          </a:xfrm>
          <a:prstGeom prst="rect">
            <a:avLst/>
          </a:prstGeom>
          <a:noFill/>
        </p:spPr>
        <p:txBody>
          <a:bodyPr wrap="none" rtlCol="0">
            <a:spAutoFit/>
          </a:bodyPr>
          <a:lstStyle/>
          <a:p>
            <a:r>
              <a:rPr lang="en-US" dirty="0">
                <a:solidFill>
                  <a:schemeClr val="bg1"/>
                </a:solidFill>
              </a:rPr>
              <a:t>Author’s</a:t>
            </a:r>
          </a:p>
          <a:p>
            <a:r>
              <a:rPr lang="en-US" dirty="0">
                <a:solidFill>
                  <a:schemeClr val="bg1"/>
                </a:solidFill>
              </a:rPr>
              <a:t>Purpose</a:t>
            </a:r>
          </a:p>
        </p:txBody>
      </p:sp>
    </p:spTree>
    <p:extLst>
      <p:ext uri="{BB962C8B-B14F-4D97-AF65-F5344CB8AC3E}">
        <p14:creationId xmlns:p14="http://schemas.microsoft.com/office/powerpoint/2010/main" val="132884364"/>
      </p:ext>
    </p:extLst>
  </p:cSld>
  <p:clrMapOvr>
    <a:masterClrMapping/>
  </p:clrMapOvr>
  <p:transition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716" y="3358674"/>
            <a:ext cx="7276123" cy="1607224"/>
          </a:xfrm>
        </p:spPr>
        <p:txBody>
          <a:bodyPr>
            <a:noAutofit/>
          </a:bodyPr>
          <a:lstStyle/>
          <a:p>
            <a:r>
              <a:rPr lang="en-US" sz="4800" cap="none" dirty="0">
                <a:latin typeface="Calibri" panose="020F0502020204030204" pitchFamily="34" charset="0"/>
                <a:cs typeface="Calibri" panose="020F0502020204030204" pitchFamily="34" charset="0"/>
              </a:rPr>
              <a:t>2. How effectively does the author convey what is said?</a:t>
            </a:r>
            <a:endParaRPr lang="en-US" sz="4800" dirty="0"/>
          </a:p>
        </p:txBody>
      </p:sp>
      <p:sp>
        <p:nvSpPr>
          <p:cNvPr id="3" name="Rectangle 2">
            <a:extLst>
              <a:ext uri="{FF2B5EF4-FFF2-40B4-BE49-F238E27FC236}">
                <a16:creationId xmlns:a16="http://schemas.microsoft.com/office/drawing/2014/main" id="{98DA8F17-D497-4254-97FA-AD0171C05635}"/>
              </a:ext>
            </a:extLst>
          </p:cNvPr>
          <p:cNvSpPr/>
          <p:nvPr/>
        </p:nvSpPr>
        <p:spPr>
          <a:xfrm>
            <a:off x="1603716" y="689607"/>
            <a:ext cx="1311280" cy="1200329"/>
          </a:xfrm>
          <a:prstGeom prst="rect">
            <a:avLst/>
          </a:prstGeom>
        </p:spPr>
        <p:txBody>
          <a:bodyPr wrap="square">
            <a:spAutoFit/>
          </a:bodyPr>
          <a:lstStyle/>
          <a:p>
            <a:pPr algn="ctr"/>
            <a:r>
              <a:rPr lang="en-US" dirty="0">
                <a:solidFill>
                  <a:schemeClr val="bg1"/>
                </a:solidFill>
              </a:rPr>
              <a:t>Reviewer’s</a:t>
            </a:r>
          </a:p>
          <a:p>
            <a:pPr algn="ctr"/>
            <a:r>
              <a:rPr lang="en-US" dirty="0">
                <a:solidFill>
                  <a:schemeClr val="bg1"/>
                </a:solidFill>
              </a:rPr>
              <a:t>Analysis</a:t>
            </a:r>
          </a:p>
          <a:p>
            <a:pPr algn="ctr"/>
            <a:r>
              <a:rPr lang="en-US" dirty="0">
                <a:solidFill>
                  <a:schemeClr val="bg1"/>
                </a:solidFill>
              </a:rPr>
              <a:t>of</a:t>
            </a:r>
          </a:p>
          <a:p>
            <a:pPr algn="ctr"/>
            <a:r>
              <a:rPr lang="en-US" dirty="0">
                <a:solidFill>
                  <a:schemeClr val="bg1"/>
                </a:solidFill>
              </a:rPr>
              <a:t>Content</a:t>
            </a:r>
            <a:endParaRPr lang="en-US" dirty="0"/>
          </a:p>
        </p:txBody>
      </p:sp>
    </p:spTree>
    <p:extLst>
      <p:ext uri="{BB962C8B-B14F-4D97-AF65-F5344CB8AC3E}">
        <p14:creationId xmlns:p14="http://schemas.microsoft.com/office/powerpoint/2010/main" val="1086329782"/>
      </p:ext>
    </p:extLst>
  </p:cSld>
  <p:clrMapOvr>
    <a:masterClrMapping/>
  </p:clrMapOvr>
  <p:transition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739" y="3225806"/>
            <a:ext cx="10111741" cy="1684150"/>
          </a:xfrm>
        </p:spPr>
        <p:txBody>
          <a:bodyPr/>
          <a:lstStyle/>
          <a:p>
            <a:r>
              <a:rPr lang="en-US" sz="4800" cap="none" dirty="0">
                <a:latin typeface="Calibri" panose="020F0502020204030204" pitchFamily="34" charset="0"/>
                <a:cs typeface="Calibri" panose="020F0502020204030204" pitchFamily="34" charset="0"/>
              </a:rPr>
              <a:t>3. Is the book worth reading?</a:t>
            </a:r>
            <a:r>
              <a:rPr lang="en-US" cap="none" dirty="0">
                <a:latin typeface="Calibri" panose="020F0502020204030204" pitchFamily="34" charset="0"/>
                <a:cs typeface="Calibri" panose="020F0502020204030204" pitchFamily="34" charset="0"/>
              </a:rPr>
              <a:t> </a:t>
            </a:r>
            <a:endParaRPr lang="en-US" dirty="0"/>
          </a:p>
        </p:txBody>
      </p:sp>
      <p:sp>
        <p:nvSpPr>
          <p:cNvPr id="3" name="Rectangle 2">
            <a:extLst>
              <a:ext uri="{FF2B5EF4-FFF2-40B4-BE49-F238E27FC236}">
                <a16:creationId xmlns:a16="http://schemas.microsoft.com/office/drawing/2014/main" id="{76E12DDC-D337-4969-A028-B270A16A9745}"/>
              </a:ext>
            </a:extLst>
          </p:cNvPr>
          <p:cNvSpPr/>
          <p:nvPr/>
        </p:nvSpPr>
        <p:spPr>
          <a:xfrm>
            <a:off x="-831282" y="826847"/>
            <a:ext cx="6137564" cy="646331"/>
          </a:xfrm>
          <a:prstGeom prst="rect">
            <a:avLst/>
          </a:prstGeom>
        </p:spPr>
        <p:txBody>
          <a:bodyPr wrap="square">
            <a:spAutoFit/>
          </a:bodyPr>
          <a:lstStyle/>
          <a:p>
            <a:pPr algn="ctr"/>
            <a:r>
              <a:rPr lang="en-US" dirty="0">
                <a:solidFill>
                  <a:schemeClr val="bg1"/>
                </a:solidFill>
              </a:rPr>
              <a:t>Reviewer’s</a:t>
            </a:r>
          </a:p>
          <a:p>
            <a:pPr algn="ctr"/>
            <a:r>
              <a:rPr lang="en-US" dirty="0">
                <a:solidFill>
                  <a:schemeClr val="bg1"/>
                </a:solidFill>
              </a:rPr>
              <a:t>Audience</a:t>
            </a:r>
            <a:endParaRPr lang="en-US" dirty="0"/>
          </a:p>
        </p:txBody>
      </p:sp>
    </p:spTree>
    <p:extLst>
      <p:ext uri="{BB962C8B-B14F-4D97-AF65-F5344CB8AC3E}">
        <p14:creationId xmlns:p14="http://schemas.microsoft.com/office/powerpoint/2010/main" val="3692074389"/>
      </p:ext>
    </p:extLst>
  </p:cSld>
  <p:clrMapOvr>
    <a:masterClrMapping/>
  </p:clrMapOvr>
  <p:transition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25" y="2678725"/>
            <a:ext cx="11665322" cy="2236948"/>
          </a:xfrm>
        </p:spPr>
        <p:txBody>
          <a:bodyPr>
            <a:normAutofit/>
          </a:bodyPr>
          <a:lstStyle/>
          <a:p>
            <a:pPr algn="ctr"/>
            <a:r>
              <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Before reading a book effectively</a:t>
            </a:r>
          </a:p>
        </p:txBody>
      </p:sp>
    </p:spTree>
    <p:extLst>
      <p:ext uri="{BB962C8B-B14F-4D97-AF65-F5344CB8AC3E}">
        <p14:creationId xmlns:p14="http://schemas.microsoft.com/office/powerpoint/2010/main" val="207243642"/>
      </p:ext>
    </p:extLst>
  </p:cSld>
  <p:clrMapOvr>
    <a:masterClrMapping/>
  </p:clrMapOvr>
  <p:transition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Allow adequate time to read for understanding</a:t>
            </a:r>
            <a:endParaRPr lang="en-US" dirty="0"/>
          </a:p>
        </p:txBody>
      </p:sp>
    </p:spTree>
    <p:extLst>
      <p:ext uri="{BB962C8B-B14F-4D97-AF65-F5344CB8AC3E}">
        <p14:creationId xmlns:p14="http://schemas.microsoft.com/office/powerpoint/2010/main" val="786713689"/>
      </p:ext>
    </p:extLst>
  </p:cSld>
  <p:clrMapOvr>
    <a:masterClrMapping/>
  </p:clrMapOvr>
  <p:transition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dirty="0">
                <a:latin typeface="Calibri" panose="020F0502020204030204" pitchFamily="34" charset="0"/>
                <a:cs typeface="Calibri" panose="020F0502020204030204" pitchFamily="34" charset="0"/>
              </a:rPr>
              <a:t>Know why you are reading</a:t>
            </a:r>
            <a:endParaRPr lang="en-US" dirty="0"/>
          </a:p>
        </p:txBody>
      </p:sp>
    </p:spTree>
    <p:extLst>
      <p:ext uri="{BB962C8B-B14F-4D97-AF65-F5344CB8AC3E}">
        <p14:creationId xmlns:p14="http://schemas.microsoft.com/office/powerpoint/2010/main" val="1690722380"/>
      </p:ext>
    </p:extLst>
  </p:cSld>
  <p:clrMapOvr>
    <a:masterClrMapping/>
  </p:clrMapOvr>
  <p:transition advClick="0">
    <p:push dir="u"/>
  </p:transition>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dcmitype/"/>
    <ds:schemaRef ds:uri="4873beb7-5857-4685-be1f-d57550cc96cc"/>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1292</TotalTime>
  <Words>844</Words>
  <Application>Microsoft Office PowerPoint</Application>
  <PresentationFormat>Widescreen</PresentationFormat>
  <Paragraphs>88</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Euphemia</vt:lpstr>
      <vt:lpstr>Plantagenet Cherokee</vt:lpstr>
      <vt:lpstr>Wingdings</vt:lpstr>
      <vt:lpstr>Academic Literature 16x9</vt:lpstr>
      <vt:lpstr>Book Review Part 1 of 2</vt:lpstr>
      <vt:lpstr>What is the difference?</vt:lpstr>
      <vt:lpstr>A Book Review answers 3 questions </vt:lpstr>
      <vt:lpstr>1. What does the author try to convey?</vt:lpstr>
      <vt:lpstr>2. How effectively does the author convey what is said?</vt:lpstr>
      <vt:lpstr>3. Is the book worth reading? </vt:lpstr>
      <vt:lpstr>Before reading a book effectively</vt:lpstr>
      <vt:lpstr>Allow adequate time to read for understanding</vt:lpstr>
      <vt:lpstr>Know why you are reading</vt:lpstr>
      <vt:lpstr>Identify the author’s purpose</vt:lpstr>
      <vt:lpstr>What is the Author’s Purpose?</vt:lpstr>
      <vt:lpstr>Investigate how the content is organized</vt:lpstr>
      <vt:lpstr>How is the Content Organized?</vt:lpstr>
      <vt:lpstr>Critical Reading</vt:lpstr>
      <vt:lpstr>Read for comprehension - may require some rereading</vt:lpstr>
      <vt:lpstr>Read for understanding -  think through new content</vt:lpstr>
      <vt:lpstr>Read for implications -  observe the author’s tone, bias, fact/opinion </vt:lpstr>
      <vt:lpstr>Read for conversation -  ask questions of the author </vt:lpstr>
      <vt:lpstr>Read for connections -  connect the content with your knowledge </vt:lpstr>
      <vt:lpstr>Read for conclusion -  determine if author’s thesis is defended </vt:lpstr>
      <vt:lpstr>Critical Thinking</vt:lpstr>
      <vt:lpstr>Questions to Guide Evaluation</vt:lpstr>
      <vt:lpstr>Questions to Guide Evaluation by Vyhmeister and Robertson</vt:lpstr>
      <vt:lpstr>Questions to Guide Evaluation by Vyhmeister and Robertson</vt:lpstr>
      <vt:lpstr>Questions to Guide Evaluation by Vyhmeister and Robertson</vt:lpstr>
      <vt:lpstr>Questions to Guide Evaluation by Vyhmeister and Robertson</vt:lpstr>
      <vt:lpstr>Questions to Guide Evaluation by Vyhmeister and Robertson</vt:lpstr>
      <vt:lpstr>Questions to Guide Evaluation by Vyhmeister and Robertson</vt:lpstr>
      <vt:lpstr>Questions to Guide Evaluation by Vyhmeister and Robertson</vt:lpstr>
      <vt:lpstr>Questions to Guide Evaluation by Vyhmeister and Robertson</vt:lpstr>
      <vt:lpstr>End of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ReView</dc:title>
  <dc:creator>N Olson</dc:creator>
  <cp:lastModifiedBy>N Olson</cp:lastModifiedBy>
  <cp:revision>112</cp:revision>
  <dcterms:created xsi:type="dcterms:W3CDTF">2019-03-31T01:26:21Z</dcterms:created>
  <dcterms:modified xsi:type="dcterms:W3CDTF">2019-04-07T21:37:04Z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