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62" r:id="rId6"/>
    <p:sldId id="269" r:id="rId7"/>
    <p:sldId id="263" r:id="rId8"/>
    <p:sldId id="303" r:id="rId9"/>
    <p:sldId id="302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259" r:id="rId20"/>
    <p:sldId id="265" r:id="rId21"/>
    <p:sldId id="264" r:id="rId22"/>
    <p:sldId id="277" r:id="rId23"/>
    <p:sldId id="313" r:id="rId24"/>
    <p:sldId id="266" r:id="rId25"/>
  </p:sldIdLst>
  <p:sldSz cx="9144000" cy="5143500" type="screen16x9"/>
  <p:notesSz cx="6858000" cy="9144000"/>
  <p:embeddedFontLst>
    <p:embeddedFont>
      <p:font typeface="Abel" panose="020B0604020202020204" charset="0"/>
      <p:regular r:id="rId27"/>
    </p:embeddedFont>
    <p:embeddedFont>
      <p:font typeface="Aharoni" panose="02010803020104030203" pitchFamily="2" charset="-79"/>
      <p:bold r:id="rId28"/>
    </p:embeddedFont>
    <p:embeddedFont>
      <p:font typeface="Franklin Gothic Demi" panose="020B0703020102020204" pitchFamily="34" charset="0"/>
      <p:regular r:id="rId29"/>
      <p:italic r:id="rId30"/>
    </p:embeddedFont>
    <p:embeddedFont>
      <p:font typeface="Roboto Condensed Light" panose="02000000000000000000" pitchFamily="2" charset="0"/>
      <p:regular r:id="rId31"/>
      <p:italic r:id="rId32"/>
    </p:embeddedFont>
    <p:embeddedFont>
      <p:font typeface="Share Tech" panose="020B0604020202020204" charset="0"/>
      <p:regular r:id="rId33"/>
    </p:embeddedFont>
    <p:embeddedFont>
      <p:font typeface="Tw Cen MT" panose="020B0602020104020603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73D"/>
    <a:srgbClr val="0C0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8333F8-E2E0-44A5-9515-4CC6B0A6CAB3}">
  <a:tblStyle styleId="{568333F8-E2E0-44A5-9515-4CC6B0A6CA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58" y="90"/>
      </p:cViewPr>
      <p:guideLst>
        <p:guide orient="horz" pos="5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2e85277c2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2e85277c2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639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2e85277c2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2e85277c2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400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2e85277c2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2e85277c2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283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2e85277c2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2e85277c2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7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2e85277c2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2e85277c2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89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2e85277c2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2e85277c2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228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2e85277c2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2e85277c2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612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e2e85277c2_0_4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e2e85277c2_0_4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61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e2e85277c2_0_4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e2e85277c2_0_4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788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d20e6a9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d20e6a9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2d20e6a9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2d20e6a9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2e85277c2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2e85277c2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2e85277c2_0_4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e2e85277c2_0_4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e2e85277c2_0_4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e2e85277c2_0_4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960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4e7c5a6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4e7c5a6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2d20e6a94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2d20e6a94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2e85277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2e85277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2e85277c2_0_3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2e85277c2_0_3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2e85277c2_0_4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2e85277c2_0_4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2e85277c2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2e85277c2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2e85277c2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2e85277c2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35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2e85277c2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2e85277c2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25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350" y="420225"/>
            <a:ext cx="44169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0675" y="2337913"/>
            <a:ext cx="38523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81700" y="-1396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466050" y="3657575"/>
            <a:ext cx="2909400" cy="290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4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3577350" y="510150"/>
            <a:ext cx="2976600" cy="29766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2430600" y="2102850"/>
            <a:ext cx="3242100" cy="32421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714475" y="706900"/>
            <a:ext cx="26943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1"/>
          </p:nvPr>
        </p:nvSpPr>
        <p:spPr>
          <a:xfrm>
            <a:off x="713400" y="1751013"/>
            <a:ext cx="2694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7350000" y="-1199175"/>
            <a:ext cx="3242100" cy="32421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2467950" y="1403350"/>
            <a:ext cx="3605100" cy="3605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004575" y="-95312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5727450" y="2469075"/>
            <a:ext cx="26943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1"/>
          </p:nvPr>
        </p:nvSpPr>
        <p:spPr>
          <a:xfrm>
            <a:off x="5727451" y="3513212"/>
            <a:ext cx="2694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4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-1461700" y="-1217787"/>
            <a:ext cx="3337200" cy="3337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5914475" y="-28740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713400" y="1371300"/>
            <a:ext cx="27987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1"/>
          </p:nvPr>
        </p:nvSpPr>
        <p:spPr>
          <a:xfrm>
            <a:off x="713401" y="2848805"/>
            <a:ext cx="27987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3238550" y="-214670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866500" y="3183350"/>
            <a:ext cx="4210200" cy="4210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3238550" y="3392325"/>
            <a:ext cx="2667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ubTitle" idx="1"/>
          </p:nvPr>
        </p:nvSpPr>
        <p:spPr>
          <a:xfrm>
            <a:off x="2087250" y="1890338"/>
            <a:ext cx="49695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2400" b="1"/>
            </a:lvl9pPr>
          </a:lstStyle>
          <a:p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 rot="10800000">
            <a:off x="5616663" y="1088700"/>
            <a:ext cx="3559050" cy="1211775"/>
            <a:chOff x="-365050" y="-837825"/>
            <a:chExt cx="3559050" cy="1211775"/>
          </a:xfrm>
        </p:grpSpPr>
        <p:cxnSp>
          <p:nvCxnSpPr>
            <p:cNvPr id="224" name="Google Shape;224;p2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4"/>
            <p:cNvCxnSpPr/>
            <p:nvPr/>
          </p:nvCxnSpPr>
          <p:spPr>
            <a:xfrm>
              <a:off x="839600" y="373950"/>
              <a:ext cx="235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6" name="Google Shape;226;p24"/>
          <p:cNvGrpSpPr/>
          <p:nvPr/>
        </p:nvGrpSpPr>
        <p:grpSpPr>
          <a:xfrm>
            <a:off x="-31712" y="3392325"/>
            <a:ext cx="3559050" cy="1211775"/>
            <a:chOff x="-365050" y="-837825"/>
            <a:chExt cx="3559050" cy="1211775"/>
          </a:xfrm>
        </p:grpSpPr>
        <p:cxnSp>
          <p:nvCxnSpPr>
            <p:cNvPr id="227" name="Google Shape;227;p2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24"/>
            <p:cNvCxnSpPr/>
            <p:nvPr/>
          </p:nvCxnSpPr>
          <p:spPr>
            <a:xfrm>
              <a:off x="839600" y="373950"/>
              <a:ext cx="235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1712850" y="-36411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>
            <a:off x="5445675" y="16561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-2345775" y="-2363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8"/>
          <p:cNvGrpSpPr/>
          <p:nvPr/>
        </p:nvGrpSpPr>
        <p:grpSpPr>
          <a:xfrm rot="10800000" flipH="1">
            <a:off x="-28950" y="4604104"/>
            <a:ext cx="6791775" cy="567596"/>
            <a:chOff x="279125" y="-193646"/>
            <a:chExt cx="6791775" cy="567596"/>
          </a:xfrm>
        </p:grpSpPr>
        <p:cxnSp>
          <p:nvCxnSpPr>
            <p:cNvPr id="263" name="Google Shape;263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5" name="Google Shape;265;p28"/>
          <p:cNvGrpSpPr/>
          <p:nvPr/>
        </p:nvGrpSpPr>
        <p:grpSpPr>
          <a:xfrm flipH="1">
            <a:off x="2361825" y="-14671"/>
            <a:ext cx="6791775" cy="567596"/>
            <a:chOff x="279125" y="-193646"/>
            <a:chExt cx="6791775" cy="567596"/>
          </a:xfrm>
        </p:grpSpPr>
        <p:cxnSp>
          <p:nvCxnSpPr>
            <p:cNvPr id="266" name="Google Shape;266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8" name="Google Shape;268;p28"/>
          <p:cNvGrpSpPr/>
          <p:nvPr/>
        </p:nvGrpSpPr>
        <p:grpSpPr>
          <a:xfrm rot="5400000">
            <a:off x="8131265" y="1121612"/>
            <a:ext cx="987245" cy="256500"/>
            <a:chOff x="713275" y="4065425"/>
            <a:chExt cx="987245" cy="256500"/>
          </a:xfrm>
        </p:grpSpPr>
        <p:sp>
          <p:nvSpPr>
            <p:cNvPr id="269" name="Google Shape;269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rot="5400000">
            <a:off x="25490" y="3765388"/>
            <a:ext cx="987245" cy="256500"/>
            <a:chOff x="713275" y="4065425"/>
            <a:chExt cx="987245" cy="256500"/>
          </a:xfrm>
        </p:grpSpPr>
        <p:sp>
          <p:nvSpPr>
            <p:cNvPr id="273" name="Google Shape;273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542450" y="3501600"/>
            <a:ext cx="3161100" cy="31611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401" y="3936588"/>
            <a:ext cx="2420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713400" y="2848038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476375" y="464863"/>
            <a:ext cx="987245" cy="256500"/>
            <a:chOff x="713275" y="4065425"/>
            <a:chExt cx="987245" cy="256500"/>
          </a:xfrm>
        </p:grpSpPr>
        <p:sp>
          <p:nvSpPr>
            <p:cNvPr id="19" name="Google Shape;19;p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986975" y="-1377662"/>
            <a:ext cx="2964900" cy="29649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-72925" y="-72687"/>
            <a:ext cx="2689025" cy="354925"/>
            <a:chOff x="491775" y="19025"/>
            <a:chExt cx="2689025" cy="354925"/>
          </a:xfrm>
        </p:grpSpPr>
        <p:cxnSp>
          <p:nvCxnSpPr>
            <p:cNvPr id="27" name="Google Shape;27;p4"/>
            <p:cNvCxnSpPr/>
            <p:nvPr/>
          </p:nvCxnSpPr>
          <p:spPr>
            <a:xfrm>
              <a:off x="491775" y="19025"/>
              <a:ext cx="351300" cy="351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" name="Google Shape;29;p4"/>
          <p:cNvGrpSpPr/>
          <p:nvPr/>
        </p:nvGrpSpPr>
        <p:grpSpPr>
          <a:xfrm rot="10800000">
            <a:off x="6527900" y="4861263"/>
            <a:ext cx="2689025" cy="354925"/>
            <a:chOff x="491775" y="19025"/>
            <a:chExt cx="2689025" cy="354925"/>
          </a:xfrm>
        </p:grpSpPr>
        <p:cxnSp>
          <p:nvCxnSpPr>
            <p:cNvPr id="30" name="Google Shape;30;p4"/>
            <p:cNvCxnSpPr/>
            <p:nvPr/>
          </p:nvCxnSpPr>
          <p:spPr>
            <a:xfrm>
              <a:off x="491775" y="19025"/>
              <a:ext cx="351300" cy="351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2255875" y="-28510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6728725" y="2733050"/>
            <a:ext cx="4175400" cy="4175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-14106" y="4439744"/>
            <a:ext cx="2913450" cy="579363"/>
            <a:chOff x="267350" y="-205412"/>
            <a:chExt cx="2913450" cy="579363"/>
          </a:xfrm>
        </p:grpSpPr>
        <p:cxnSp>
          <p:nvCxnSpPr>
            <p:cNvPr id="45" name="Google Shape;45;p6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6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7" name="Google Shape;47;p6"/>
          <p:cNvGrpSpPr/>
          <p:nvPr/>
        </p:nvGrpSpPr>
        <p:grpSpPr>
          <a:xfrm rot="10800000">
            <a:off x="6244656" y="124394"/>
            <a:ext cx="2913450" cy="579363"/>
            <a:chOff x="267350" y="-205412"/>
            <a:chExt cx="2913450" cy="579363"/>
          </a:xfrm>
        </p:grpSpPr>
        <p:cxnSp>
          <p:nvCxnSpPr>
            <p:cNvPr id="48" name="Google Shape;48;p6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6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-1847350" y="2963200"/>
            <a:ext cx="4191000" cy="41910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67200" y="-21446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248525" y="3463225"/>
            <a:ext cx="3438600" cy="34386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968625" y="1569900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3966525" y="2403900"/>
            <a:ext cx="40416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3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033988" y="-364492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"/>
          </p:nvPr>
        </p:nvSpPr>
        <p:spPr>
          <a:xfrm>
            <a:off x="716061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2"/>
          </p:nvPr>
        </p:nvSpPr>
        <p:spPr>
          <a:xfrm>
            <a:off x="716075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3"/>
          </p:nvPr>
        </p:nvSpPr>
        <p:spPr>
          <a:xfrm>
            <a:off x="3439499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4"/>
          </p:nvPr>
        </p:nvSpPr>
        <p:spPr>
          <a:xfrm>
            <a:off x="3439507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5"/>
          </p:nvPr>
        </p:nvSpPr>
        <p:spPr>
          <a:xfrm>
            <a:off x="6162949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6"/>
          </p:nvPr>
        </p:nvSpPr>
        <p:spPr>
          <a:xfrm>
            <a:off x="6162951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hasCustomPrompt="1"/>
          </p:nvPr>
        </p:nvSpPr>
        <p:spPr>
          <a:xfrm>
            <a:off x="14597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7" hasCustomPrompt="1"/>
          </p:nvPr>
        </p:nvSpPr>
        <p:spPr>
          <a:xfrm>
            <a:off x="418320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8" hasCustomPrompt="1"/>
          </p:nvPr>
        </p:nvSpPr>
        <p:spPr>
          <a:xfrm>
            <a:off x="69066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9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 rot="10800000" flipH="1">
            <a:off x="-9525" y="287794"/>
            <a:ext cx="2913450" cy="579363"/>
            <a:chOff x="267350" y="-205412"/>
            <a:chExt cx="2913450" cy="579363"/>
          </a:xfrm>
        </p:grpSpPr>
        <p:cxnSp>
          <p:nvCxnSpPr>
            <p:cNvPr id="126" name="Google Shape;126;p14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8" name="Google Shape;128;p14"/>
          <p:cNvGrpSpPr/>
          <p:nvPr/>
        </p:nvGrpSpPr>
        <p:grpSpPr>
          <a:xfrm flipH="1">
            <a:off x="6246375" y="4314419"/>
            <a:ext cx="2913450" cy="579363"/>
            <a:chOff x="267350" y="-205412"/>
            <a:chExt cx="2913450" cy="579363"/>
          </a:xfrm>
        </p:grpSpPr>
        <p:cxnSp>
          <p:nvCxnSpPr>
            <p:cNvPr id="129" name="Google Shape;129;p14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>
            <a:off x="-1035875" y="3858700"/>
            <a:ext cx="2207400" cy="2207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863825" y="356400"/>
            <a:ext cx="4175400" cy="4175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715500" y="2354100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1"/>
          </p:nvPr>
        </p:nvSpPr>
        <p:spPr>
          <a:xfrm>
            <a:off x="713400" y="3188100"/>
            <a:ext cx="40416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8488569" y="3741700"/>
            <a:ext cx="4458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●"/>
              <a:defRPr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60" r:id="rId8"/>
    <p:sldLayoutId id="2147483664" r:id="rId9"/>
    <p:sldLayoutId id="2147483665" r:id="rId10"/>
    <p:sldLayoutId id="2147483666" r:id="rId11"/>
    <p:sldLayoutId id="2147483667" r:id="rId12"/>
    <p:sldLayoutId id="2147483670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>
            <a:off x="332275" y="319250"/>
            <a:ext cx="5121600" cy="2704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748375" y="2337925"/>
            <a:ext cx="4416900" cy="461700"/>
          </a:xfrm>
          <a:prstGeom prst="snip2DiagRect">
            <a:avLst>
              <a:gd name="adj1" fmla="val 0"/>
              <a:gd name="adj2" fmla="val 414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ctrTitle"/>
          </p:nvPr>
        </p:nvSpPr>
        <p:spPr>
          <a:xfrm>
            <a:off x="48542" y="321572"/>
            <a:ext cx="4959600" cy="20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Demi" panose="020B0703020102020204" pitchFamily="34" charset="0"/>
              </a:rPr>
              <a:t>Line Follower</a:t>
            </a:r>
            <a:br>
              <a:rPr lang="en-US" dirty="0">
                <a:latin typeface="Franklin Gothic Demi" panose="020B0703020102020204" pitchFamily="34" charset="0"/>
              </a:rPr>
            </a:br>
            <a:r>
              <a:rPr lang="en-US" dirty="0">
                <a:latin typeface="Franklin Gothic Demi" panose="020B0703020102020204" pitchFamily="34" charset="0"/>
              </a:rPr>
              <a:t>Robot</a:t>
            </a:r>
            <a:endParaRPr dirty="0">
              <a:latin typeface="Franklin Gothic Demi" panose="020B0703020102020204" pitchFamily="34" charset="0"/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1"/>
          </p:nvPr>
        </p:nvSpPr>
        <p:spPr>
          <a:xfrm>
            <a:off x="1030675" y="2337913"/>
            <a:ext cx="38523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Mikrocontroler &amp; Microprosessor</a:t>
            </a:r>
            <a:endParaRPr dirty="0"/>
          </a:p>
        </p:txBody>
      </p:sp>
      <p:grpSp>
        <p:nvGrpSpPr>
          <p:cNvPr id="289" name="Google Shape;289;p31"/>
          <p:cNvGrpSpPr/>
          <p:nvPr/>
        </p:nvGrpSpPr>
        <p:grpSpPr>
          <a:xfrm>
            <a:off x="713275" y="3343925"/>
            <a:ext cx="987245" cy="256500"/>
            <a:chOff x="713275" y="4065425"/>
            <a:chExt cx="987245" cy="256500"/>
          </a:xfrm>
        </p:grpSpPr>
        <p:sp>
          <p:nvSpPr>
            <p:cNvPr id="290" name="Google Shape;290;p31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31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294" name="Google Shape;294;p31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1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6" name="Google Shape;296;p31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297" name="Google Shape;297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8" name="Google Shape;298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9" name="Google Shape;299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0" name="Google Shape;300;p31"/>
          <p:cNvGrpSpPr/>
          <p:nvPr/>
        </p:nvGrpSpPr>
        <p:grpSpPr>
          <a:xfrm rot="10800000">
            <a:off x="1821299" y="4404518"/>
            <a:ext cx="1728661" cy="837300"/>
            <a:chOff x="5205411" y="-75307"/>
            <a:chExt cx="1728661" cy="837300"/>
          </a:xfrm>
        </p:grpSpPr>
        <p:cxnSp>
          <p:nvCxnSpPr>
            <p:cNvPr id="301" name="Google Shape;301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2" name="Google Shape;302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3" name="Google Shape;303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DB6AAFE-B4CC-4102-985E-769B59CEE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43"/>
          <a:stretch/>
        </p:blipFill>
        <p:spPr>
          <a:xfrm rot="861258" flipH="1">
            <a:off x="4871606" y="1099221"/>
            <a:ext cx="5690873" cy="4356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8"/>
          <p:cNvGrpSpPr/>
          <p:nvPr/>
        </p:nvGrpSpPr>
        <p:grpSpPr>
          <a:xfrm>
            <a:off x="6794015" y="4153725"/>
            <a:ext cx="987245" cy="256500"/>
            <a:chOff x="713275" y="4065425"/>
            <a:chExt cx="987245" cy="256500"/>
          </a:xfrm>
        </p:grpSpPr>
        <p:sp>
          <p:nvSpPr>
            <p:cNvPr id="481" name="Google Shape;481;p3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F958F-0BB9-4655-9D2B-6F629C04F6E2}"/>
              </a:ext>
            </a:extLst>
          </p:cNvPr>
          <p:cNvGrpSpPr/>
          <p:nvPr/>
        </p:nvGrpSpPr>
        <p:grpSpPr>
          <a:xfrm>
            <a:off x="3339515" y="853358"/>
            <a:ext cx="3008511" cy="1717404"/>
            <a:chOff x="2438715" y="702891"/>
            <a:chExt cx="1477124" cy="84321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F9B7BC-0FA0-4521-A65B-70C0A6F571CB}"/>
                </a:ext>
              </a:extLst>
            </p:cNvPr>
            <p:cNvGrpSpPr/>
            <p:nvPr/>
          </p:nvGrpSpPr>
          <p:grpSpPr>
            <a:xfrm>
              <a:off x="2438715" y="702891"/>
              <a:ext cx="1056676" cy="843214"/>
              <a:chOff x="1287448" y="3172042"/>
              <a:chExt cx="1424728" cy="112980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E01DAEB-6FB7-42E6-8540-474F4190ED76}"/>
                  </a:ext>
                </a:extLst>
              </p:cNvPr>
              <p:cNvSpPr/>
              <p:nvPr/>
            </p:nvSpPr>
            <p:spPr>
              <a:xfrm>
                <a:off x="1521672" y="3172042"/>
                <a:ext cx="956282" cy="956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Terminator 33">
                <a:extLst>
                  <a:ext uri="{FF2B5EF4-FFF2-40B4-BE49-F238E27FC236}">
                    <a16:creationId xmlns:a16="http://schemas.microsoft.com/office/drawing/2014/main" id="{E1FE4D8D-F363-44DA-8679-36369E1E4125}"/>
                  </a:ext>
                </a:extLst>
              </p:cNvPr>
              <p:cNvSpPr/>
              <p:nvPr/>
            </p:nvSpPr>
            <p:spPr>
              <a:xfrm>
                <a:off x="1287448" y="3953500"/>
                <a:ext cx="1424728" cy="348343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C7DACF-BC53-4E1E-AC14-AB58F7E47D2B}"/>
                </a:ext>
              </a:extLst>
            </p:cNvPr>
            <p:cNvSpPr txBox="1"/>
            <p:nvPr/>
          </p:nvSpPr>
          <p:spPr>
            <a:xfrm>
              <a:off x="2591870" y="1323093"/>
              <a:ext cx="1323969" cy="181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Rubber Wheels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B47FEB-F9D7-4CEF-A0CF-1FF8AC16E0E9}"/>
              </a:ext>
            </a:extLst>
          </p:cNvPr>
          <p:cNvSpPr txBox="1"/>
          <p:nvPr/>
        </p:nvSpPr>
        <p:spPr>
          <a:xfrm>
            <a:off x="2112150" y="2749643"/>
            <a:ext cx="4606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Merupakan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sebuah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bahan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baku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pembuatan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produk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karet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beredar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masyarakat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ABECF9-D507-4030-AB9C-BEFF194E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473" y="1220789"/>
            <a:ext cx="631991" cy="6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8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8"/>
          <p:cNvGrpSpPr/>
          <p:nvPr/>
        </p:nvGrpSpPr>
        <p:grpSpPr>
          <a:xfrm>
            <a:off x="6794015" y="4153725"/>
            <a:ext cx="987245" cy="256500"/>
            <a:chOff x="713275" y="4065425"/>
            <a:chExt cx="987245" cy="256500"/>
          </a:xfrm>
        </p:grpSpPr>
        <p:sp>
          <p:nvSpPr>
            <p:cNvPr id="481" name="Google Shape;481;p3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F958F-0BB9-4655-9D2B-6F629C04F6E2}"/>
              </a:ext>
            </a:extLst>
          </p:cNvPr>
          <p:cNvGrpSpPr/>
          <p:nvPr/>
        </p:nvGrpSpPr>
        <p:grpSpPr>
          <a:xfrm>
            <a:off x="3339515" y="853358"/>
            <a:ext cx="3196974" cy="1717404"/>
            <a:chOff x="2438715" y="702891"/>
            <a:chExt cx="1569656" cy="84321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F9B7BC-0FA0-4521-A65B-70C0A6F571CB}"/>
                </a:ext>
              </a:extLst>
            </p:cNvPr>
            <p:cNvGrpSpPr/>
            <p:nvPr/>
          </p:nvGrpSpPr>
          <p:grpSpPr>
            <a:xfrm>
              <a:off x="2438715" y="702891"/>
              <a:ext cx="1056676" cy="843214"/>
              <a:chOff x="1287448" y="3172042"/>
              <a:chExt cx="1424728" cy="112980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E01DAEB-6FB7-42E6-8540-474F4190ED76}"/>
                  </a:ext>
                </a:extLst>
              </p:cNvPr>
              <p:cNvSpPr/>
              <p:nvPr/>
            </p:nvSpPr>
            <p:spPr>
              <a:xfrm>
                <a:off x="1521672" y="3172042"/>
                <a:ext cx="956282" cy="956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Terminator 33">
                <a:extLst>
                  <a:ext uri="{FF2B5EF4-FFF2-40B4-BE49-F238E27FC236}">
                    <a16:creationId xmlns:a16="http://schemas.microsoft.com/office/drawing/2014/main" id="{E1FE4D8D-F363-44DA-8679-36369E1E4125}"/>
                  </a:ext>
                </a:extLst>
              </p:cNvPr>
              <p:cNvSpPr/>
              <p:nvPr/>
            </p:nvSpPr>
            <p:spPr>
              <a:xfrm>
                <a:off x="1287448" y="3953500"/>
                <a:ext cx="1424728" cy="348343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C7DACF-BC53-4E1E-AC14-AB58F7E47D2B}"/>
                </a:ext>
              </a:extLst>
            </p:cNvPr>
            <p:cNvSpPr txBox="1"/>
            <p:nvPr/>
          </p:nvSpPr>
          <p:spPr>
            <a:xfrm>
              <a:off x="2684402" y="1323094"/>
              <a:ext cx="1323969" cy="181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IR Sensor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B47FEB-F9D7-4CEF-A0CF-1FF8AC16E0E9}"/>
              </a:ext>
            </a:extLst>
          </p:cNvPr>
          <p:cNvSpPr txBox="1"/>
          <p:nvPr/>
        </p:nvSpPr>
        <p:spPr>
          <a:xfrm>
            <a:off x="2112150" y="2749643"/>
            <a:ext cx="46069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Infra red (IR)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detektor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sensor infra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merah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komponen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elektronika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dapat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mengidentifikasi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cahaya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infra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merah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(infra red, IR).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AA332B-81C9-49C5-8627-8358DF4C3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481" y="1190514"/>
            <a:ext cx="1074614" cy="6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8"/>
          <p:cNvGrpSpPr/>
          <p:nvPr/>
        </p:nvGrpSpPr>
        <p:grpSpPr>
          <a:xfrm>
            <a:off x="6794015" y="4153725"/>
            <a:ext cx="987245" cy="256500"/>
            <a:chOff x="713275" y="4065425"/>
            <a:chExt cx="987245" cy="256500"/>
          </a:xfrm>
        </p:grpSpPr>
        <p:sp>
          <p:nvSpPr>
            <p:cNvPr id="481" name="Google Shape;481;p3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F958F-0BB9-4655-9D2B-6F629C04F6E2}"/>
              </a:ext>
            </a:extLst>
          </p:cNvPr>
          <p:cNvGrpSpPr/>
          <p:nvPr/>
        </p:nvGrpSpPr>
        <p:grpSpPr>
          <a:xfrm>
            <a:off x="3339515" y="853358"/>
            <a:ext cx="2847967" cy="1717404"/>
            <a:chOff x="2438715" y="702891"/>
            <a:chExt cx="1398300" cy="84321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F9B7BC-0FA0-4521-A65B-70C0A6F571CB}"/>
                </a:ext>
              </a:extLst>
            </p:cNvPr>
            <p:cNvGrpSpPr/>
            <p:nvPr/>
          </p:nvGrpSpPr>
          <p:grpSpPr>
            <a:xfrm>
              <a:off x="2438715" y="702891"/>
              <a:ext cx="1056676" cy="843214"/>
              <a:chOff x="1287448" y="3172042"/>
              <a:chExt cx="1424728" cy="112980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E01DAEB-6FB7-42E6-8540-474F4190ED76}"/>
                  </a:ext>
                </a:extLst>
              </p:cNvPr>
              <p:cNvSpPr/>
              <p:nvPr/>
            </p:nvSpPr>
            <p:spPr>
              <a:xfrm>
                <a:off x="1521672" y="3172042"/>
                <a:ext cx="956282" cy="956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Terminator 33">
                <a:extLst>
                  <a:ext uri="{FF2B5EF4-FFF2-40B4-BE49-F238E27FC236}">
                    <a16:creationId xmlns:a16="http://schemas.microsoft.com/office/drawing/2014/main" id="{E1FE4D8D-F363-44DA-8679-36369E1E4125}"/>
                  </a:ext>
                </a:extLst>
              </p:cNvPr>
              <p:cNvSpPr/>
              <p:nvPr/>
            </p:nvSpPr>
            <p:spPr>
              <a:xfrm>
                <a:off x="1287448" y="3953500"/>
                <a:ext cx="1424728" cy="348343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C7DACF-BC53-4E1E-AC14-AB58F7E47D2B}"/>
                </a:ext>
              </a:extLst>
            </p:cNvPr>
            <p:cNvSpPr txBox="1"/>
            <p:nvPr/>
          </p:nvSpPr>
          <p:spPr>
            <a:xfrm>
              <a:off x="2513046" y="1319360"/>
              <a:ext cx="1323969" cy="181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Mini </a:t>
              </a:r>
              <a:r>
                <a:rPr lang="en-US" sz="1800" b="1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BreadBoard</a:t>
              </a:r>
              <a:endParaRPr lang="en-US" sz="1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B47FEB-F9D7-4CEF-A0CF-1FF8AC16E0E9}"/>
              </a:ext>
            </a:extLst>
          </p:cNvPr>
          <p:cNvSpPr txBox="1"/>
          <p:nvPr/>
        </p:nvSpPr>
        <p:spPr>
          <a:xfrm>
            <a:off x="2078242" y="2570762"/>
            <a:ext cx="46069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Mini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breadbord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merupakan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jenis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terkecil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papan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elektronil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solderless yang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satu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. Mino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breadbord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digunakan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untuk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membuat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sebuah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rangkaian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mini yang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tidak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membutuhkan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komponen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elektronik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dalam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jumlah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banyak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Jumlah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lubang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koneksi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yang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87DEE2-655B-409E-A4D1-537652772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711" y="817016"/>
            <a:ext cx="1416162" cy="14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0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8"/>
          <p:cNvGrpSpPr/>
          <p:nvPr/>
        </p:nvGrpSpPr>
        <p:grpSpPr>
          <a:xfrm>
            <a:off x="6794015" y="4153725"/>
            <a:ext cx="987245" cy="256500"/>
            <a:chOff x="713275" y="4065425"/>
            <a:chExt cx="987245" cy="256500"/>
          </a:xfrm>
        </p:grpSpPr>
        <p:sp>
          <p:nvSpPr>
            <p:cNvPr id="481" name="Google Shape;481;p3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F958F-0BB9-4655-9D2B-6F629C04F6E2}"/>
              </a:ext>
            </a:extLst>
          </p:cNvPr>
          <p:cNvGrpSpPr/>
          <p:nvPr/>
        </p:nvGrpSpPr>
        <p:grpSpPr>
          <a:xfrm>
            <a:off x="3339514" y="853358"/>
            <a:ext cx="2696574" cy="1717404"/>
            <a:chOff x="2438715" y="702891"/>
            <a:chExt cx="1323969" cy="84321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F9B7BC-0FA0-4521-A65B-70C0A6F571CB}"/>
                </a:ext>
              </a:extLst>
            </p:cNvPr>
            <p:cNvGrpSpPr/>
            <p:nvPr/>
          </p:nvGrpSpPr>
          <p:grpSpPr>
            <a:xfrm>
              <a:off x="2438715" y="702891"/>
              <a:ext cx="1056676" cy="843214"/>
              <a:chOff x="1287448" y="3172042"/>
              <a:chExt cx="1424728" cy="112980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E01DAEB-6FB7-42E6-8540-474F4190ED76}"/>
                  </a:ext>
                </a:extLst>
              </p:cNvPr>
              <p:cNvSpPr/>
              <p:nvPr/>
            </p:nvSpPr>
            <p:spPr>
              <a:xfrm>
                <a:off x="1521672" y="3172042"/>
                <a:ext cx="956282" cy="956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Terminator 33">
                <a:extLst>
                  <a:ext uri="{FF2B5EF4-FFF2-40B4-BE49-F238E27FC236}">
                    <a16:creationId xmlns:a16="http://schemas.microsoft.com/office/drawing/2014/main" id="{E1FE4D8D-F363-44DA-8679-36369E1E4125}"/>
                  </a:ext>
                </a:extLst>
              </p:cNvPr>
              <p:cNvSpPr/>
              <p:nvPr/>
            </p:nvSpPr>
            <p:spPr>
              <a:xfrm>
                <a:off x="1287448" y="3953500"/>
                <a:ext cx="1424728" cy="348343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C7DACF-BC53-4E1E-AC14-AB58F7E47D2B}"/>
                </a:ext>
              </a:extLst>
            </p:cNvPr>
            <p:cNvSpPr txBox="1"/>
            <p:nvPr/>
          </p:nvSpPr>
          <p:spPr>
            <a:xfrm>
              <a:off x="2438715" y="1320156"/>
              <a:ext cx="1323969" cy="181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18650 Li ion </a:t>
              </a:r>
              <a:r>
                <a:rPr lang="en-US" sz="1800" b="1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Battrey</a:t>
              </a:r>
              <a:endParaRPr lang="en-US" sz="1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B47FEB-F9D7-4CEF-A0CF-1FF8AC16E0E9}"/>
              </a:ext>
            </a:extLst>
          </p:cNvPr>
          <p:cNvSpPr txBox="1"/>
          <p:nvPr/>
        </p:nvSpPr>
        <p:spPr>
          <a:xfrm>
            <a:off x="2078242" y="2570762"/>
            <a:ext cx="46069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Baterai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ion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litium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biasa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disebut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Baterai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Li-ion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(LIB)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salah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satu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anggota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keluarga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baterai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isi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ulang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 (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rechargable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battery). Di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baterai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 ion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litium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bergerak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elektrode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negatif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ke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electrode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positif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saat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baterai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sedang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digunakan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 dan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kembali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saat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diisi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ulang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BB68B1-19C0-4967-8ABC-2BCB0477D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13" y="1065067"/>
            <a:ext cx="885313" cy="88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8"/>
          <p:cNvGrpSpPr/>
          <p:nvPr/>
        </p:nvGrpSpPr>
        <p:grpSpPr>
          <a:xfrm>
            <a:off x="6794015" y="4153725"/>
            <a:ext cx="987245" cy="256500"/>
            <a:chOff x="713275" y="4065425"/>
            <a:chExt cx="987245" cy="256500"/>
          </a:xfrm>
        </p:grpSpPr>
        <p:sp>
          <p:nvSpPr>
            <p:cNvPr id="481" name="Google Shape;481;p3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F958F-0BB9-4655-9D2B-6F629C04F6E2}"/>
              </a:ext>
            </a:extLst>
          </p:cNvPr>
          <p:cNvGrpSpPr/>
          <p:nvPr/>
        </p:nvGrpSpPr>
        <p:grpSpPr>
          <a:xfrm>
            <a:off x="3199800" y="853358"/>
            <a:ext cx="2734671" cy="1717404"/>
            <a:chOff x="2370122" y="702891"/>
            <a:chExt cx="1342675" cy="84321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F9B7BC-0FA0-4521-A65B-70C0A6F571CB}"/>
                </a:ext>
              </a:extLst>
            </p:cNvPr>
            <p:cNvGrpSpPr/>
            <p:nvPr/>
          </p:nvGrpSpPr>
          <p:grpSpPr>
            <a:xfrm>
              <a:off x="2370122" y="702891"/>
              <a:ext cx="1203733" cy="843214"/>
              <a:chOff x="1194963" y="3172042"/>
              <a:chExt cx="1623007" cy="112980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E01DAEB-6FB7-42E6-8540-474F4190ED76}"/>
                  </a:ext>
                </a:extLst>
              </p:cNvPr>
              <p:cNvSpPr/>
              <p:nvPr/>
            </p:nvSpPr>
            <p:spPr>
              <a:xfrm>
                <a:off x="1521672" y="3172042"/>
                <a:ext cx="956282" cy="956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Terminator 33">
                <a:extLst>
                  <a:ext uri="{FF2B5EF4-FFF2-40B4-BE49-F238E27FC236}">
                    <a16:creationId xmlns:a16="http://schemas.microsoft.com/office/drawing/2014/main" id="{E1FE4D8D-F363-44DA-8679-36369E1E4125}"/>
                  </a:ext>
                </a:extLst>
              </p:cNvPr>
              <p:cNvSpPr/>
              <p:nvPr/>
            </p:nvSpPr>
            <p:spPr>
              <a:xfrm>
                <a:off x="1194963" y="3953500"/>
                <a:ext cx="1623007" cy="348343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C7DACF-BC53-4E1E-AC14-AB58F7E47D2B}"/>
                </a:ext>
              </a:extLst>
            </p:cNvPr>
            <p:cNvSpPr txBox="1"/>
            <p:nvPr/>
          </p:nvSpPr>
          <p:spPr>
            <a:xfrm>
              <a:off x="2388828" y="1325934"/>
              <a:ext cx="1323969" cy="181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Battery Holder &amp; Switch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B47FEB-F9D7-4CEF-A0CF-1FF8AC16E0E9}"/>
              </a:ext>
            </a:extLst>
          </p:cNvPr>
          <p:cNvSpPr txBox="1"/>
          <p:nvPr/>
        </p:nvSpPr>
        <p:spPr>
          <a:xfrm>
            <a:off x="2078242" y="2570762"/>
            <a:ext cx="4606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Battery Holder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satu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lebih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kompartemen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ruang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memegang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baterai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sel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kering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penahan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juga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harus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melakukan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kontak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listrik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terminal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baterai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321717-10ED-4C31-AD0B-BD58E3CC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43" y="730459"/>
            <a:ext cx="1518396" cy="151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6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8"/>
          <p:cNvGrpSpPr/>
          <p:nvPr/>
        </p:nvGrpSpPr>
        <p:grpSpPr>
          <a:xfrm>
            <a:off x="6794015" y="4153725"/>
            <a:ext cx="987245" cy="256500"/>
            <a:chOff x="713275" y="4065425"/>
            <a:chExt cx="987245" cy="256500"/>
          </a:xfrm>
        </p:grpSpPr>
        <p:sp>
          <p:nvSpPr>
            <p:cNvPr id="481" name="Google Shape;481;p3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F958F-0BB9-4655-9D2B-6F629C04F6E2}"/>
              </a:ext>
            </a:extLst>
          </p:cNvPr>
          <p:cNvGrpSpPr/>
          <p:nvPr/>
        </p:nvGrpSpPr>
        <p:grpSpPr>
          <a:xfrm>
            <a:off x="3339514" y="853358"/>
            <a:ext cx="2995025" cy="1717404"/>
            <a:chOff x="2438715" y="702891"/>
            <a:chExt cx="1470503" cy="84321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F9B7BC-0FA0-4521-A65B-70C0A6F571CB}"/>
                </a:ext>
              </a:extLst>
            </p:cNvPr>
            <p:cNvGrpSpPr/>
            <p:nvPr/>
          </p:nvGrpSpPr>
          <p:grpSpPr>
            <a:xfrm>
              <a:off x="2438715" y="702891"/>
              <a:ext cx="1056676" cy="843214"/>
              <a:chOff x="1287448" y="3172042"/>
              <a:chExt cx="1424728" cy="112980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E01DAEB-6FB7-42E6-8540-474F4190ED76}"/>
                  </a:ext>
                </a:extLst>
              </p:cNvPr>
              <p:cNvSpPr/>
              <p:nvPr/>
            </p:nvSpPr>
            <p:spPr>
              <a:xfrm>
                <a:off x="1521672" y="3172042"/>
                <a:ext cx="956282" cy="956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Terminator 33">
                <a:extLst>
                  <a:ext uri="{FF2B5EF4-FFF2-40B4-BE49-F238E27FC236}">
                    <a16:creationId xmlns:a16="http://schemas.microsoft.com/office/drawing/2014/main" id="{E1FE4D8D-F363-44DA-8679-36369E1E4125}"/>
                  </a:ext>
                </a:extLst>
              </p:cNvPr>
              <p:cNvSpPr/>
              <p:nvPr/>
            </p:nvSpPr>
            <p:spPr>
              <a:xfrm>
                <a:off x="1287448" y="3953500"/>
                <a:ext cx="1424728" cy="348343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C7DACF-BC53-4E1E-AC14-AB58F7E47D2B}"/>
                </a:ext>
              </a:extLst>
            </p:cNvPr>
            <p:cNvSpPr txBox="1"/>
            <p:nvPr/>
          </p:nvSpPr>
          <p:spPr>
            <a:xfrm>
              <a:off x="2585249" y="1320156"/>
              <a:ext cx="1323969" cy="181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Kabel Jumper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B47FEB-F9D7-4CEF-A0CF-1FF8AC16E0E9}"/>
              </a:ext>
            </a:extLst>
          </p:cNvPr>
          <p:cNvSpPr txBox="1"/>
          <p:nvPr/>
        </p:nvSpPr>
        <p:spPr>
          <a:xfrm>
            <a:off x="2078242" y="2570762"/>
            <a:ext cx="4606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kabel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jumper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kabel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elektrik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pin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konektor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setiap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ujungnya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memungkinkanmu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menghubungkan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dua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komponen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melibatkan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Arduino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tanpa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memerlukan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solder.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A4B9D3-530A-4FE6-95FC-68EB6048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753" y="992875"/>
            <a:ext cx="1117689" cy="11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8"/>
          <p:cNvGrpSpPr/>
          <p:nvPr/>
        </p:nvGrpSpPr>
        <p:grpSpPr>
          <a:xfrm>
            <a:off x="6794015" y="4153725"/>
            <a:ext cx="987245" cy="256500"/>
            <a:chOff x="713275" y="4065425"/>
            <a:chExt cx="987245" cy="256500"/>
          </a:xfrm>
        </p:grpSpPr>
        <p:sp>
          <p:nvSpPr>
            <p:cNvPr id="481" name="Google Shape;481;p3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F958F-0BB9-4655-9D2B-6F629C04F6E2}"/>
              </a:ext>
            </a:extLst>
          </p:cNvPr>
          <p:cNvGrpSpPr/>
          <p:nvPr/>
        </p:nvGrpSpPr>
        <p:grpSpPr>
          <a:xfrm>
            <a:off x="3339514" y="853358"/>
            <a:ext cx="2152169" cy="1717404"/>
            <a:chOff x="2438715" y="702891"/>
            <a:chExt cx="1056676" cy="84321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F9B7BC-0FA0-4521-A65B-70C0A6F571CB}"/>
                </a:ext>
              </a:extLst>
            </p:cNvPr>
            <p:cNvGrpSpPr/>
            <p:nvPr/>
          </p:nvGrpSpPr>
          <p:grpSpPr>
            <a:xfrm>
              <a:off x="2438715" y="702891"/>
              <a:ext cx="1056676" cy="843214"/>
              <a:chOff x="1287448" y="3172042"/>
              <a:chExt cx="1424728" cy="112980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E01DAEB-6FB7-42E6-8540-474F4190ED76}"/>
                  </a:ext>
                </a:extLst>
              </p:cNvPr>
              <p:cNvSpPr/>
              <p:nvPr/>
            </p:nvSpPr>
            <p:spPr>
              <a:xfrm>
                <a:off x="1521672" y="3172042"/>
                <a:ext cx="956282" cy="956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Terminator 33">
                <a:extLst>
                  <a:ext uri="{FF2B5EF4-FFF2-40B4-BE49-F238E27FC236}">
                    <a16:creationId xmlns:a16="http://schemas.microsoft.com/office/drawing/2014/main" id="{E1FE4D8D-F363-44DA-8679-36369E1E4125}"/>
                  </a:ext>
                </a:extLst>
              </p:cNvPr>
              <p:cNvSpPr/>
              <p:nvPr/>
            </p:nvSpPr>
            <p:spPr>
              <a:xfrm>
                <a:off x="1287448" y="3953500"/>
                <a:ext cx="1424728" cy="348343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C7DACF-BC53-4E1E-AC14-AB58F7E47D2B}"/>
                </a:ext>
              </a:extLst>
            </p:cNvPr>
            <p:cNvSpPr txBox="1"/>
            <p:nvPr/>
          </p:nvSpPr>
          <p:spPr>
            <a:xfrm>
              <a:off x="2782841" y="1325447"/>
              <a:ext cx="458594" cy="181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Spacer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B47FEB-F9D7-4CEF-A0CF-1FF8AC16E0E9}"/>
              </a:ext>
            </a:extLst>
          </p:cNvPr>
          <p:cNvSpPr txBox="1"/>
          <p:nvPr/>
        </p:nvSpPr>
        <p:spPr>
          <a:xfrm>
            <a:off x="2078242" y="2570762"/>
            <a:ext cx="4606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Spacer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digunakan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mengencangkan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sebagai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dudukan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kerangka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robot.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861BDC-0AF7-4AED-B560-5F9C24FE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02082" y="1158282"/>
            <a:ext cx="1072359" cy="8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8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2"/>
          <p:cNvSpPr txBox="1">
            <a:spLocks noGrp="1"/>
          </p:cNvSpPr>
          <p:nvPr>
            <p:ph type="title"/>
          </p:nvPr>
        </p:nvSpPr>
        <p:spPr>
          <a:xfrm>
            <a:off x="2437936" y="381525"/>
            <a:ext cx="42681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Waktu dan Tempat Penelitian</a:t>
            </a:r>
            <a:endParaRPr dirty="0"/>
          </a:p>
        </p:txBody>
      </p:sp>
      <p:cxnSp>
        <p:nvCxnSpPr>
          <p:cNvPr id="819" name="Google Shape;819;p52"/>
          <p:cNvCxnSpPr>
            <a:cxnSpLocks/>
          </p:cNvCxnSpPr>
          <p:nvPr/>
        </p:nvCxnSpPr>
        <p:spPr>
          <a:xfrm rot="10800000">
            <a:off x="100" y="2174550"/>
            <a:ext cx="973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52"/>
          <p:cNvCxnSpPr>
            <a:cxnSpLocks/>
          </p:cNvCxnSpPr>
          <p:nvPr/>
        </p:nvCxnSpPr>
        <p:spPr>
          <a:xfrm>
            <a:off x="8168700" y="2174550"/>
            <a:ext cx="975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9" name="Google Shape;829;p52"/>
          <p:cNvSpPr/>
          <p:nvPr/>
        </p:nvSpPr>
        <p:spPr>
          <a:xfrm>
            <a:off x="8183820" y="2904313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04143-1EAC-42DA-BEAE-B06CCD784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67" y="1714499"/>
            <a:ext cx="1320643" cy="13180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25B7C1-FA6C-4D49-A826-64BE7B7749A7}"/>
              </a:ext>
            </a:extLst>
          </p:cNvPr>
          <p:cNvSpPr txBox="1"/>
          <p:nvPr/>
        </p:nvSpPr>
        <p:spPr>
          <a:xfrm>
            <a:off x="1471882" y="3160813"/>
            <a:ext cx="19482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12 </a:t>
            </a:r>
            <a:r>
              <a:rPr lang="en-US" sz="1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Desember</a:t>
            </a:r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 2021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s/d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12 </a:t>
            </a:r>
            <a:r>
              <a:rPr lang="en-US" sz="1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Januari</a:t>
            </a:r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A4F85-ADCA-4DA2-9795-89C7B1D04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750" y="1578412"/>
            <a:ext cx="1416050" cy="1416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A9AC92-D7BD-41CF-A694-4801BE4C6EFE}"/>
              </a:ext>
            </a:extLst>
          </p:cNvPr>
          <p:cNvSpPr txBox="1"/>
          <p:nvPr/>
        </p:nvSpPr>
        <p:spPr>
          <a:xfrm>
            <a:off x="4981528" y="3160812"/>
            <a:ext cx="2564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Jurusan</a:t>
            </a:r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 Teknik </a:t>
            </a:r>
            <a:r>
              <a:rPr lang="en-US" sz="1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Informatika</a:t>
            </a:r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Fakultas</a:t>
            </a:r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 Teknik, Universitas </a:t>
            </a:r>
            <a:r>
              <a:rPr lang="en-US" sz="1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Haluoleo</a:t>
            </a:r>
            <a:endParaRPr lang="en-US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2"/>
          <p:cNvSpPr txBox="1">
            <a:spLocks noGrp="1"/>
          </p:cNvSpPr>
          <p:nvPr>
            <p:ph type="title"/>
          </p:nvPr>
        </p:nvSpPr>
        <p:spPr>
          <a:xfrm>
            <a:off x="2459059" y="438116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Pengumpulan Data</a:t>
            </a:r>
            <a:endParaRPr dirty="0"/>
          </a:p>
        </p:txBody>
      </p:sp>
      <p:cxnSp>
        <p:nvCxnSpPr>
          <p:cNvPr id="819" name="Google Shape;819;p52"/>
          <p:cNvCxnSpPr>
            <a:cxnSpLocks/>
          </p:cNvCxnSpPr>
          <p:nvPr/>
        </p:nvCxnSpPr>
        <p:spPr>
          <a:xfrm rot="10800000">
            <a:off x="100" y="2174550"/>
            <a:ext cx="973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52"/>
          <p:cNvCxnSpPr>
            <a:cxnSpLocks/>
          </p:cNvCxnSpPr>
          <p:nvPr/>
        </p:nvCxnSpPr>
        <p:spPr>
          <a:xfrm>
            <a:off x="8168700" y="2174550"/>
            <a:ext cx="975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9" name="Google Shape;829;p52"/>
          <p:cNvSpPr/>
          <p:nvPr/>
        </p:nvSpPr>
        <p:spPr>
          <a:xfrm>
            <a:off x="8183820" y="2904313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28717-552D-4600-B29B-7735E5A8F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337" y="1478407"/>
            <a:ext cx="1171413" cy="1171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9DB0C1-3BA3-4B78-BB25-358305C35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352" y="1468505"/>
            <a:ext cx="1171414" cy="117141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40160E9-074C-4F6D-916C-76062A02BD0D}"/>
              </a:ext>
            </a:extLst>
          </p:cNvPr>
          <p:cNvSpPr txBox="1"/>
          <p:nvPr/>
        </p:nvSpPr>
        <p:spPr>
          <a:xfrm>
            <a:off x="5040581" y="2413590"/>
            <a:ext cx="1694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Tw Cen MT" panose="020B0602020104020603" pitchFamily="34" charset="0"/>
              </a:rPr>
              <a:t>Study </a:t>
            </a:r>
            <a:r>
              <a:rPr lang="en-US" sz="18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Literatur</a:t>
            </a:r>
            <a:endParaRPr lang="en-US" sz="1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6F9286-A755-47B8-91CE-D3819E2DF9A6}"/>
              </a:ext>
            </a:extLst>
          </p:cNvPr>
          <p:cNvSpPr txBox="1"/>
          <p:nvPr/>
        </p:nvSpPr>
        <p:spPr>
          <a:xfrm>
            <a:off x="1873352" y="2382813"/>
            <a:ext cx="1382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Observasi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542AEA-DCBA-45FC-BE0A-64BCC71EF5FB}"/>
              </a:ext>
            </a:extLst>
          </p:cNvPr>
          <p:cNvSpPr txBox="1"/>
          <p:nvPr/>
        </p:nvSpPr>
        <p:spPr>
          <a:xfrm>
            <a:off x="1524000" y="3139805"/>
            <a:ext cx="26797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melakukan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pengamatan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langsung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dilapangan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mengenai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persoalan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robot line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folllower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F43553-BA44-4681-992B-6C0EDC3A52EE}"/>
              </a:ext>
            </a:extLst>
          </p:cNvPr>
          <p:cNvSpPr txBox="1"/>
          <p:nvPr/>
        </p:nvSpPr>
        <p:spPr>
          <a:xfrm>
            <a:off x="4779677" y="3133455"/>
            <a:ext cx="26797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Mempelajari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konsep-konsep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robot line follower yang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terdapat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pada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beberapa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sumber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literatur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65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1669470" y="259975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34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367" name="Google Shape;367;p34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69" name="Google Shape;369;p34"/>
          <p:cNvSpPr/>
          <p:nvPr/>
        </p:nvSpPr>
        <p:spPr>
          <a:xfrm>
            <a:off x="5914475" y="-20114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4"/>
          <p:cNvGrpSpPr/>
          <p:nvPr/>
        </p:nvGrpSpPr>
        <p:grpSpPr>
          <a:xfrm flipH="1">
            <a:off x="417525" y="7583"/>
            <a:ext cx="5873550" cy="1211775"/>
            <a:chOff x="-365050" y="-837825"/>
            <a:chExt cx="5873550" cy="1211775"/>
          </a:xfrm>
        </p:grpSpPr>
        <p:cxnSp>
          <p:nvCxnSpPr>
            <p:cNvPr id="371" name="Google Shape;371;p3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3" name="Google Shape;373;p34"/>
          <p:cNvGrpSpPr/>
          <p:nvPr/>
        </p:nvGrpSpPr>
        <p:grpSpPr>
          <a:xfrm flipH="1">
            <a:off x="3904902" y="-75295"/>
            <a:ext cx="2009569" cy="973361"/>
            <a:chOff x="5205411" y="-75307"/>
            <a:chExt cx="1728661" cy="837300"/>
          </a:xfrm>
        </p:grpSpPr>
        <p:cxnSp>
          <p:nvCxnSpPr>
            <p:cNvPr id="374" name="Google Shape;374;p3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5" name="Google Shape;375;p3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6" name="Google Shape;376;p3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2A27C2E-EB7C-449A-A364-CA7DD3081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32" t="17004" r="21039" b="12754"/>
          <a:stretch/>
        </p:blipFill>
        <p:spPr bwMode="auto">
          <a:xfrm>
            <a:off x="4878264" y="330351"/>
            <a:ext cx="3955358" cy="42414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1F87AB7-0A7E-479A-88B7-BF73B8C248BE}"/>
              </a:ext>
            </a:extLst>
          </p:cNvPr>
          <p:cNvSpPr txBox="1"/>
          <p:nvPr/>
        </p:nvSpPr>
        <p:spPr>
          <a:xfrm>
            <a:off x="531004" y="2216846"/>
            <a:ext cx="33118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Perancangan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sistem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diperlukan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memberikan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metode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dan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tahapan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jelas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membuat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sistem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sesuai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tujuan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telah</a:t>
            </a:r>
            <a:r>
              <a:rPr lang="en-ID" sz="1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ditentukan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FE09A7-0B4C-4753-8000-F87CA706658F}"/>
              </a:ext>
            </a:extLst>
          </p:cNvPr>
          <p:cNvSpPr txBox="1"/>
          <p:nvPr/>
        </p:nvSpPr>
        <p:spPr>
          <a:xfrm>
            <a:off x="140116" y="1064557"/>
            <a:ext cx="32479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Rancangan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Sistem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7CD42D-0A0D-4B9A-ABC1-09DBE36A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948EA-4A62-4D07-86E9-671B61C2D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00" b="1" dirty="0">
                <a:latin typeface="Share Tech" panose="020B0604020202020204" charset="0"/>
              </a:rPr>
              <a:t>Ahmad </a:t>
            </a:r>
            <a:r>
              <a:rPr lang="en-US" sz="2500" b="1" dirty="0" err="1">
                <a:latin typeface="Share Tech" panose="020B0604020202020204" charset="0"/>
              </a:rPr>
              <a:t>Faldhi</a:t>
            </a:r>
            <a:r>
              <a:rPr lang="en-US" sz="2500" b="1" dirty="0">
                <a:latin typeface="Share Tech" panose="020B0604020202020204" charset="0"/>
              </a:rPr>
              <a:t> </a:t>
            </a:r>
            <a:r>
              <a:rPr lang="en-US" sz="2500" b="1" dirty="0" err="1">
                <a:latin typeface="Share Tech" panose="020B0604020202020204" charset="0"/>
              </a:rPr>
              <a:t>Yudianto</a:t>
            </a:r>
            <a:r>
              <a:rPr lang="en-US" sz="2500" b="1" dirty="0">
                <a:latin typeface="Share Tech" panose="020B0604020202020204" charset="0"/>
              </a:rPr>
              <a:t> – E1E118066</a:t>
            </a:r>
          </a:p>
          <a:p>
            <a:r>
              <a:rPr lang="en-US" sz="2500" b="1" dirty="0">
                <a:latin typeface="Share Tech" panose="020B0604020202020204" charset="0"/>
              </a:rPr>
              <a:t>Kalebianka Efata </a:t>
            </a:r>
            <a:r>
              <a:rPr lang="en-US" sz="2500" b="1" dirty="0" err="1">
                <a:latin typeface="Share Tech" panose="020B0604020202020204" charset="0"/>
              </a:rPr>
              <a:t>Meylina</a:t>
            </a:r>
            <a:r>
              <a:rPr lang="en-US" sz="2500" b="1" dirty="0">
                <a:latin typeface="Share Tech" panose="020B0604020202020204" charset="0"/>
              </a:rPr>
              <a:t> Pagiling – E1E118066</a:t>
            </a:r>
          </a:p>
          <a:p>
            <a:r>
              <a:rPr lang="en-US" sz="2500" b="1" dirty="0">
                <a:latin typeface="Share Tech" panose="020B0604020202020204" charset="0"/>
              </a:rPr>
              <a:t>Gita </a:t>
            </a:r>
            <a:r>
              <a:rPr lang="en-US" sz="2500" b="1" dirty="0" err="1">
                <a:latin typeface="Share Tech" panose="020B0604020202020204" charset="0"/>
              </a:rPr>
              <a:t>Apriana</a:t>
            </a:r>
            <a:r>
              <a:rPr lang="en-US" sz="2500" b="1" dirty="0">
                <a:latin typeface="Share Tech" panose="020B0604020202020204" charset="0"/>
              </a:rPr>
              <a:t> – E1E118030</a:t>
            </a:r>
          </a:p>
          <a:p>
            <a:r>
              <a:rPr lang="en-US" sz="2500" b="1" dirty="0">
                <a:latin typeface="Share Tech" panose="020B0604020202020204" charset="0"/>
              </a:rPr>
              <a:t>Ryan Adriana </a:t>
            </a:r>
            <a:r>
              <a:rPr lang="en-US" sz="2500" b="1" dirty="0" err="1">
                <a:latin typeface="Share Tech" panose="020B0604020202020204" charset="0"/>
              </a:rPr>
              <a:t>Suhendi</a:t>
            </a:r>
            <a:r>
              <a:rPr lang="en-US" sz="2500" b="1" dirty="0">
                <a:latin typeface="Share Tech" panose="020B0604020202020204" charset="0"/>
              </a:rPr>
              <a:t> – E1E118032</a:t>
            </a:r>
          </a:p>
          <a:p>
            <a:r>
              <a:rPr lang="en-US" sz="2500" b="1" dirty="0" err="1">
                <a:latin typeface="Share Tech" panose="020B0604020202020204" charset="0"/>
              </a:rPr>
              <a:t>Mulir</a:t>
            </a:r>
            <a:r>
              <a:rPr lang="en-US" sz="2500" b="1" dirty="0">
                <a:latin typeface="Share Tech" panose="020B0604020202020204" charset="0"/>
              </a:rPr>
              <a:t> – E1E118013</a:t>
            </a:r>
          </a:p>
          <a:p>
            <a:r>
              <a:rPr lang="en-US" sz="2500" b="1" dirty="0" err="1">
                <a:latin typeface="Share Tech" panose="020B0604020202020204" charset="0"/>
              </a:rPr>
              <a:t>Rizky</a:t>
            </a:r>
            <a:r>
              <a:rPr lang="en-US" sz="2500" b="1" dirty="0">
                <a:latin typeface="Share Tech" panose="020B0604020202020204" charset="0"/>
              </a:rPr>
              <a:t> </a:t>
            </a:r>
            <a:r>
              <a:rPr lang="en-US" sz="2500" b="1" dirty="0" err="1">
                <a:latin typeface="Share Tech" panose="020B0604020202020204" charset="0"/>
              </a:rPr>
              <a:t>Khairun</a:t>
            </a:r>
            <a:r>
              <a:rPr lang="en-US" sz="2500" b="1" dirty="0">
                <a:latin typeface="Share Tech" panose="020B0604020202020204" charset="0"/>
              </a:rPr>
              <a:t> </a:t>
            </a:r>
            <a:r>
              <a:rPr lang="en-US" sz="2500" b="1" dirty="0" err="1">
                <a:latin typeface="Share Tech" panose="020B0604020202020204" charset="0"/>
              </a:rPr>
              <a:t>Nisa</a:t>
            </a:r>
            <a:r>
              <a:rPr lang="en-US" sz="2500" b="1" dirty="0">
                <a:latin typeface="Share Tech" panose="020B0604020202020204" charset="0"/>
              </a:rPr>
              <a:t> – E1E119077</a:t>
            </a:r>
          </a:p>
          <a:p>
            <a:r>
              <a:rPr lang="en-US" sz="2500" b="1" dirty="0" err="1">
                <a:latin typeface="Share Tech" panose="020B0604020202020204" charset="0"/>
              </a:rPr>
              <a:t>Waode</a:t>
            </a:r>
            <a:r>
              <a:rPr lang="en-US" sz="2500" b="1" dirty="0">
                <a:latin typeface="Share Tech" panose="020B0604020202020204" charset="0"/>
              </a:rPr>
              <a:t> Anti – E1E119083</a:t>
            </a:r>
          </a:p>
          <a:p>
            <a:endParaRPr lang="en-US" sz="2500" b="1" dirty="0">
              <a:latin typeface="Share Tech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A8B4605-E369-4D8A-A83D-E56CE9E8E1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t="20831" r="20789"/>
          <a:stretch/>
        </p:blipFill>
        <p:spPr bwMode="auto">
          <a:xfrm>
            <a:off x="267768" y="355599"/>
            <a:ext cx="4737431" cy="33323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6" name="Google Shape;516;p40"/>
          <p:cNvSpPr/>
          <p:nvPr/>
        </p:nvSpPr>
        <p:spPr>
          <a:xfrm flipH="1">
            <a:off x="4133700" y="1792460"/>
            <a:ext cx="5010300" cy="3381300"/>
          </a:xfrm>
          <a:prstGeom prst="snip1Rect">
            <a:avLst>
              <a:gd name="adj" fmla="val 4387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0"/>
          <p:cNvSpPr txBox="1">
            <a:spLocks noGrp="1"/>
          </p:cNvSpPr>
          <p:nvPr>
            <p:ph type="title"/>
          </p:nvPr>
        </p:nvSpPr>
        <p:spPr>
          <a:xfrm>
            <a:off x="5431355" y="2189476"/>
            <a:ext cx="3108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 dan Pengujian</a:t>
            </a:r>
            <a:endParaRPr dirty="0"/>
          </a:p>
        </p:txBody>
      </p:sp>
      <p:sp>
        <p:nvSpPr>
          <p:cNvPr id="518" name="Google Shape;518;p40"/>
          <p:cNvSpPr txBox="1">
            <a:spLocks noGrp="1"/>
          </p:cNvSpPr>
          <p:nvPr>
            <p:ph type="subTitle" idx="1"/>
          </p:nvPr>
        </p:nvSpPr>
        <p:spPr>
          <a:xfrm>
            <a:off x="4537771" y="3161538"/>
            <a:ext cx="4428394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 err="1">
                <a:latin typeface="Tw Cen MT" panose="020B0602020104020603" pitchFamily="34" charset="0"/>
              </a:rPr>
              <a:t>Implementasi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sistem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adalah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hasil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dari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bagian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perancangan</a:t>
            </a:r>
            <a:r>
              <a:rPr lang="en-US" sz="1400" dirty="0">
                <a:latin typeface="Tw Cen MT" panose="020B0602020104020603" pitchFamily="34" charset="0"/>
              </a:rPr>
              <a:t>, </a:t>
            </a:r>
            <a:r>
              <a:rPr lang="en-US" sz="1400" dirty="0" err="1">
                <a:latin typeface="Tw Cen MT" panose="020B0602020104020603" pitchFamily="34" charset="0"/>
              </a:rPr>
              <a:t>tahap</a:t>
            </a:r>
            <a:r>
              <a:rPr lang="en-US" sz="1400" dirty="0">
                <a:latin typeface="Tw Cen MT" panose="020B0602020104020603" pitchFamily="34" charset="0"/>
              </a:rPr>
              <a:t> yang </a:t>
            </a:r>
            <a:r>
              <a:rPr lang="en-US" sz="1400" dirty="0" err="1">
                <a:latin typeface="Tw Cen MT" panose="020B0602020104020603" pitchFamily="34" charset="0"/>
              </a:rPr>
              <a:t>membuat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hasil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dari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perancangan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sebelumnya</a:t>
            </a:r>
            <a:r>
              <a:rPr lang="en-US" sz="1400" dirty="0">
                <a:latin typeface="Tw Cen MT" panose="020B0602020104020603" pitchFamily="34" charset="0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 err="1">
                <a:latin typeface="Tw Cen MT" panose="020B0602020104020603" pitchFamily="34" charset="0"/>
              </a:rPr>
              <a:t>Pengujian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dilakukan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untuk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menguji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sistem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apakah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mampu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bekerja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sesuai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dengan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hasil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perancangan</a:t>
            </a:r>
            <a:r>
              <a:rPr lang="en-US" sz="1400" dirty="0">
                <a:latin typeface="Tw Cen MT" panose="020B0602020104020603" pitchFamily="34" charset="0"/>
              </a:rPr>
              <a:t> yang </a:t>
            </a:r>
            <a:r>
              <a:rPr lang="en-US" sz="1400" dirty="0" err="1">
                <a:latin typeface="Tw Cen MT" panose="020B0602020104020603" pitchFamily="34" charset="0"/>
              </a:rPr>
              <a:t>telah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dibuat</a:t>
            </a:r>
            <a:r>
              <a:rPr lang="en-US" sz="1400" dirty="0">
                <a:latin typeface="Tw Cen MT" panose="020B0602020104020603" pitchFamily="34" charset="0"/>
              </a:rPr>
              <a:t> dan </a:t>
            </a:r>
            <a:r>
              <a:rPr lang="en-US" sz="1400" dirty="0" err="1">
                <a:latin typeface="Tw Cen MT" panose="020B0602020104020603" pitchFamily="34" charset="0"/>
              </a:rPr>
              <a:t>mampu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memberikan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hasil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pengolahan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masukan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dengan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dirty="0" err="1">
                <a:latin typeface="Tw Cen MT" panose="020B0602020104020603" pitchFamily="34" charset="0"/>
              </a:rPr>
              <a:t>benar</a:t>
            </a:r>
            <a:endParaRPr lang="en-US" dirty="0"/>
          </a:p>
        </p:txBody>
      </p:sp>
      <p:cxnSp>
        <p:nvCxnSpPr>
          <p:cNvPr id="519" name="Google Shape;519;p40"/>
          <p:cNvCxnSpPr/>
          <p:nvPr/>
        </p:nvCxnSpPr>
        <p:spPr>
          <a:xfrm rot="10800000">
            <a:off x="6036000" y="2865950"/>
            <a:ext cx="310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20" name="Google Shape;520;p40"/>
          <p:cNvGrpSpPr/>
          <p:nvPr/>
        </p:nvGrpSpPr>
        <p:grpSpPr>
          <a:xfrm>
            <a:off x="117963" y="3998219"/>
            <a:ext cx="4660623" cy="1211775"/>
            <a:chOff x="123077" y="3998200"/>
            <a:chExt cx="4660623" cy="1211775"/>
          </a:xfrm>
        </p:grpSpPr>
        <p:grpSp>
          <p:nvGrpSpPr>
            <p:cNvPr id="521" name="Google Shape;521;p40"/>
            <p:cNvGrpSpPr/>
            <p:nvPr/>
          </p:nvGrpSpPr>
          <p:grpSpPr>
            <a:xfrm rot="10800000" flipH="1">
              <a:off x="1683050" y="3998200"/>
              <a:ext cx="3100650" cy="1211775"/>
              <a:chOff x="-365050" y="-837825"/>
              <a:chExt cx="3100650" cy="1211775"/>
            </a:xfrm>
          </p:grpSpPr>
          <p:cxnSp>
            <p:nvCxnSpPr>
              <p:cNvPr id="522" name="Google Shape;522;p40"/>
              <p:cNvCxnSpPr/>
              <p:nvPr/>
            </p:nvCxnSpPr>
            <p:spPr>
              <a:xfrm>
                <a:off x="-365050" y="-837825"/>
                <a:ext cx="1208100" cy="120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40"/>
              <p:cNvCxnSpPr/>
              <p:nvPr/>
            </p:nvCxnSpPr>
            <p:spPr>
              <a:xfrm>
                <a:off x="839600" y="373950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24" name="Google Shape;524;p40"/>
            <p:cNvGrpSpPr/>
            <p:nvPr/>
          </p:nvGrpSpPr>
          <p:grpSpPr>
            <a:xfrm rot="10800000" flipH="1">
              <a:off x="123077" y="4200380"/>
              <a:ext cx="2009569" cy="973361"/>
              <a:chOff x="5205411" y="-75307"/>
              <a:chExt cx="1728661" cy="837300"/>
            </a:xfrm>
          </p:grpSpPr>
          <p:cxnSp>
            <p:nvCxnSpPr>
              <p:cNvPr id="525" name="Google Shape;525;p40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6" name="Google Shape;526;p40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7" name="Google Shape;527;p40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8" name="Google Shape;528;p40"/>
          <p:cNvGrpSpPr/>
          <p:nvPr/>
        </p:nvGrpSpPr>
        <p:grpSpPr>
          <a:xfrm rot="10800000">
            <a:off x="4365413" y="-66494"/>
            <a:ext cx="4660623" cy="1211775"/>
            <a:chOff x="123077" y="3998200"/>
            <a:chExt cx="4660623" cy="1211775"/>
          </a:xfrm>
        </p:grpSpPr>
        <p:grpSp>
          <p:nvGrpSpPr>
            <p:cNvPr id="529" name="Google Shape;529;p40"/>
            <p:cNvGrpSpPr/>
            <p:nvPr/>
          </p:nvGrpSpPr>
          <p:grpSpPr>
            <a:xfrm rot="10800000" flipH="1">
              <a:off x="1683050" y="3998200"/>
              <a:ext cx="3100650" cy="1211775"/>
              <a:chOff x="-365050" y="-837825"/>
              <a:chExt cx="3100650" cy="1211775"/>
            </a:xfrm>
          </p:grpSpPr>
          <p:cxnSp>
            <p:nvCxnSpPr>
              <p:cNvPr id="530" name="Google Shape;530;p40"/>
              <p:cNvCxnSpPr/>
              <p:nvPr/>
            </p:nvCxnSpPr>
            <p:spPr>
              <a:xfrm>
                <a:off x="-365050" y="-837825"/>
                <a:ext cx="1208100" cy="120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40"/>
              <p:cNvCxnSpPr/>
              <p:nvPr/>
            </p:nvCxnSpPr>
            <p:spPr>
              <a:xfrm>
                <a:off x="839600" y="373950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32" name="Google Shape;532;p40"/>
            <p:cNvGrpSpPr/>
            <p:nvPr/>
          </p:nvGrpSpPr>
          <p:grpSpPr>
            <a:xfrm rot="10800000" flipH="1">
              <a:off x="123077" y="4200380"/>
              <a:ext cx="2009569" cy="973361"/>
              <a:chOff x="5205411" y="-75307"/>
              <a:chExt cx="1728661" cy="837300"/>
            </a:xfrm>
          </p:grpSpPr>
          <p:cxnSp>
            <p:nvCxnSpPr>
              <p:cNvPr id="533" name="Google Shape;533;p40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4" name="Google Shape;534;p40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5" name="Google Shape;535;p40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36" name="Google Shape;536;p40"/>
          <p:cNvSpPr/>
          <p:nvPr/>
        </p:nvSpPr>
        <p:spPr>
          <a:xfrm>
            <a:off x="648454" y="3084675"/>
            <a:ext cx="8895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1466904" y="2865950"/>
            <a:ext cx="8895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58C42EC-ADF0-40D2-B1E2-FEE4AA6313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3" b="28494"/>
          <a:stretch/>
        </p:blipFill>
        <p:spPr bwMode="auto">
          <a:xfrm>
            <a:off x="4121100" y="706900"/>
            <a:ext cx="4739491" cy="42783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9" name="Google Shape;489;p39"/>
          <p:cNvSpPr/>
          <p:nvPr/>
        </p:nvSpPr>
        <p:spPr>
          <a:xfrm rot="10800000" flipH="1">
            <a:off x="0" y="11244"/>
            <a:ext cx="5010300" cy="3381300"/>
          </a:xfrm>
          <a:prstGeom prst="snip1Rect">
            <a:avLst>
              <a:gd name="adj" fmla="val 43873"/>
            </a:avLst>
          </a:prstGeom>
          <a:solidFill>
            <a:srgbClr val="1007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2" name="Google Shape;492;p39"/>
          <p:cNvGrpSpPr/>
          <p:nvPr/>
        </p:nvGrpSpPr>
        <p:grpSpPr>
          <a:xfrm>
            <a:off x="6618137" y="-14242"/>
            <a:ext cx="1386450" cy="1093595"/>
            <a:chOff x="6618137" y="-14242"/>
            <a:chExt cx="1386450" cy="1093595"/>
          </a:xfrm>
        </p:grpSpPr>
        <p:grpSp>
          <p:nvGrpSpPr>
            <p:cNvPr id="493" name="Google Shape;493;p39"/>
            <p:cNvGrpSpPr/>
            <p:nvPr/>
          </p:nvGrpSpPr>
          <p:grpSpPr>
            <a:xfrm>
              <a:off x="6618137" y="-14242"/>
              <a:ext cx="441000" cy="1093595"/>
              <a:chOff x="6371187" y="232700"/>
              <a:chExt cx="441000" cy="1093595"/>
            </a:xfrm>
          </p:grpSpPr>
          <p:cxnSp>
            <p:nvCxnSpPr>
              <p:cNvPr id="494" name="Google Shape;494;p39"/>
              <p:cNvCxnSpPr/>
              <p:nvPr/>
            </p:nvCxnSpPr>
            <p:spPr>
              <a:xfrm>
                <a:off x="6371187" y="885295"/>
                <a:ext cx="441000" cy="44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95" name="Google Shape;495;p39"/>
              <p:cNvCxnSpPr/>
              <p:nvPr/>
            </p:nvCxnSpPr>
            <p:spPr>
              <a:xfrm rot="10800000">
                <a:off x="6372961" y="232700"/>
                <a:ext cx="0" cy="65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6" name="Google Shape;496;p39"/>
            <p:cNvGrpSpPr/>
            <p:nvPr/>
          </p:nvGrpSpPr>
          <p:grpSpPr>
            <a:xfrm>
              <a:off x="7090862" y="-14242"/>
              <a:ext cx="441000" cy="1093595"/>
              <a:chOff x="6371187" y="232700"/>
              <a:chExt cx="441000" cy="1093595"/>
            </a:xfrm>
          </p:grpSpPr>
          <p:cxnSp>
            <p:nvCxnSpPr>
              <p:cNvPr id="497" name="Google Shape;497;p39"/>
              <p:cNvCxnSpPr/>
              <p:nvPr/>
            </p:nvCxnSpPr>
            <p:spPr>
              <a:xfrm>
                <a:off x="6371187" y="885295"/>
                <a:ext cx="441000" cy="44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98" name="Google Shape;498;p39"/>
              <p:cNvCxnSpPr/>
              <p:nvPr/>
            </p:nvCxnSpPr>
            <p:spPr>
              <a:xfrm rot="10800000">
                <a:off x="6372961" y="232700"/>
                <a:ext cx="0" cy="65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9" name="Google Shape;499;p39"/>
            <p:cNvGrpSpPr/>
            <p:nvPr/>
          </p:nvGrpSpPr>
          <p:grpSpPr>
            <a:xfrm>
              <a:off x="7563587" y="-14242"/>
              <a:ext cx="441000" cy="1093595"/>
              <a:chOff x="6371187" y="232700"/>
              <a:chExt cx="441000" cy="1093595"/>
            </a:xfrm>
          </p:grpSpPr>
          <p:cxnSp>
            <p:nvCxnSpPr>
              <p:cNvPr id="500" name="Google Shape;500;p39"/>
              <p:cNvCxnSpPr/>
              <p:nvPr/>
            </p:nvCxnSpPr>
            <p:spPr>
              <a:xfrm>
                <a:off x="6371187" y="885295"/>
                <a:ext cx="441000" cy="44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01" name="Google Shape;501;p39"/>
              <p:cNvCxnSpPr/>
              <p:nvPr/>
            </p:nvCxnSpPr>
            <p:spPr>
              <a:xfrm rot="10800000">
                <a:off x="6372961" y="232700"/>
                <a:ext cx="0" cy="65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02" name="Google Shape;502;p39"/>
          <p:cNvGrpSpPr/>
          <p:nvPr/>
        </p:nvGrpSpPr>
        <p:grpSpPr>
          <a:xfrm>
            <a:off x="1115350" y="4110675"/>
            <a:ext cx="987245" cy="256500"/>
            <a:chOff x="713275" y="4065425"/>
            <a:chExt cx="987245" cy="256500"/>
          </a:xfrm>
        </p:grpSpPr>
        <p:sp>
          <p:nvSpPr>
            <p:cNvPr id="503" name="Google Shape;503;p39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9"/>
          <p:cNvSpPr/>
          <p:nvPr/>
        </p:nvSpPr>
        <p:spPr>
          <a:xfrm>
            <a:off x="3831439" y="755875"/>
            <a:ext cx="9873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9"/>
          <p:cNvSpPr/>
          <p:nvPr/>
        </p:nvSpPr>
        <p:spPr>
          <a:xfrm>
            <a:off x="4818745" y="539375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3337645" y="4347600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9"/>
          <p:cNvSpPr/>
          <p:nvPr/>
        </p:nvSpPr>
        <p:spPr>
          <a:xfrm>
            <a:off x="8430729" y="4347600"/>
            <a:ext cx="8895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0" name="Google Shape;510;p39"/>
          <p:cNvCxnSpPr/>
          <p:nvPr/>
        </p:nvCxnSpPr>
        <p:spPr>
          <a:xfrm>
            <a:off x="-45908" y="1536750"/>
            <a:ext cx="31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62C661-DE73-4316-A57F-6B5C34F999B8}"/>
              </a:ext>
            </a:extLst>
          </p:cNvPr>
          <p:cNvSpPr txBox="1"/>
          <p:nvPr/>
        </p:nvSpPr>
        <p:spPr>
          <a:xfrm>
            <a:off x="265676" y="710459"/>
            <a:ext cx="37997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Langkah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terakhir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tahapan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pengujian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melakukan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analisa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terhadap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hasil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uji</a:t>
            </a:r>
          </a:p>
          <a:p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yang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telah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dilakukan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menggunakan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jalur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perpaduan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garis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lurus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berbelok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. Hal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diperlukan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memastikan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kesesuaian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telah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dibangun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dengan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perancangan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sehingga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didapatkan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sistem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yang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sesuai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perancangan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2"/>
          <p:cNvSpPr txBox="1">
            <a:spLocks noGrp="1"/>
          </p:cNvSpPr>
          <p:nvPr>
            <p:ph type="title"/>
          </p:nvPr>
        </p:nvSpPr>
        <p:spPr>
          <a:xfrm>
            <a:off x="3515529" y="495606"/>
            <a:ext cx="21129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Sosial Media</a:t>
            </a:r>
            <a:endParaRPr dirty="0"/>
          </a:p>
        </p:txBody>
      </p:sp>
      <p:cxnSp>
        <p:nvCxnSpPr>
          <p:cNvPr id="819" name="Google Shape;819;p52"/>
          <p:cNvCxnSpPr>
            <a:cxnSpLocks/>
          </p:cNvCxnSpPr>
          <p:nvPr/>
        </p:nvCxnSpPr>
        <p:spPr>
          <a:xfrm rot="10800000">
            <a:off x="100" y="2174550"/>
            <a:ext cx="973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52"/>
          <p:cNvCxnSpPr>
            <a:cxnSpLocks/>
          </p:cNvCxnSpPr>
          <p:nvPr/>
        </p:nvCxnSpPr>
        <p:spPr>
          <a:xfrm>
            <a:off x="8168700" y="2174550"/>
            <a:ext cx="975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9" name="Google Shape;829;p52"/>
          <p:cNvSpPr/>
          <p:nvPr/>
        </p:nvSpPr>
        <p:spPr>
          <a:xfrm>
            <a:off x="8183820" y="2904313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0160E9-074C-4F6D-916C-76062A02BD0D}"/>
              </a:ext>
            </a:extLst>
          </p:cNvPr>
          <p:cNvSpPr txBox="1"/>
          <p:nvPr/>
        </p:nvSpPr>
        <p:spPr>
          <a:xfrm>
            <a:off x="5704890" y="4000019"/>
            <a:ext cx="1694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Tw Cen MT" panose="020B0602020104020603" pitchFamily="34" charset="0"/>
              </a:rPr>
              <a:t>Facebook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6F9286-A755-47B8-91CE-D3819E2DF9A6}"/>
              </a:ext>
            </a:extLst>
          </p:cNvPr>
          <p:cNvSpPr txBox="1"/>
          <p:nvPr/>
        </p:nvSpPr>
        <p:spPr>
          <a:xfrm>
            <a:off x="1697083" y="3969242"/>
            <a:ext cx="1382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Instagram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FE678-6A34-4144-A3C0-B0B0BAB5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73" y="1222876"/>
            <a:ext cx="2107425" cy="2997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8EEE89-6FA5-4E65-8896-8E84435A1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767" y="1222878"/>
            <a:ext cx="2127009" cy="2997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>
            <a:off x="332275" y="319250"/>
            <a:ext cx="5121600" cy="2704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748375" y="2337925"/>
            <a:ext cx="4416900" cy="461700"/>
          </a:xfrm>
          <a:prstGeom prst="snip2DiagRect">
            <a:avLst>
              <a:gd name="adj1" fmla="val 0"/>
              <a:gd name="adj2" fmla="val 414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ctrTitle"/>
          </p:nvPr>
        </p:nvSpPr>
        <p:spPr>
          <a:xfrm>
            <a:off x="48542" y="321572"/>
            <a:ext cx="4959600" cy="20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Demi" panose="020B0703020102020204" pitchFamily="34" charset="0"/>
              </a:rPr>
              <a:t>Demo </a:t>
            </a:r>
            <a:endParaRPr dirty="0">
              <a:latin typeface="Franklin Gothic Demi" panose="020B0703020102020204" pitchFamily="34" charset="0"/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1"/>
          </p:nvPr>
        </p:nvSpPr>
        <p:spPr>
          <a:xfrm>
            <a:off x="1030675" y="2337913"/>
            <a:ext cx="38523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Mikrocontroler &amp; Microprosessor</a:t>
            </a:r>
            <a:endParaRPr dirty="0"/>
          </a:p>
        </p:txBody>
      </p:sp>
      <p:grpSp>
        <p:nvGrpSpPr>
          <p:cNvPr id="289" name="Google Shape;289;p31"/>
          <p:cNvGrpSpPr/>
          <p:nvPr/>
        </p:nvGrpSpPr>
        <p:grpSpPr>
          <a:xfrm>
            <a:off x="713275" y="3343925"/>
            <a:ext cx="987245" cy="256500"/>
            <a:chOff x="713275" y="4065425"/>
            <a:chExt cx="987245" cy="256500"/>
          </a:xfrm>
        </p:grpSpPr>
        <p:sp>
          <p:nvSpPr>
            <p:cNvPr id="290" name="Google Shape;290;p31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31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294" name="Google Shape;294;p31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1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6" name="Google Shape;296;p31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297" name="Google Shape;297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8" name="Google Shape;298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9" name="Google Shape;299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0" name="Google Shape;300;p31"/>
          <p:cNvGrpSpPr/>
          <p:nvPr/>
        </p:nvGrpSpPr>
        <p:grpSpPr>
          <a:xfrm rot="10800000">
            <a:off x="1821299" y="4404518"/>
            <a:ext cx="1728661" cy="837300"/>
            <a:chOff x="5205411" y="-75307"/>
            <a:chExt cx="1728661" cy="837300"/>
          </a:xfrm>
        </p:grpSpPr>
        <p:cxnSp>
          <p:nvCxnSpPr>
            <p:cNvPr id="301" name="Google Shape;301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2" name="Google Shape;302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3" name="Google Shape;303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DB6AAFE-B4CC-4102-985E-769B59CEE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43"/>
          <a:stretch/>
        </p:blipFill>
        <p:spPr>
          <a:xfrm rot="861258" flipH="1">
            <a:off x="4871606" y="1099221"/>
            <a:ext cx="5690873" cy="43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08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41"/>
          <p:cNvGrpSpPr/>
          <p:nvPr/>
        </p:nvGrpSpPr>
        <p:grpSpPr>
          <a:xfrm flipH="1">
            <a:off x="713400" y="-450"/>
            <a:ext cx="3519500" cy="902521"/>
            <a:chOff x="-55800" y="-528571"/>
            <a:chExt cx="3519500" cy="902521"/>
          </a:xfrm>
        </p:grpSpPr>
        <p:cxnSp>
          <p:nvCxnSpPr>
            <p:cNvPr id="549" name="Google Shape;549;p41"/>
            <p:cNvCxnSpPr/>
            <p:nvPr/>
          </p:nvCxnSpPr>
          <p:spPr>
            <a:xfrm>
              <a:off x="-55800" y="-528571"/>
              <a:ext cx="898800" cy="898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1"/>
            <p:cNvCxnSpPr/>
            <p:nvPr/>
          </p:nvCxnSpPr>
          <p:spPr>
            <a:xfrm>
              <a:off x="839600" y="373950"/>
              <a:ext cx="2624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B9EB668-F38D-4B98-9A3B-D7616508438F}"/>
              </a:ext>
            </a:extLst>
          </p:cNvPr>
          <p:cNvSpPr txBox="1"/>
          <p:nvPr/>
        </p:nvSpPr>
        <p:spPr>
          <a:xfrm>
            <a:off x="1298377" y="952011"/>
            <a:ext cx="654724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	Line Follower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memiliki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dua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komponen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Sensor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Pendeteksi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Garis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untuk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membedakan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garis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gelap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dan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terang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yaitu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Trasmitter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memancarkan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cahaya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infrared dan receiver yang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menerima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cahaya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pantulan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dari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infrared</a:t>
            </a:r>
          </a:p>
          <a:p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ID" sz="1800" dirty="0">
                <a:solidFill>
                  <a:schemeClr val="bg1"/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berwarna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putih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sinar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infrared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dipancarkan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trasmitter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dipantulkan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sinar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diterima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receiver.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berwarna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hitam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sinar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infrared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diserap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memang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cenderung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menyerap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sinar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sinar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infrared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dipantulkan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receiver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sinar</a:t>
            </a:r>
            <a:r>
              <a:rPr lang="en-ID" sz="18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infrared.</a:t>
            </a:r>
            <a:endParaRPr lang="en-US" sz="1800" dirty="0">
              <a:solidFill>
                <a:schemeClr val="bg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/>
          <p:nvPr/>
        </p:nvSpPr>
        <p:spPr>
          <a:xfrm>
            <a:off x="869175" y="937324"/>
            <a:ext cx="2107500" cy="19791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title"/>
          </p:nvPr>
        </p:nvSpPr>
        <p:spPr>
          <a:xfrm>
            <a:off x="3935177" y="1416565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Latar Belakang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1135875" y="1594549"/>
            <a:ext cx="2107500" cy="19791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35"/>
          <p:cNvGrpSpPr/>
          <p:nvPr/>
        </p:nvGrpSpPr>
        <p:grpSpPr>
          <a:xfrm>
            <a:off x="1721725" y="1911182"/>
            <a:ext cx="935735" cy="1345856"/>
            <a:chOff x="-1581150" y="-352425"/>
            <a:chExt cx="1238400" cy="1781175"/>
          </a:xfrm>
        </p:grpSpPr>
        <p:sp>
          <p:nvSpPr>
            <p:cNvPr id="385" name="Google Shape;385;p35"/>
            <p:cNvSpPr/>
            <p:nvPr/>
          </p:nvSpPr>
          <p:spPr>
            <a:xfrm>
              <a:off x="-1123950" y="-352425"/>
              <a:ext cx="781200" cy="1104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rot="10800000">
              <a:off x="-1581150" y="323850"/>
              <a:ext cx="781200" cy="1104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5"/>
          <p:cNvSpPr/>
          <p:nvPr/>
        </p:nvSpPr>
        <p:spPr>
          <a:xfrm>
            <a:off x="2657450" y="-29985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-238150" y="309105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1473038" y="393120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1360912" y="1777823"/>
            <a:ext cx="1687200" cy="1687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5"/>
          <p:cNvGrpSpPr/>
          <p:nvPr/>
        </p:nvGrpSpPr>
        <p:grpSpPr>
          <a:xfrm rot="10800000">
            <a:off x="4067075" y="3998200"/>
            <a:ext cx="5140350" cy="1211775"/>
            <a:chOff x="-365050" y="-837825"/>
            <a:chExt cx="5140350" cy="1211775"/>
          </a:xfrm>
        </p:grpSpPr>
        <p:cxnSp>
          <p:nvCxnSpPr>
            <p:cNvPr id="392" name="Google Shape;392;p35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35"/>
            <p:cNvCxnSpPr/>
            <p:nvPr/>
          </p:nvCxnSpPr>
          <p:spPr>
            <a:xfrm>
              <a:off x="839600" y="373950"/>
              <a:ext cx="393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94" name="Google Shape;394;p35"/>
          <p:cNvGrpSpPr/>
          <p:nvPr/>
        </p:nvGrpSpPr>
        <p:grpSpPr>
          <a:xfrm>
            <a:off x="7443475" y="610425"/>
            <a:ext cx="987245" cy="256500"/>
            <a:chOff x="713275" y="4065425"/>
            <a:chExt cx="987245" cy="256500"/>
          </a:xfrm>
        </p:grpSpPr>
        <p:sp>
          <p:nvSpPr>
            <p:cNvPr id="395" name="Google Shape;395;p3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5"/>
          <p:cNvSpPr txBox="1">
            <a:spLocks noGrp="1"/>
          </p:cNvSpPr>
          <p:nvPr>
            <p:ph type="subTitle" idx="1"/>
          </p:nvPr>
        </p:nvSpPr>
        <p:spPr>
          <a:xfrm>
            <a:off x="3935177" y="1903390"/>
            <a:ext cx="4041600" cy="2062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Seiring berkembangnya teknologi, banyak pekerjaan manusia dialihfungsikan dengan robot. Hal ini dikarenakan keinginan manusia bekerja lebih efisien. </a:t>
            </a:r>
            <a:r>
              <a:rPr lang="en-US" dirty="0">
                <a:latin typeface="Tw Cen MT" panose="020B0602020104020603" pitchFamily="34" charset="0"/>
              </a:rPr>
              <a:t>S</a:t>
            </a:r>
            <a:r>
              <a:rPr lang="en" dirty="0">
                <a:latin typeface="Tw Cen MT" panose="020B0602020104020603" pitchFamily="34" charset="0"/>
              </a:rPr>
              <a:t>alah satu robot yang digunakan adalah Line Follower yang difungsikan untuk mengganti peran manusia dalam bidang industri.</a:t>
            </a:r>
            <a:endParaRPr dirty="0">
              <a:latin typeface="Tw Cen MT" panose="020B06020201040206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D5A8C14-93D7-4A5C-97A6-1CAF8E4C4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43"/>
          <a:stretch/>
        </p:blipFill>
        <p:spPr>
          <a:xfrm rot="861258" flipH="1">
            <a:off x="1394695" y="1631147"/>
            <a:ext cx="2266985" cy="17353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/>
          <p:nvPr/>
        </p:nvSpPr>
        <p:spPr>
          <a:xfrm>
            <a:off x="3882457" y="1290800"/>
            <a:ext cx="1379100" cy="1379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1159025" y="1290800"/>
            <a:ext cx="1379100" cy="1379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6605952" y="1290800"/>
            <a:ext cx="1379100" cy="1379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4108657" y="1545226"/>
            <a:ext cx="926700" cy="8700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6832101" y="1545226"/>
            <a:ext cx="926700" cy="8700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1385200" y="1545226"/>
            <a:ext cx="926700" cy="8700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6"/>
          <p:cNvSpPr txBox="1">
            <a:spLocks noGrp="1"/>
          </p:cNvSpPr>
          <p:nvPr>
            <p:ph type="title" idx="7"/>
          </p:nvPr>
        </p:nvSpPr>
        <p:spPr>
          <a:xfrm>
            <a:off x="418320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" name="Google Shape;410;p36"/>
          <p:cNvSpPr txBox="1">
            <a:spLocks noGrp="1"/>
          </p:cNvSpPr>
          <p:nvPr>
            <p:ph type="title" idx="8"/>
          </p:nvPr>
        </p:nvSpPr>
        <p:spPr>
          <a:xfrm>
            <a:off x="69066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1" name="Google Shape;411;p36"/>
          <p:cNvSpPr txBox="1">
            <a:spLocks noGrp="1"/>
          </p:cNvSpPr>
          <p:nvPr>
            <p:ph type="title" idx="9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413" name="Google Shape;413;p36"/>
          <p:cNvSpPr txBox="1">
            <a:spLocks noGrp="1"/>
          </p:cNvSpPr>
          <p:nvPr>
            <p:ph type="subTitle" idx="2"/>
          </p:nvPr>
        </p:nvSpPr>
        <p:spPr>
          <a:xfrm>
            <a:off x="827018" y="2730426"/>
            <a:ext cx="2143776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Komponen apa yang digunakan dalam pembuatan line follower dual sensor ?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415" name="Google Shape;415;p36"/>
          <p:cNvSpPr txBox="1">
            <a:spLocks noGrp="1"/>
          </p:cNvSpPr>
          <p:nvPr>
            <p:ph type="subTitle" idx="4"/>
          </p:nvPr>
        </p:nvSpPr>
        <p:spPr>
          <a:xfrm>
            <a:off x="3434090" y="2823001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latin typeface="Tw Cen MT" panose="020B0602020104020603" pitchFamily="34" charset="0"/>
              </a:rPr>
              <a:t>Bagaimana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prinsip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kerja</a:t>
            </a:r>
            <a:r>
              <a:rPr lang="en-US" dirty="0">
                <a:latin typeface="Tw Cen MT" panose="020B0602020104020603" pitchFamily="34" charset="0"/>
              </a:rPr>
              <a:t> pada Line Follower dual sensor?</a:t>
            </a:r>
          </a:p>
        </p:txBody>
      </p:sp>
      <p:sp>
        <p:nvSpPr>
          <p:cNvPr id="417" name="Google Shape;417;p36"/>
          <p:cNvSpPr txBox="1">
            <a:spLocks noGrp="1"/>
          </p:cNvSpPr>
          <p:nvPr>
            <p:ph type="subTitle" idx="6"/>
          </p:nvPr>
        </p:nvSpPr>
        <p:spPr>
          <a:xfrm>
            <a:off x="6147880" y="2778772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latin typeface="Tw Cen MT" panose="020B0602020104020603" pitchFamily="34" charset="0"/>
              </a:rPr>
              <a:t>Bagaiamana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cara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membuat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rangkaian</a:t>
            </a:r>
            <a:r>
              <a:rPr lang="en-US" dirty="0">
                <a:latin typeface="Tw Cen MT" panose="020B0602020104020603" pitchFamily="34" charset="0"/>
              </a:rPr>
              <a:t> Line Follower dual sensor ?</a:t>
            </a:r>
          </a:p>
        </p:txBody>
      </p:sp>
      <p:sp>
        <p:nvSpPr>
          <p:cNvPr id="418" name="Google Shape;418;p36"/>
          <p:cNvSpPr txBox="1">
            <a:spLocks noGrp="1"/>
          </p:cNvSpPr>
          <p:nvPr>
            <p:ph type="title"/>
          </p:nvPr>
        </p:nvSpPr>
        <p:spPr>
          <a:xfrm>
            <a:off x="14597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19" name="Google Shape;419;p36"/>
          <p:cNvGrpSpPr/>
          <p:nvPr/>
        </p:nvGrpSpPr>
        <p:grpSpPr>
          <a:xfrm>
            <a:off x="1400188" y="4088600"/>
            <a:ext cx="896775" cy="149400"/>
            <a:chOff x="1664075" y="4088600"/>
            <a:chExt cx="896775" cy="149400"/>
          </a:xfrm>
        </p:grpSpPr>
        <p:sp>
          <p:nvSpPr>
            <p:cNvPr id="420" name="Google Shape;420;p36"/>
            <p:cNvSpPr/>
            <p:nvPr/>
          </p:nvSpPr>
          <p:spPr>
            <a:xfrm>
              <a:off x="1887050" y="4088600"/>
              <a:ext cx="673800" cy="1494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181272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1738400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166407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6"/>
          <p:cNvGrpSpPr/>
          <p:nvPr/>
        </p:nvGrpSpPr>
        <p:grpSpPr>
          <a:xfrm>
            <a:off x="4123619" y="4088600"/>
            <a:ext cx="896775" cy="149400"/>
            <a:chOff x="1664075" y="4088600"/>
            <a:chExt cx="896775" cy="149400"/>
          </a:xfrm>
        </p:grpSpPr>
        <p:sp>
          <p:nvSpPr>
            <p:cNvPr id="425" name="Google Shape;425;p36"/>
            <p:cNvSpPr/>
            <p:nvPr/>
          </p:nvSpPr>
          <p:spPr>
            <a:xfrm>
              <a:off x="1887050" y="4088600"/>
              <a:ext cx="673800" cy="1494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181272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1738400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66407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6"/>
          <p:cNvGrpSpPr/>
          <p:nvPr/>
        </p:nvGrpSpPr>
        <p:grpSpPr>
          <a:xfrm>
            <a:off x="6847064" y="4088600"/>
            <a:ext cx="896775" cy="149400"/>
            <a:chOff x="1664075" y="4088600"/>
            <a:chExt cx="896775" cy="149400"/>
          </a:xfrm>
        </p:grpSpPr>
        <p:sp>
          <p:nvSpPr>
            <p:cNvPr id="430" name="Google Shape;430;p36"/>
            <p:cNvSpPr/>
            <p:nvPr/>
          </p:nvSpPr>
          <p:spPr>
            <a:xfrm>
              <a:off x="1887050" y="4088600"/>
              <a:ext cx="673800" cy="1494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81272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738400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66407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36"/>
          <p:cNvSpPr/>
          <p:nvPr/>
        </p:nvSpPr>
        <p:spPr>
          <a:xfrm>
            <a:off x="2914962" y="1381501"/>
            <a:ext cx="516000" cy="4845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5675737" y="2135001"/>
            <a:ext cx="516000" cy="4845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36"/>
          <p:cNvGrpSpPr/>
          <p:nvPr/>
        </p:nvGrpSpPr>
        <p:grpSpPr>
          <a:xfrm rot="5400000">
            <a:off x="7937100" y="1399875"/>
            <a:ext cx="987245" cy="256500"/>
            <a:chOff x="713275" y="4065425"/>
            <a:chExt cx="987245" cy="256500"/>
          </a:xfrm>
        </p:grpSpPr>
        <p:sp>
          <p:nvSpPr>
            <p:cNvPr id="437" name="Google Shape;437;p3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6"/>
          <p:cNvGrpSpPr/>
          <p:nvPr/>
        </p:nvGrpSpPr>
        <p:grpSpPr>
          <a:xfrm rot="5400000">
            <a:off x="219650" y="1997625"/>
            <a:ext cx="987245" cy="256500"/>
            <a:chOff x="713275" y="4065425"/>
            <a:chExt cx="987245" cy="256500"/>
          </a:xfrm>
        </p:grpSpPr>
        <p:sp>
          <p:nvSpPr>
            <p:cNvPr id="441" name="Google Shape;441;p3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/>
      <p:bldP spid="410" grpId="0"/>
      <p:bldP spid="413" grpId="0" build="p"/>
      <p:bldP spid="415" grpId="0" build="p"/>
      <p:bldP spid="417" grpId="0" build="p"/>
      <p:bldP spid="4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title"/>
          </p:nvPr>
        </p:nvSpPr>
        <p:spPr>
          <a:xfrm>
            <a:off x="715500" y="2354100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Tujuan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449" name="Google Shape;449;p37"/>
          <p:cNvSpPr txBox="1">
            <a:spLocks noGrp="1"/>
          </p:cNvSpPr>
          <p:nvPr>
            <p:ph type="subTitle" idx="1"/>
          </p:nvPr>
        </p:nvSpPr>
        <p:spPr>
          <a:xfrm>
            <a:off x="715500" y="3000405"/>
            <a:ext cx="3793287" cy="810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latin typeface="Tw Cen MT" panose="020B0602020104020603" pitchFamily="34" charset="0"/>
              </a:rPr>
              <a:t>Dapat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membuat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sebuah</a:t>
            </a:r>
            <a:r>
              <a:rPr lang="en-US" dirty="0">
                <a:latin typeface="Tw Cen MT" panose="020B0602020104020603" pitchFamily="34" charset="0"/>
              </a:rPr>
              <a:t> line follower dual sensor yang </a:t>
            </a:r>
            <a:r>
              <a:rPr lang="en-US" dirty="0" err="1">
                <a:latin typeface="Tw Cen MT" panose="020B0602020104020603" pitchFamily="34" charset="0"/>
              </a:rPr>
              <a:t>menggunakan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arduiono</a:t>
            </a:r>
            <a:r>
              <a:rPr lang="en-US" dirty="0">
                <a:latin typeface="Tw Cen MT" panose="020B0602020104020603" pitchFamily="34" charset="0"/>
              </a:rPr>
              <a:t> uno </a:t>
            </a:r>
            <a:r>
              <a:rPr lang="en-US" dirty="0" err="1">
                <a:latin typeface="Tw Cen MT" panose="020B0602020104020603" pitchFamily="34" charset="0"/>
              </a:rPr>
              <a:t>sehingga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mampu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mengikuti</a:t>
            </a:r>
            <a:r>
              <a:rPr lang="en-US" dirty="0">
                <a:latin typeface="Tw Cen MT" panose="020B0602020104020603" pitchFamily="34" charset="0"/>
              </a:rPr>
              <a:t> garis </a:t>
            </a:r>
            <a:r>
              <a:rPr lang="en-US" dirty="0" err="1">
                <a:latin typeface="Tw Cen MT" panose="020B0602020104020603" pitchFamily="34" charset="0"/>
              </a:rPr>
              <a:t>hitam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merupakan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jalan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bagi</a:t>
            </a:r>
            <a:r>
              <a:rPr lang="en-US" dirty="0">
                <a:latin typeface="Tw Cen MT" panose="020B0602020104020603" pitchFamily="34" charset="0"/>
              </a:rPr>
              <a:t> line follower. </a:t>
            </a:r>
            <a:endParaRPr dirty="0">
              <a:latin typeface="Tw Cen MT" panose="020B0602020104020603" pitchFamily="34" charset="0"/>
            </a:endParaRPr>
          </a:p>
        </p:txBody>
      </p:sp>
      <p:grpSp>
        <p:nvGrpSpPr>
          <p:cNvPr id="451" name="Google Shape;451;p37"/>
          <p:cNvGrpSpPr/>
          <p:nvPr/>
        </p:nvGrpSpPr>
        <p:grpSpPr>
          <a:xfrm>
            <a:off x="833125" y="1810575"/>
            <a:ext cx="987245" cy="256500"/>
            <a:chOff x="713275" y="4065425"/>
            <a:chExt cx="987245" cy="256500"/>
          </a:xfrm>
        </p:grpSpPr>
        <p:sp>
          <p:nvSpPr>
            <p:cNvPr id="452" name="Google Shape;452;p37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7"/>
          <p:cNvGrpSpPr/>
          <p:nvPr/>
        </p:nvGrpSpPr>
        <p:grpSpPr>
          <a:xfrm rot="10800000">
            <a:off x="5648375" y="3998200"/>
            <a:ext cx="3559050" cy="1211775"/>
            <a:chOff x="-365050" y="-837825"/>
            <a:chExt cx="3559050" cy="1211775"/>
          </a:xfrm>
        </p:grpSpPr>
        <p:cxnSp>
          <p:nvCxnSpPr>
            <p:cNvPr id="456" name="Google Shape;456;p37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37"/>
            <p:cNvCxnSpPr/>
            <p:nvPr/>
          </p:nvCxnSpPr>
          <p:spPr>
            <a:xfrm>
              <a:off x="839600" y="373950"/>
              <a:ext cx="235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58" name="Google Shape;458;p37"/>
          <p:cNvGrpSpPr/>
          <p:nvPr/>
        </p:nvGrpSpPr>
        <p:grpSpPr>
          <a:xfrm>
            <a:off x="-76198" y="-75295"/>
            <a:ext cx="2009569" cy="973361"/>
            <a:chOff x="5205411" y="-75307"/>
            <a:chExt cx="1728661" cy="837300"/>
          </a:xfrm>
        </p:grpSpPr>
        <p:cxnSp>
          <p:nvCxnSpPr>
            <p:cNvPr id="459" name="Google Shape;459;p37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60" name="Google Shape;460;p37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61" name="Google Shape;461;p37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62" name="Google Shape;462;p37"/>
          <p:cNvSpPr/>
          <p:nvPr/>
        </p:nvSpPr>
        <p:spPr>
          <a:xfrm>
            <a:off x="6749900" y="-1821300"/>
            <a:ext cx="4175400" cy="4175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3831439" y="858075"/>
            <a:ext cx="9873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4818745" y="641575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3CC7E22A-CBAE-4964-B4A1-F4DBC5A2A924}"/>
              </a:ext>
            </a:extLst>
          </p:cNvPr>
          <p:cNvSpPr/>
          <p:nvPr/>
        </p:nvSpPr>
        <p:spPr>
          <a:xfrm>
            <a:off x="5820229" y="0"/>
            <a:ext cx="3323771" cy="3188091"/>
          </a:xfrm>
          <a:prstGeom prst="snip1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2C6337-F76A-4C62-9EAE-E7D4618C09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43"/>
          <a:stretch/>
        </p:blipFill>
        <p:spPr>
          <a:xfrm rot="861258" flipH="1">
            <a:off x="6128432" y="37965"/>
            <a:ext cx="3837632" cy="2937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780C31-0CC8-4F97-AD82-960734D324C3}"/>
              </a:ext>
            </a:extLst>
          </p:cNvPr>
          <p:cNvGrpSpPr/>
          <p:nvPr/>
        </p:nvGrpSpPr>
        <p:grpSpPr>
          <a:xfrm>
            <a:off x="3753280" y="1958740"/>
            <a:ext cx="1999591" cy="1669637"/>
            <a:chOff x="3639042" y="1544781"/>
            <a:chExt cx="2178761" cy="180786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45EEEC5-DE25-4708-BDDF-1EEF161E2389}"/>
                </a:ext>
              </a:extLst>
            </p:cNvPr>
            <p:cNvSpPr/>
            <p:nvPr/>
          </p:nvSpPr>
          <p:spPr>
            <a:xfrm>
              <a:off x="3639042" y="1544781"/>
              <a:ext cx="1807860" cy="180786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8F6F314-2158-4D13-8298-8404A422C8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6443"/>
            <a:stretch/>
          </p:blipFill>
          <p:spPr>
            <a:xfrm rot="861258" flipH="1">
              <a:off x="3831522" y="1699161"/>
              <a:ext cx="1986281" cy="1520461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D37194-EAFB-40CD-B5DF-2109BB61A22D}"/>
                </a:ext>
              </a:extLst>
            </p:cNvPr>
            <p:cNvSpPr/>
            <p:nvPr/>
          </p:nvSpPr>
          <p:spPr>
            <a:xfrm>
              <a:off x="3782135" y="1687874"/>
              <a:ext cx="1514694" cy="1514694"/>
            </a:xfrm>
            <a:prstGeom prst="ellipse">
              <a:avLst/>
            </a:prstGeom>
            <a:noFill/>
            <a:ln>
              <a:solidFill>
                <a:srgbClr val="0C0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E403CB-CE7C-4152-BFA6-F72592FD56AD}"/>
              </a:ext>
            </a:extLst>
          </p:cNvPr>
          <p:cNvGrpSpPr/>
          <p:nvPr/>
        </p:nvGrpSpPr>
        <p:grpSpPr>
          <a:xfrm>
            <a:off x="2472406" y="3822859"/>
            <a:ext cx="1475754" cy="843699"/>
            <a:chOff x="936236" y="3172043"/>
            <a:chExt cx="1989775" cy="113045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3A85D7-A491-4F4D-B4A9-9E061FBFA81E}"/>
                </a:ext>
              </a:extLst>
            </p:cNvPr>
            <p:cNvSpPr/>
            <p:nvPr/>
          </p:nvSpPr>
          <p:spPr>
            <a:xfrm>
              <a:off x="1521672" y="3172043"/>
              <a:ext cx="956282" cy="95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Terminator 34">
              <a:extLst>
                <a:ext uri="{FF2B5EF4-FFF2-40B4-BE49-F238E27FC236}">
                  <a16:creationId xmlns:a16="http://schemas.microsoft.com/office/drawing/2014/main" id="{12E6EC16-2E24-49AF-B35A-9EAC1EDA6882}"/>
                </a:ext>
              </a:extLst>
            </p:cNvPr>
            <p:cNvSpPr/>
            <p:nvPr/>
          </p:nvSpPr>
          <p:spPr>
            <a:xfrm>
              <a:off x="936236" y="3954151"/>
              <a:ext cx="1989775" cy="348344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A1CB81-0843-48FE-A13E-B54E42279982}"/>
              </a:ext>
            </a:extLst>
          </p:cNvPr>
          <p:cNvGrpSpPr/>
          <p:nvPr/>
        </p:nvGrpSpPr>
        <p:grpSpPr>
          <a:xfrm>
            <a:off x="5448756" y="3842995"/>
            <a:ext cx="1056676" cy="843700"/>
            <a:chOff x="1287449" y="3172043"/>
            <a:chExt cx="1424728" cy="113045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0410BF3-4E56-4E48-BB79-95869BE214C0}"/>
                </a:ext>
              </a:extLst>
            </p:cNvPr>
            <p:cNvSpPr/>
            <p:nvPr/>
          </p:nvSpPr>
          <p:spPr>
            <a:xfrm>
              <a:off x="1521672" y="3172043"/>
              <a:ext cx="956282" cy="95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Terminator 39">
              <a:extLst>
                <a:ext uri="{FF2B5EF4-FFF2-40B4-BE49-F238E27FC236}">
                  <a16:creationId xmlns:a16="http://schemas.microsoft.com/office/drawing/2014/main" id="{005D2EAE-4E4E-4899-B32B-D286D28E8385}"/>
                </a:ext>
              </a:extLst>
            </p:cNvPr>
            <p:cNvSpPr/>
            <p:nvPr/>
          </p:nvSpPr>
          <p:spPr>
            <a:xfrm>
              <a:off x="1287449" y="3954153"/>
              <a:ext cx="1424728" cy="348343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2B0E52-D7A2-470A-990C-92F40A16474D}"/>
              </a:ext>
            </a:extLst>
          </p:cNvPr>
          <p:cNvGrpSpPr/>
          <p:nvPr/>
        </p:nvGrpSpPr>
        <p:grpSpPr>
          <a:xfrm>
            <a:off x="5405339" y="965696"/>
            <a:ext cx="1056676" cy="843700"/>
            <a:chOff x="1287449" y="3172043"/>
            <a:chExt cx="1424728" cy="113045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7833382-AC20-461F-B003-AF5D9093CFAE}"/>
                </a:ext>
              </a:extLst>
            </p:cNvPr>
            <p:cNvSpPr/>
            <p:nvPr/>
          </p:nvSpPr>
          <p:spPr>
            <a:xfrm>
              <a:off x="1521672" y="3172043"/>
              <a:ext cx="956282" cy="95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Terminator 42">
              <a:extLst>
                <a:ext uri="{FF2B5EF4-FFF2-40B4-BE49-F238E27FC236}">
                  <a16:creationId xmlns:a16="http://schemas.microsoft.com/office/drawing/2014/main" id="{F505816E-CE18-419C-8D1D-A7F589F2FC3D}"/>
                </a:ext>
              </a:extLst>
            </p:cNvPr>
            <p:cNvSpPr/>
            <p:nvPr/>
          </p:nvSpPr>
          <p:spPr>
            <a:xfrm>
              <a:off x="1287449" y="3954153"/>
              <a:ext cx="1424728" cy="348343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C144B96-47C8-4E8A-B115-071A7D3522B2}"/>
              </a:ext>
            </a:extLst>
          </p:cNvPr>
          <p:cNvGrpSpPr/>
          <p:nvPr/>
        </p:nvGrpSpPr>
        <p:grpSpPr>
          <a:xfrm>
            <a:off x="2830610" y="923287"/>
            <a:ext cx="1258673" cy="843990"/>
            <a:chOff x="1287448" y="3172043"/>
            <a:chExt cx="1697083" cy="113084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D338D03-E3A7-4A24-876C-8386FD71148F}"/>
                </a:ext>
              </a:extLst>
            </p:cNvPr>
            <p:cNvSpPr/>
            <p:nvPr/>
          </p:nvSpPr>
          <p:spPr>
            <a:xfrm>
              <a:off x="1625196" y="3172043"/>
              <a:ext cx="956282" cy="95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9614440C-4D92-457B-942B-056B9F4037F9}"/>
                </a:ext>
              </a:extLst>
            </p:cNvPr>
            <p:cNvSpPr/>
            <p:nvPr/>
          </p:nvSpPr>
          <p:spPr>
            <a:xfrm>
              <a:off x="1287448" y="3954152"/>
              <a:ext cx="1697083" cy="348732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56CFE19-D553-4ACA-8627-CF177F0C5C29}"/>
              </a:ext>
            </a:extLst>
          </p:cNvPr>
          <p:cNvGrpSpPr/>
          <p:nvPr/>
        </p:nvGrpSpPr>
        <p:grpSpPr>
          <a:xfrm>
            <a:off x="1552197" y="1322551"/>
            <a:ext cx="1250544" cy="843332"/>
            <a:chOff x="1135732" y="3172043"/>
            <a:chExt cx="1686122" cy="112996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1E13A78-BB63-4BBF-ABD9-C5560B11A3DE}"/>
                </a:ext>
              </a:extLst>
            </p:cNvPr>
            <p:cNvSpPr/>
            <p:nvPr/>
          </p:nvSpPr>
          <p:spPr>
            <a:xfrm>
              <a:off x="1521672" y="3172043"/>
              <a:ext cx="956282" cy="95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Terminator 48">
              <a:extLst>
                <a:ext uri="{FF2B5EF4-FFF2-40B4-BE49-F238E27FC236}">
                  <a16:creationId xmlns:a16="http://schemas.microsoft.com/office/drawing/2014/main" id="{369483B9-A72D-4019-8F55-37C24C144789}"/>
                </a:ext>
              </a:extLst>
            </p:cNvPr>
            <p:cNvSpPr/>
            <p:nvPr/>
          </p:nvSpPr>
          <p:spPr>
            <a:xfrm>
              <a:off x="1135732" y="3967566"/>
              <a:ext cx="1686122" cy="334437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AEFBE4-7575-4E9D-82DF-C8B8EDB4A315}"/>
              </a:ext>
            </a:extLst>
          </p:cNvPr>
          <p:cNvGrpSpPr/>
          <p:nvPr/>
        </p:nvGrpSpPr>
        <p:grpSpPr>
          <a:xfrm>
            <a:off x="6425806" y="1344322"/>
            <a:ext cx="1056676" cy="843700"/>
            <a:chOff x="1287449" y="3172043"/>
            <a:chExt cx="1424728" cy="113045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6754866-446B-4056-B118-9F06C1044778}"/>
                </a:ext>
              </a:extLst>
            </p:cNvPr>
            <p:cNvSpPr/>
            <p:nvPr/>
          </p:nvSpPr>
          <p:spPr>
            <a:xfrm>
              <a:off x="1521672" y="3172043"/>
              <a:ext cx="956282" cy="95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Terminator 51">
              <a:extLst>
                <a:ext uri="{FF2B5EF4-FFF2-40B4-BE49-F238E27FC236}">
                  <a16:creationId xmlns:a16="http://schemas.microsoft.com/office/drawing/2014/main" id="{D8E5AC10-EBAE-4685-98D2-9B9DBDEE28E3}"/>
                </a:ext>
              </a:extLst>
            </p:cNvPr>
            <p:cNvSpPr/>
            <p:nvPr/>
          </p:nvSpPr>
          <p:spPr>
            <a:xfrm>
              <a:off x="1287449" y="3954153"/>
              <a:ext cx="1424728" cy="348343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7B75ED-2E0D-4B31-B34E-4DF2D82BBDDB}"/>
              </a:ext>
            </a:extLst>
          </p:cNvPr>
          <p:cNvGrpSpPr/>
          <p:nvPr/>
        </p:nvGrpSpPr>
        <p:grpSpPr>
          <a:xfrm>
            <a:off x="6490143" y="2328119"/>
            <a:ext cx="1056676" cy="843700"/>
            <a:chOff x="1287449" y="3172043"/>
            <a:chExt cx="1424728" cy="113045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D317EC-45E6-47F8-AC12-63F8BC0E4824}"/>
                </a:ext>
              </a:extLst>
            </p:cNvPr>
            <p:cNvSpPr/>
            <p:nvPr/>
          </p:nvSpPr>
          <p:spPr>
            <a:xfrm>
              <a:off x="1521672" y="3172043"/>
              <a:ext cx="956282" cy="95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Terminator 54">
              <a:extLst>
                <a:ext uri="{FF2B5EF4-FFF2-40B4-BE49-F238E27FC236}">
                  <a16:creationId xmlns:a16="http://schemas.microsoft.com/office/drawing/2014/main" id="{90475212-FBC9-45E9-B72F-48D6CEFBED45}"/>
                </a:ext>
              </a:extLst>
            </p:cNvPr>
            <p:cNvSpPr/>
            <p:nvPr/>
          </p:nvSpPr>
          <p:spPr>
            <a:xfrm>
              <a:off x="1287449" y="3954153"/>
              <a:ext cx="1424728" cy="348343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CEA230F-4260-41D8-88C2-FC1D3456BD49}"/>
              </a:ext>
            </a:extLst>
          </p:cNvPr>
          <p:cNvGrpSpPr/>
          <p:nvPr/>
        </p:nvGrpSpPr>
        <p:grpSpPr>
          <a:xfrm>
            <a:off x="1393975" y="2328119"/>
            <a:ext cx="1056676" cy="843700"/>
            <a:chOff x="1287449" y="3172043"/>
            <a:chExt cx="1424728" cy="113045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3916ABE-7DE0-444C-A54D-D59CCB4BFF31}"/>
                </a:ext>
              </a:extLst>
            </p:cNvPr>
            <p:cNvSpPr/>
            <p:nvPr/>
          </p:nvSpPr>
          <p:spPr>
            <a:xfrm>
              <a:off x="1521672" y="3172043"/>
              <a:ext cx="956282" cy="95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Terminator 57">
              <a:extLst>
                <a:ext uri="{FF2B5EF4-FFF2-40B4-BE49-F238E27FC236}">
                  <a16:creationId xmlns:a16="http://schemas.microsoft.com/office/drawing/2014/main" id="{EFBF368F-EBE0-4486-894A-CE8D7FEC6778}"/>
                </a:ext>
              </a:extLst>
            </p:cNvPr>
            <p:cNvSpPr/>
            <p:nvPr/>
          </p:nvSpPr>
          <p:spPr>
            <a:xfrm>
              <a:off x="1287449" y="3954153"/>
              <a:ext cx="1424728" cy="348343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5035C5A-41A6-42F2-9437-714AC0C2C5BB}"/>
              </a:ext>
            </a:extLst>
          </p:cNvPr>
          <p:cNvGrpSpPr/>
          <p:nvPr/>
        </p:nvGrpSpPr>
        <p:grpSpPr>
          <a:xfrm>
            <a:off x="1589445" y="3330310"/>
            <a:ext cx="1056676" cy="843700"/>
            <a:chOff x="1287449" y="3172043"/>
            <a:chExt cx="1424728" cy="113045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25EF668-35C7-43C7-9136-E0AF8A092FCF}"/>
                </a:ext>
              </a:extLst>
            </p:cNvPr>
            <p:cNvSpPr/>
            <p:nvPr/>
          </p:nvSpPr>
          <p:spPr>
            <a:xfrm>
              <a:off x="1521672" y="3172043"/>
              <a:ext cx="956282" cy="95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Terminator 60">
              <a:extLst>
                <a:ext uri="{FF2B5EF4-FFF2-40B4-BE49-F238E27FC236}">
                  <a16:creationId xmlns:a16="http://schemas.microsoft.com/office/drawing/2014/main" id="{F3BFEA6B-8E8F-4DD4-959F-8E69E50C19B6}"/>
                </a:ext>
              </a:extLst>
            </p:cNvPr>
            <p:cNvSpPr/>
            <p:nvPr/>
          </p:nvSpPr>
          <p:spPr>
            <a:xfrm>
              <a:off x="1287449" y="3954153"/>
              <a:ext cx="1424728" cy="348343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8434A68-31A2-43A1-A0FA-C714F09040DE}"/>
              </a:ext>
            </a:extLst>
          </p:cNvPr>
          <p:cNvGrpSpPr/>
          <p:nvPr/>
        </p:nvGrpSpPr>
        <p:grpSpPr>
          <a:xfrm>
            <a:off x="6531631" y="3328440"/>
            <a:ext cx="1056676" cy="843700"/>
            <a:chOff x="1287449" y="3172043"/>
            <a:chExt cx="1424728" cy="113045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05C8C78-A7F1-4BBF-B664-55B9DE06A683}"/>
                </a:ext>
              </a:extLst>
            </p:cNvPr>
            <p:cNvSpPr/>
            <p:nvPr/>
          </p:nvSpPr>
          <p:spPr>
            <a:xfrm>
              <a:off x="1521672" y="3172043"/>
              <a:ext cx="956282" cy="95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Terminator 63">
              <a:extLst>
                <a:ext uri="{FF2B5EF4-FFF2-40B4-BE49-F238E27FC236}">
                  <a16:creationId xmlns:a16="http://schemas.microsoft.com/office/drawing/2014/main" id="{69BD7817-1311-4FE6-BF41-63926467EC1D}"/>
                </a:ext>
              </a:extLst>
            </p:cNvPr>
            <p:cNvSpPr/>
            <p:nvPr/>
          </p:nvSpPr>
          <p:spPr>
            <a:xfrm>
              <a:off x="1287449" y="3954153"/>
              <a:ext cx="1424728" cy="348343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F6E4956-1E9A-4C31-A0B7-A4D25B6AC6C5}"/>
              </a:ext>
            </a:extLst>
          </p:cNvPr>
          <p:cNvGrpSpPr/>
          <p:nvPr/>
        </p:nvGrpSpPr>
        <p:grpSpPr>
          <a:xfrm>
            <a:off x="3981425" y="4130505"/>
            <a:ext cx="1293313" cy="843700"/>
            <a:chOff x="1149556" y="3172043"/>
            <a:chExt cx="1743789" cy="1130453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6954C6C-A540-4A2C-B7F5-281C5FD42C3B}"/>
                </a:ext>
              </a:extLst>
            </p:cNvPr>
            <p:cNvSpPr/>
            <p:nvPr/>
          </p:nvSpPr>
          <p:spPr>
            <a:xfrm>
              <a:off x="1521672" y="3172043"/>
              <a:ext cx="956282" cy="95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Terminator 66">
              <a:extLst>
                <a:ext uri="{FF2B5EF4-FFF2-40B4-BE49-F238E27FC236}">
                  <a16:creationId xmlns:a16="http://schemas.microsoft.com/office/drawing/2014/main" id="{0B6174B4-5E65-4CD3-A00B-AFDA2FD409DA}"/>
                </a:ext>
              </a:extLst>
            </p:cNvPr>
            <p:cNvSpPr/>
            <p:nvPr/>
          </p:nvSpPr>
          <p:spPr>
            <a:xfrm>
              <a:off x="1149556" y="3954152"/>
              <a:ext cx="1743789" cy="348344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10AE630-52EB-4697-834E-92F61C7BB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697" y="3373204"/>
            <a:ext cx="624181" cy="624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316AA9-133E-4CA7-AA38-C2D859D72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490" y="2370677"/>
            <a:ext cx="565909" cy="565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451829-1F35-4FBD-9663-BE20D9043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1649" y="1409592"/>
            <a:ext cx="501788" cy="5017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EB2A80-62CD-44C5-B162-775A9CD2B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274" y="812231"/>
            <a:ext cx="896909" cy="8969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2C968C-55F0-48CD-AC9D-9C20139953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2315" y="3839338"/>
            <a:ext cx="639281" cy="6216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98F6B3-67EA-468D-8909-C37B05CC55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2788" y="1102404"/>
            <a:ext cx="601777" cy="3591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1919C0-BFF6-407B-9CC2-E05F200F53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1029" y="1380209"/>
            <a:ext cx="566230" cy="5662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B81ACC-3D5C-4DC4-8202-C36244453A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96956" y="2399020"/>
            <a:ext cx="476531" cy="47653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435A636-5922-4A6B-90D0-8D4791F54A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7554" y="3990399"/>
            <a:ext cx="921352" cy="92135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367A16B-F5E9-4BED-85C7-67C77CB1AC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5658353" y="3938055"/>
            <a:ext cx="621790" cy="4655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F089DAD-8809-45B5-A614-E719C5BDFFE8}"/>
              </a:ext>
            </a:extLst>
          </p:cNvPr>
          <p:cNvSpPr txBox="1"/>
          <p:nvPr/>
        </p:nvSpPr>
        <p:spPr>
          <a:xfrm>
            <a:off x="5666161" y="4378918"/>
            <a:ext cx="801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Spacer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D3AD3C-818D-4832-912F-0A451EB90515}"/>
              </a:ext>
            </a:extLst>
          </p:cNvPr>
          <p:cNvSpPr txBox="1"/>
          <p:nvPr/>
        </p:nvSpPr>
        <p:spPr>
          <a:xfrm>
            <a:off x="1587584" y="3875077"/>
            <a:ext cx="1323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Kabel jumper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FC4FF9-048C-47EB-8F24-1702FC52AA7A}"/>
              </a:ext>
            </a:extLst>
          </p:cNvPr>
          <p:cNvSpPr txBox="1"/>
          <p:nvPr/>
        </p:nvSpPr>
        <p:spPr>
          <a:xfrm>
            <a:off x="2848216" y="1487249"/>
            <a:ext cx="1323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Mini Breadboard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75FA76-746C-4D9C-800C-8E06EEF9536A}"/>
              </a:ext>
            </a:extLst>
          </p:cNvPr>
          <p:cNvSpPr txBox="1"/>
          <p:nvPr/>
        </p:nvSpPr>
        <p:spPr>
          <a:xfrm>
            <a:off x="1487401" y="1892511"/>
            <a:ext cx="15518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Tw Cen MT" panose="020B0602020104020603" pitchFamily="34" charset="0"/>
              </a:rPr>
              <a:t>18650 Li-ion </a:t>
            </a:r>
            <a:r>
              <a:rPr lang="en-US" sz="11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Battrey</a:t>
            </a:r>
            <a:endParaRPr lang="en-US" sz="11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54C8EA4-144A-4A9F-B891-40593277D2DD}"/>
              </a:ext>
            </a:extLst>
          </p:cNvPr>
          <p:cNvSpPr txBox="1"/>
          <p:nvPr/>
        </p:nvSpPr>
        <p:spPr>
          <a:xfrm>
            <a:off x="1401685" y="2881980"/>
            <a:ext cx="1323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Arduino Uno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E1A2A2-6243-4B93-AB2C-7520C71114C3}"/>
              </a:ext>
            </a:extLst>
          </p:cNvPr>
          <p:cNvSpPr txBox="1"/>
          <p:nvPr/>
        </p:nvSpPr>
        <p:spPr>
          <a:xfrm>
            <a:off x="2505671" y="4381965"/>
            <a:ext cx="1551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Modul Driver Motor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001D90A-30B9-4465-828F-B10C67F5CB3C}"/>
              </a:ext>
            </a:extLst>
          </p:cNvPr>
          <p:cNvSpPr txBox="1"/>
          <p:nvPr/>
        </p:nvSpPr>
        <p:spPr>
          <a:xfrm>
            <a:off x="3917058" y="4703487"/>
            <a:ext cx="16393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Battrey</a:t>
            </a:r>
            <a:r>
              <a:rPr lang="en-US" sz="1100" b="1" dirty="0">
                <a:solidFill>
                  <a:schemeClr val="bg1"/>
                </a:solidFill>
                <a:latin typeface="Tw Cen MT" panose="020B0602020104020603" pitchFamily="34" charset="0"/>
              </a:rPr>
              <a:t> Holder 18650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FD4981-644C-4B93-B3CE-6AB4F7524CC9}"/>
              </a:ext>
            </a:extLst>
          </p:cNvPr>
          <p:cNvSpPr txBox="1"/>
          <p:nvPr/>
        </p:nvSpPr>
        <p:spPr>
          <a:xfrm>
            <a:off x="6453428" y="2882254"/>
            <a:ext cx="1323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Rubber Wheels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B8702E-E2CC-4C39-A791-FBECCA81EF3D}"/>
              </a:ext>
            </a:extLst>
          </p:cNvPr>
          <p:cNvSpPr txBox="1"/>
          <p:nvPr/>
        </p:nvSpPr>
        <p:spPr>
          <a:xfrm>
            <a:off x="6418924" y="1909269"/>
            <a:ext cx="1323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TT Gear Motor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4DDB40-EE3D-4E1A-9D85-7DB3790EFE16}"/>
              </a:ext>
            </a:extLst>
          </p:cNvPr>
          <p:cNvSpPr txBox="1"/>
          <p:nvPr/>
        </p:nvSpPr>
        <p:spPr>
          <a:xfrm>
            <a:off x="5557910" y="1524245"/>
            <a:ext cx="1323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IR Sensor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4BA1C58-F71E-45F9-A680-4FF47F764B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99441" y="3343942"/>
            <a:ext cx="525557" cy="525557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1A4B5C32-10C6-420F-BD10-7D82F741312A}"/>
              </a:ext>
            </a:extLst>
          </p:cNvPr>
          <p:cNvSpPr txBox="1"/>
          <p:nvPr/>
        </p:nvSpPr>
        <p:spPr>
          <a:xfrm>
            <a:off x="6510691" y="3889689"/>
            <a:ext cx="1323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Car Case 2WD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DFA4D0F-1C48-4562-BBD3-3720FD1663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6870989" flipH="1">
            <a:off x="5265118" y="1872239"/>
            <a:ext cx="735339" cy="58728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8D90E51D-B44D-454F-99AF-FB7EF06593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7686933" flipH="1">
            <a:off x="5406784" y="2196322"/>
            <a:ext cx="898374" cy="717497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D4621AA5-D6C5-4499-A623-D6199A998A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8612219" flipH="1">
            <a:off x="5436493" y="2621113"/>
            <a:ext cx="898374" cy="717497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B82B3F43-74FD-434B-8DAB-0D98ACD980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 flipH="1">
            <a:off x="5252710" y="3064708"/>
            <a:ext cx="1110299" cy="71749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13C1A96-4764-43B0-93DB-EC0BAE5C8D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 flipH="1">
            <a:off x="4944181" y="3406657"/>
            <a:ext cx="688608" cy="717497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9179371F-043F-4AE6-9800-87412E97AB6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3925269" flipH="1">
            <a:off x="4331046" y="3631963"/>
            <a:ext cx="430260" cy="44831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19C3DA6D-9E71-47B0-A9F4-A0BD4D713AC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3614277" y="3427905"/>
            <a:ext cx="552352" cy="641205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249FDE11-12B3-47C0-A3A1-8806F932BC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2136974">
            <a:off x="3039173" y="2965585"/>
            <a:ext cx="743987" cy="863667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1707E8F-DD04-40DA-B98C-E659E2AEC3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3132435">
            <a:off x="2933821" y="2370697"/>
            <a:ext cx="743987" cy="8636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AEBF96DA-9DF7-456B-9CEA-19A2D4913BB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4223603">
            <a:off x="3037342" y="1857564"/>
            <a:ext cx="743987" cy="86366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A1A7B24B-F9C1-402D-9844-3975FA9272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3480193" flipH="1" flipV="1">
            <a:off x="3532456" y="1698717"/>
            <a:ext cx="628235" cy="553031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B03C7A67-CA2B-4D2A-8B2E-E1D75249139E}"/>
              </a:ext>
            </a:extLst>
          </p:cNvPr>
          <p:cNvSpPr txBox="1"/>
          <p:nvPr/>
        </p:nvSpPr>
        <p:spPr>
          <a:xfrm>
            <a:off x="3590793" y="321229"/>
            <a:ext cx="2643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Alat dan Bahan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8"/>
          <p:cNvGrpSpPr/>
          <p:nvPr/>
        </p:nvGrpSpPr>
        <p:grpSpPr>
          <a:xfrm>
            <a:off x="6794015" y="4153725"/>
            <a:ext cx="987245" cy="256500"/>
            <a:chOff x="713275" y="4065425"/>
            <a:chExt cx="987245" cy="256500"/>
          </a:xfrm>
        </p:grpSpPr>
        <p:sp>
          <p:nvSpPr>
            <p:cNvPr id="481" name="Google Shape;481;p3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F958F-0BB9-4655-9D2B-6F629C04F6E2}"/>
              </a:ext>
            </a:extLst>
          </p:cNvPr>
          <p:cNvGrpSpPr/>
          <p:nvPr/>
        </p:nvGrpSpPr>
        <p:grpSpPr>
          <a:xfrm>
            <a:off x="3339516" y="853356"/>
            <a:ext cx="2958171" cy="1718394"/>
            <a:chOff x="2438716" y="702890"/>
            <a:chExt cx="1452408" cy="8437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F9B7BC-0FA0-4521-A65B-70C0A6F571CB}"/>
                </a:ext>
              </a:extLst>
            </p:cNvPr>
            <p:cNvGrpSpPr/>
            <p:nvPr/>
          </p:nvGrpSpPr>
          <p:grpSpPr>
            <a:xfrm>
              <a:off x="2438716" y="702890"/>
              <a:ext cx="1056676" cy="843700"/>
              <a:chOff x="1287449" y="3172043"/>
              <a:chExt cx="1424728" cy="1130453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E01DAEB-6FB7-42E6-8540-474F4190ED76}"/>
                  </a:ext>
                </a:extLst>
              </p:cNvPr>
              <p:cNvSpPr/>
              <p:nvPr/>
            </p:nvSpPr>
            <p:spPr>
              <a:xfrm>
                <a:off x="1521672" y="3172043"/>
                <a:ext cx="956282" cy="956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Terminator 33">
                <a:extLst>
                  <a:ext uri="{FF2B5EF4-FFF2-40B4-BE49-F238E27FC236}">
                    <a16:creationId xmlns:a16="http://schemas.microsoft.com/office/drawing/2014/main" id="{E1FE4D8D-F363-44DA-8679-36369E1E4125}"/>
                  </a:ext>
                </a:extLst>
              </p:cNvPr>
              <p:cNvSpPr/>
              <p:nvPr/>
            </p:nvSpPr>
            <p:spPr>
              <a:xfrm>
                <a:off x="1287449" y="3954153"/>
                <a:ext cx="1424728" cy="348343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148016F-4918-4ECE-8419-3E1C4171E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3231" y="745448"/>
              <a:ext cx="565909" cy="56590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C7DACF-BC53-4E1E-AC14-AB58F7E47D2B}"/>
                </a:ext>
              </a:extLst>
            </p:cNvPr>
            <p:cNvSpPr txBox="1"/>
            <p:nvPr/>
          </p:nvSpPr>
          <p:spPr>
            <a:xfrm>
              <a:off x="2567155" y="1302578"/>
              <a:ext cx="1323969" cy="164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Arduino Uno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B47FEB-F9D7-4CEF-A0CF-1FF8AC16E0E9}"/>
              </a:ext>
            </a:extLst>
          </p:cNvPr>
          <p:cNvSpPr txBox="1"/>
          <p:nvPr/>
        </p:nvSpPr>
        <p:spPr>
          <a:xfrm>
            <a:off x="1944626" y="3004652"/>
            <a:ext cx="4606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sebuah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board minimum system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mikrokontroller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yang di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dalamnya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terdapat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mikrokontroller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AVR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seri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ATmega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328 yang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merupakan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produk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Atmel.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8"/>
          <p:cNvGrpSpPr/>
          <p:nvPr/>
        </p:nvGrpSpPr>
        <p:grpSpPr>
          <a:xfrm>
            <a:off x="6794015" y="4153725"/>
            <a:ext cx="987245" cy="256500"/>
            <a:chOff x="713275" y="4065425"/>
            <a:chExt cx="987245" cy="256500"/>
          </a:xfrm>
        </p:grpSpPr>
        <p:sp>
          <p:nvSpPr>
            <p:cNvPr id="481" name="Google Shape;481;p3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F958F-0BB9-4655-9D2B-6F629C04F6E2}"/>
              </a:ext>
            </a:extLst>
          </p:cNvPr>
          <p:cNvGrpSpPr/>
          <p:nvPr/>
        </p:nvGrpSpPr>
        <p:grpSpPr>
          <a:xfrm>
            <a:off x="3339517" y="853356"/>
            <a:ext cx="2797628" cy="1718396"/>
            <a:chOff x="2438716" y="702890"/>
            <a:chExt cx="1373584" cy="84370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F9B7BC-0FA0-4521-A65B-70C0A6F571CB}"/>
                </a:ext>
              </a:extLst>
            </p:cNvPr>
            <p:cNvGrpSpPr/>
            <p:nvPr/>
          </p:nvGrpSpPr>
          <p:grpSpPr>
            <a:xfrm>
              <a:off x="2438716" y="702890"/>
              <a:ext cx="1056676" cy="843701"/>
              <a:chOff x="1287449" y="3172042"/>
              <a:chExt cx="1424728" cy="113045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E01DAEB-6FB7-42E6-8540-474F4190ED76}"/>
                  </a:ext>
                </a:extLst>
              </p:cNvPr>
              <p:cNvSpPr/>
              <p:nvPr/>
            </p:nvSpPr>
            <p:spPr>
              <a:xfrm>
                <a:off x="1521672" y="3172042"/>
                <a:ext cx="956282" cy="956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Terminator 33">
                <a:extLst>
                  <a:ext uri="{FF2B5EF4-FFF2-40B4-BE49-F238E27FC236}">
                    <a16:creationId xmlns:a16="http://schemas.microsoft.com/office/drawing/2014/main" id="{E1FE4D8D-F363-44DA-8679-36369E1E4125}"/>
                  </a:ext>
                </a:extLst>
              </p:cNvPr>
              <p:cNvSpPr/>
              <p:nvPr/>
            </p:nvSpPr>
            <p:spPr>
              <a:xfrm>
                <a:off x="1287449" y="3954153"/>
                <a:ext cx="1424728" cy="348343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C7DACF-BC53-4E1E-AC14-AB58F7E47D2B}"/>
                </a:ext>
              </a:extLst>
            </p:cNvPr>
            <p:cNvSpPr txBox="1"/>
            <p:nvPr/>
          </p:nvSpPr>
          <p:spPr>
            <a:xfrm>
              <a:off x="2488331" y="1321644"/>
              <a:ext cx="1323969" cy="181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Modul Driver Motor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B47FEB-F9D7-4CEF-A0CF-1FF8AC16E0E9}"/>
              </a:ext>
            </a:extLst>
          </p:cNvPr>
          <p:cNvSpPr txBox="1"/>
          <p:nvPr/>
        </p:nvSpPr>
        <p:spPr>
          <a:xfrm>
            <a:off x="2112151" y="2957267"/>
            <a:ext cx="46069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Car case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alat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berfungsi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sebagai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wadah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komponen-komponen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line follower.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Sedangkan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2WD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berarti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car case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dua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ban di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samping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kiri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kanannya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E12618-D426-4581-A13F-17A7172EA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495" y="937022"/>
            <a:ext cx="1060211" cy="10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8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8"/>
          <p:cNvGrpSpPr/>
          <p:nvPr/>
        </p:nvGrpSpPr>
        <p:grpSpPr>
          <a:xfrm>
            <a:off x="6794015" y="4153725"/>
            <a:ext cx="987245" cy="256500"/>
            <a:chOff x="713275" y="4065425"/>
            <a:chExt cx="987245" cy="256500"/>
          </a:xfrm>
        </p:grpSpPr>
        <p:sp>
          <p:nvSpPr>
            <p:cNvPr id="481" name="Google Shape;481;p3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F958F-0BB9-4655-9D2B-6F629C04F6E2}"/>
              </a:ext>
            </a:extLst>
          </p:cNvPr>
          <p:cNvGrpSpPr/>
          <p:nvPr/>
        </p:nvGrpSpPr>
        <p:grpSpPr>
          <a:xfrm>
            <a:off x="3339517" y="853356"/>
            <a:ext cx="2797628" cy="1718396"/>
            <a:chOff x="2438716" y="702890"/>
            <a:chExt cx="1373584" cy="84370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F9B7BC-0FA0-4521-A65B-70C0A6F571CB}"/>
                </a:ext>
              </a:extLst>
            </p:cNvPr>
            <p:cNvGrpSpPr/>
            <p:nvPr/>
          </p:nvGrpSpPr>
          <p:grpSpPr>
            <a:xfrm>
              <a:off x="2438716" y="702890"/>
              <a:ext cx="1056676" cy="843701"/>
              <a:chOff x="1287449" y="3172042"/>
              <a:chExt cx="1424728" cy="113045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E01DAEB-6FB7-42E6-8540-474F4190ED76}"/>
                  </a:ext>
                </a:extLst>
              </p:cNvPr>
              <p:cNvSpPr/>
              <p:nvPr/>
            </p:nvSpPr>
            <p:spPr>
              <a:xfrm>
                <a:off x="1521672" y="3172042"/>
                <a:ext cx="956282" cy="956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Terminator 33">
                <a:extLst>
                  <a:ext uri="{FF2B5EF4-FFF2-40B4-BE49-F238E27FC236}">
                    <a16:creationId xmlns:a16="http://schemas.microsoft.com/office/drawing/2014/main" id="{E1FE4D8D-F363-44DA-8679-36369E1E4125}"/>
                  </a:ext>
                </a:extLst>
              </p:cNvPr>
              <p:cNvSpPr/>
              <p:nvPr/>
            </p:nvSpPr>
            <p:spPr>
              <a:xfrm>
                <a:off x="1287449" y="3954153"/>
                <a:ext cx="1424728" cy="348343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C7DACF-BC53-4E1E-AC14-AB58F7E47D2B}"/>
                </a:ext>
              </a:extLst>
            </p:cNvPr>
            <p:cNvSpPr txBox="1"/>
            <p:nvPr/>
          </p:nvSpPr>
          <p:spPr>
            <a:xfrm>
              <a:off x="2488331" y="1321644"/>
              <a:ext cx="1323969" cy="181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Modul Driver Motor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B47FEB-F9D7-4CEF-A0CF-1FF8AC16E0E9}"/>
              </a:ext>
            </a:extLst>
          </p:cNvPr>
          <p:cNvSpPr txBox="1"/>
          <p:nvPr/>
        </p:nvSpPr>
        <p:spPr>
          <a:xfrm>
            <a:off x="2112151" y="3011632"/>
            <a:ext cx="46069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merupakan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driver motor DC yang paling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banyak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digunakan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dipakai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di dunia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elektronika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difungsikan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mengontrol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kecepatan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serta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arah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perputaran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motor DC.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BD0A76-D8B1-431F-8F23-59E677C6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398" y="987706"/>
            <a:ext cx="1015549" cy="9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38874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 Car Project Proposal by Slidesgo">
  <a:themeElements>
    <a:clrScheme name="Simple Light">
      <a:dk1>
        <a:srgbClr val="030325"/>
      </a:dk1>
      <a:lt1>
        <a:srgbClr val="FFFFFF"/>
      </a:lt1>
      <a:dk2>
        <a:srgbClr val="1B0B52"/>
      </a:dk2>
      <a:lt2>
        <a:srgbClr val="FFFFFF"/>
      </a:lt2>
      <a:accent1>
        <a:srgbClr val="FF296D"/>
      </a:accent1>
      <a:accent2>
        <a:srgbClr val="05D8E7"/>
      </a:accent2>
      <a:accent3>
        <a:srgbClr val="FF296D"/>
      </a:accent3>
      <a:accent4>
        <a:srgbClr val="05D8E7"/>
      </a:accent4>
      <a:accent5>
        <a:srgbClr val="FF296D"/>
      </a:accent5>
      <a:accent6>
        <a:srgbClr val="05D8E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722</Words>
  <Application>Microsoft Office PowerPoint</Application>
  <PresentationFormat>On-screen Show (16:9)</PresentationFormat>
  <Paragraphs>101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Tw Cen MT</vt:lpstr>
      <vt:lpstr>Aharoni</vt:lpstr>
      <vt:lpstr>Abel</vt:lpstr>
      <vt:lpstr>Arial</vt:lpstr>
      <vt:lpstr>Roboto Condensed Light</vt:lpstr>
      <vt:lpstr>Franklin Gothic Demi</vt:lpstr>
      <vt:lpstr>Share Tech</vt:lpstr>
      <vt:lpstr>Electric Car Project Proposal by Slidesgo</vt:lpstr>
      <vt:lpstr>Line Follower Robot</vt:lpstr>
      <vt:lpstr>Kelompok 1</vt:lpstr>
      <vt:lpstr>Latar Belakang</vt:lpstr>
      <vt:lpstr>02</vt:lpstr>
      <vt:lpstr>Tujuan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Waktu dan Tempat Penelitian</vt:lpstr>
      <vt:lpstr>Metode Pengumpulan Data</vt:lpstr>
      <vt:lpstr>PowerPoint Presentation</vt:lpstr>
      <vt:lpstr>Implementasi dan Pengujian</vt:lpstr>
      <vt:lpstr>PowerPoint Presentation</vt:lpstr>
      <vt:lpstr>Sosial Media</vt:lpstr>
      <vt:lpstr>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 Robot</dc:title>
  <dc:creator>ASUS</dc:creator>
  <cp:lastModifiedBy>Inka Pagiling</cp:lastModifiedBy>
  <cp:revision>7</cp:revision>
  <dcterms:modified xsi:type="dcterms:W3CDTF">2022-01-13T07:32:18Z</dcterms:modified>
</cp:coreProperties>
</file>