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16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a32993389_0_4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a3299338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a32993389_0_10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a3299338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aef2f73a0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aef2f73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105525" lIns="105525" spcFirstLastPara="1" rIns="105525" wrap="square" tIns="105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105525" lIns="105525" spcFirstLastPara="1" rIns="105525" wrap="square" tIns="1055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105525" lIns="105525" spcFirstLastPara="1" rIns="105525" wrap="square" tIns="105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105525" lIns="105525" spcFirstLastPara="1" rIns="105525" wrap="square" tIns="105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105525" lIns="105525" spcFirstLastPara="1" rIns="105525" wrap="square" tIns="105525">
            <a:normAutofit/>
          </a:bodyPr>
          <a:lstStyle>
            <a:lvl1pPr indent="-361950" lvl="0" marL="457200" algn="ctr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105525" lIns="105525" spcFirstLastPara="1" rIns="105525" wrap="square" tIns="105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105525" lIns="105525" spcFirstLastPara="1" rIns="105525" wrap="square" tIns="105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105525" lIns="105525" spcFirstLastPara="1" rIns="105525" wrap="square" tIns="105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105525" lIns="105525" spcFirstLastPara="1" rIns="105525" wrap="square" tIns="105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105525" lIns="105525" spcFirstLastPara="1" rIns="105525" wrap="square" tIns="105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105525" lIns="105525" spcFirstLastPara="1" rIns="105525" wrap="square" tIns="10552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105525" lIns="105525" spcFirstLastPara="1" rIns="105525" wrap="square" tIns="105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105525" lIns="105525" spcFirstLastPara="1" rIns="105525" wrap="square" tIns="105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105525" lIns="105525" spcFirstLastPara="1" rIns="105525" wrap="square" tIns="1055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105525" lIns="105525" spcFirstLastPara="1" rIns="105525" wrap="square" tIns="1055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105525" lIns="105525" spcFirstLastPara="1" rIns="105525" wrap="square" tIns="105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105525" lIns="105525" spcFirstLastPara="1" rIns="105525" wrap="square" tIns="105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105525" lIns="105525" spcFirstLastPara="1" rIns="105525" wrap="square" tIns="105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105525" lIns="105525" spcFirstLastPara="1" rIns="105525" wrap="square" tIns="105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105525" lIns="105525" spcFirstLastPara="1" rIns="105525" wrap="square" tIns="1055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105525" lIns="105525" spcFirstLastPara="1" rIns="105525" wrap="square" tIns="105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105525" lIns="105525" spcFirstLastPara="1" rIns="105525" wrap="square" tIns="105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105525" lIns="105525" spcFirstLastPara="1" rIns="105525" wrap="square" tIns="105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105525" lIns="105525" spcFirstLastPara="1" rIns="105525" wrap="square" tIns="105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105525" lIns="105525" spcFirstLastPara="1" rIns="105525" wrap="square" tIns="1055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105525" lIns="105525" spcFirstLastPara="1" rIns="105525" wrap="square" tIns="10552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105525" lIns="105525" spcFirstLastPara="1" rIns="105525" wrap="square" tIns="105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105525" lIns="105525" spcFirstLastPara="1" rIns="105525" wrap="square" tIns="1055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105525" lIns="105525" spcFirstLastPara="1" rIns="105525" wrap="square" tIns="105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5525" lIns="105525" spcFirstLastPara="1" rIns="105525" wrap="square" tIns="105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5525" lIns="105525" spcFirstLastPara="1" rIns="105525" wrap="square" tIns="105525">
            <a:normAutofit/>
          </a:bodyPr>
          <a:lstStyle>
            <a:lvl1pPr indent="-3619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  <a:defRPr sz="2100">
                <a:solidFill>
                  <a:schemeClr val="dk2"/>
                </a:solidFill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5525" lIns="105525" spcFirstLastPara="1" rIns="105525" wrap="square" tIns="105525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25805" y="1700022"/>
            <a:ext cx="7780500" cy="368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55" name="Google Shape;55;p13"/>
          <p:cNvSpPr/>
          <p:nvPr/>
        </p:nvSpPr>
        <p:spPr>
          <a:xfrm>
            <a:off x="6085662" y="2717344"/>
            <a:ext cx="1550700" cy="30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Scheduler</a:t>
            </a:r>
            <a:endParaRPr sz="700"/>
          </a:p>
        </p:txBody>
      </p:sp>
      <p:sp>
        <p:nvSpPr>
          <p:cNvPr id="56" name="Google Shape;56;p13"/>
          <p:cNvSpPr/>
          <p:nvPr/>
        </p:nvSpPr>
        <p:spPr>
          <a:xfrm>
            <a:off x="725795" y="5502778"/>
            <a:ext cx="1550700" cy="30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Looker Studio</a:t>
            </a:r>
            <a:endParaRPr sz="700"/>
          </a:p>
        </p:txBody>
      </p:sp>
      <p:sp>
        <p:nvSpPr>
          <p:cNvPr id="57" name="Google Shape;57;p13"/>
          <p:cNvSpPr/>
          <p:nvPr/>
        </p:nvSpPr>
        <p:spPr>
          <a:xfrm>
            <a:off x="6085662" y="3630940"/>
            <a:ext cx="2229600" cy="30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Cloud Functions 2nd Gen</a:t>
            </a:r>
            <a:endParaRPr sz="700"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24095" r="21091" t="0"/>
          <a:stretch/>
        </p:blipFill>
        <p:spPr>
          <a:xfrm>
            <a:off x="753916" y="1285427"/>
            <a:ext cx="438523" cy="33752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922852" y="2670824"/>
            <a:ext cx="7221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Storage Raw</a:t>
            </a:r>
            <a:endParaRPr sz="700"/>
          </a:p>
        </p:txBody>
      </p:sp>
      <p:sp>
        <p:nvSpPr>
          <p:cNvPr id="60" name="Google Shape;60;p13"/>
          <p:cNvSpPr/>
          <p:nvPr/>
        </p:nvSpPr>
        <p:spPr>
          <a:xfrm>
            <a:off x="2430017" y="2670824"/>
            <a:ext cx="7221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Storage Silver</a:t>
            </a:r>
            <a:endParaRPr sz="700"/>
          </a:p>
        </p:txBody>
      </p:sp>
      <p:sp>
        <p:nvSpPr>
          <p:cNvPr id="61" name="Google Shape;61;p13"/>
          <p:cNvSpPr/>
          <p:nvPr/>
        </p:nvSpPr>
        <p:spPr>
          <a:xfrm>
            <a:off x="3183599" y="2670824"/>
            <a:ext cx="7221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Storage Gold</a:t>
            </a:r>
            <a:endParaRPr sz="700"/>
          </a:p>
        </p:txBody>
      </p:sp>
      <p:sp>
        <p:nvSpPr>
          <p:cNvPr id="62" name="Google Shape;62;p13"/>
          <p:cNvSpPr/>
          <p:nvPr/>
        </p:nvSpPr>
        <p:spPr>
          <a:xfrm>
            <a:off x="1676434" y="2670824"/>
            <a:ext cx="7221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Storage Bronze</a:t>
            </a:r>
            <a:endParaRPr sz="700"/>
          </a:p>
        </p:txBody>
      </p:sp>
      <p:sp>
        <p:nvSpPr>
          <p:cNvPr id="63" name="Google Shape;63;p13"/>
          <p:cNvSpPr/>
          <p:nvPr/>
        </p:nvSpPr>
        <p:spPr>
          <a:xfrm>
            <a:off x="922852" y="2282080"/>
            <a:ext cx="4490100" cy="30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Cloud </a:t>
            </a:r>
            <a:r>
              <a:rPr lang="en-GB" sz="700"/>
              <a:t>Storage Buckets</a:t>
            </a:r>
            <a:endParaRPr sz="700"/>
          </a:p>
        </p:txBody>
      </p:sp>
      <p:sp>
        <p:nvSpPr>
          <p:cNvPr id="64" name="Google Shape;64;p13"/>
          <p:cNvSpPr/>
          <p:nvPr/>
        </p:nvSpPr>
        <p:spPr>
          <a:xfrm>
            <a:off x="3937181" y="2670824"/>
            <a:ext cx="7221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Functions codebase</a:t>
            </a:r>
            <a:endParaRPr sz="700"/>
          </a:p>
        </p:txBody>
      </p:sp>
      <p:sp>
        <p:nvSpPr>
          <p:cNvPr id="65" name="Google Shape;65;p13"/>
          <p:cNvSpPr/>
          <p:nvPr/>
        </p:nvSpPr>
        <p:spPr>
          <a:xfrm>
            <a:off x="4690764" y="2670824"/>
            <a:ext cx="7221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Prefect Logs</a:t>
            </a:r>
            <a:endParaRPr sz="700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7736" y="2298712"/>
            <a:ext cx="273635" cy="27363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725801" y="1288275"/>
            <a:ext cx="1475700" cy="30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Sales Force</a:t>
            </a:r>
            <a:endParaRPr sz="700"/>
          </a:p>
        </p:txBody>
      </p:sp>
      <p:sp>
        <p:nvSpPr>
          <p:cNvPr id="68" name="Google Shape;68;p13"/>
          <p:cNvSpPr/>
          <p:nvPr/>
        </p:nvSpPr>
        <p:spPr>
          <a:xfrm>
            <a:off x="922795" y="3673450"/>
            <a:ext cx="7221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Bronze</a:t>
            </a:r>
            <a:endParaRPr sz="700"/>
          </a:p>
        </p:txBody>
      </p:sp>
      <p:sp>
        <p:nvSpPr>
          <p:cNvPr id="69" name="Google Shape;69;p13"/>
          <p:cNvSpPr/>
          <p:nvPr/>
        </p:nvSpPr>
        <p:spPr>
          <a:xfrm>
            <a:off x="2429959" y="3673450"/>
            <a:ext cx="7221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Gold</a:t>
            </a:r>
            <a:endParaRPr sz="700"/>
          </a:p>
        </p:txBody>
      </p:sp>
      <p:sp>
        <p:nvSpPr>
          <p:cNvPr id="70" name="Google Shape;70;p13"/>
          <p:cNvSpPr/>
          <p:nvPr/>
        </p:nvSpPr>
        <p:spPr>
          <a:xfrm>
            <a:off x="1676377" y="3673450"/>
            <a:ext cx="7221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Silver</a:t>
            </a:r>
            <a:endParaRPr sz="700"/>
          </a:p>
        </p:txBody>
      </p:sp>
      <p:sp>
        <p:nvSpPr>
          <p:cNvPr id="71" name="Google Shape;71;p13"/>
          <p:cNvSpPr/>
          <p:nvPr/>
        </p:nvSpPr>
        <p:spPr>
          <a:xfrm>
            <a:off x="922795" y="3284706"/>
            <a:ext cx="2229600" cy="30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BigQuery Datasets</a:t>
            </a:r>
            <a:endParaRPr sz="700"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7743" y="3299936"/>
            <a:ext cx="273635" cy="273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8466" y="3659972"/>
            <a:ext cx="273635" cy="27363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/>
          <p:nvPr/>
        </p:nvSpPr>
        <p:spPr>
          <a:xfrm>
            <a:off x="6085662" y="4022779"/>
            <a:ext cx="2229600" cy="306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Orchestration (with prefect)</a:t>
            </a:r>
            <a:endParaRPr sz="700"/>
          </a:p>
        </p:txBody>
      </p:sp>
      <p:sp>
        <p:nvSpPr>
          <p:cNvPr id="75" name="Google Shape;75;p13"/>
          <p:cNvSpPr/>
          <p:nvPr/>
        </p:nvSpPr>
        <p:spPr>
          <a:xfrm>
            <a:off x="6085726" y="4705369"/>
            <a:ext cx="2229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duckdb_query_to_parquet</a:t>
            </a:r>
            <a:endParaRPr sz="700"/>
          </a:p>
        </p:txBody>
      </p:sp>
      <p:sp>
        <p:nvSpPr>
          <p:cNvPr id="76" name="Google Shape;76;p13"/>
          <p:cNvSpPr/>
          <p:nvPr/>
        </p:nvSpPr>
        <p:spPr>
          <a:xfrm>
            <a:off x="6085726" y="5013884"/>
            <a:ext cx="2229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bigquery_query_to_table</a:t>
            </a:r>
            <a:endParaRPr sz="700"/>
          </a:p>
        </p:txBody>
      </p:sp>
      <p:sp>
        <p:nvSpPr>
          <p:cNvPr id="77" name="Google Shape;77;p13"/>
          <p:cNvSpPr/>
          <p:nvPr/>
        </p:nvSpPr>
        <p:spPr>
          <a:xfrm>
            <a:off x="6085726" y="4363593"/>
            <a:ext cx="2229600" cy="3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ingestion</a:t>
            </a:r>
            <a:endParaRPr sz="700"/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1118" y="5490378"/>
            <a:ext cx="273635" cy="27363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/>
          <p:nvPr/>
        </p:nvSpPr>
        <p:spPr>
          <a:xfrm>
            <a:off x="725796" y="5877529"/>
            <a:ext cx="15507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POC Dashboard</a:t>
            </a:r>
            <a:endParaRPr sz="700"/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02961" y="2759491"/>
            <a:ext cx="222609" cy="2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/>
          <p:nvPr/>
        </p:nvSpPr>
        <p:spPr>
          <a:xfrm>
            <a:off x="6085662" y="1872572"/>
            <a:ext cx="1550700" cy="30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IAM</a:t>
            </a:r>
            <a:endParaRPr sz="700"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64255" y="1872572"/>
            <a:ext cx="273635" cy="27363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/>
          <p:nvPr/>
        </p:nvSpPr>
        <p:spPr>
          <a:xfrm>
            <a:off x="6085663" y="3064931"/>
            <a:ext cx="15507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Orchestration trigger</a:t>
            </a:r>
            <a:endParaRPr sz="700"/>
          </a:p>
        </p:txBody>
      </p:sp>
      <p:sp>
        <p:nvSpPr>
          <p:cNvPr id="84" name="Google Shape;84;p13"/>
          <p:cNvSpPr/>
          <p:nvPr/>
        </p:nvSpPr>
        <p:spPr>
          <a:xfrm>
            <a:off x="6085663" y="2229045"/>
            <a:ext cx="15507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Service Account</a:t>
            </a:r>
            <a:endParaRPr sz="700"/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58274" y="1770169"/>
            <a:ext cx="132928" cy="1494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4248379" y="1763668"/>
            <a:ext cx="783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2575" lIns="42575" spcFirstLastPara="1" rIns="42575" wrap="square" tIns="42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Terraform</a:t>
            </a:r>
            <a:endParaRPr sz="700"/>
          </a:p>
        </p:txBody>
      </p:sp>
      <p:sp>
        <p:nvSpPr>
          <p:cNvPr id="87" name="Google Shape;87;p13"/>
          <p:cNvSpPr txBox="1"/>
          <p:nvPr/>
        </p:nvSpPr>
        <p:spPr>
          <a:xfrm>
            <a:off x="725805" y="446218"/>
            <a:ext cx="67698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2575" lIns="42575" spcFirstLastPara="1" rIns="42575" wrap="square" tIns="42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Resources</a:t>
            </a:r>
            <a:endParaRPr b="1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187376" y="3342284"/>
            <a:ext cx="8750700" cy="39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93" name="Google Shape;93;p14"/>
          <p:cNvSpPr/>
          <p:nvPr/>
        </p:nvSpPr>
        <p:spPr>
          <a:xfrm>
            <a:off x="7353402" y="1450786"/>
            <a:ext cx="1550700" cy="30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Scheduler</a:t>
            </a:r>
            <a:endParaRPr sz="700"/>
          </a:p>
        </p:txBody>
      </p:sp>
      <p:sp>
        <p:nvSpPr>
          <p:cNvPr id="94" name="Google Shape;94;p14"/>
          <p:cNvSpPr/>
          <p:nvPr/>
        </p:nvSpPr>
        <p:spPr>
          <a:xfrm>
            <a:off x="7387400" y="4909214"/>
            <a:ext cx="1550700" cy="30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Looker Studio</a:t>
            </a:r>
            <a:endParaRPr sz="700"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24095" r="21091" t="0"/>
          <a:stretch/>
        </p:blipFill>
        <p:spPr>
          <a:xfrm>
            <a:off x="254133" y="1795539"/>
            <a:ext cx="438523" cy="33752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/>
          <p:nvPr/>
        </p:nvSpPr>
        <p:spPr>
          <a:xfrm>
            <a:off x="1058342" y="3394567"/>
            <a:ext cx="6507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Storage Raw</a:t>
            </a:r>
            <a:endParaRPr sz="700"/>
          </a:p>
        </p:txBody>
      </p:sp>
      <p:sp>
        <p:nvSpPr>
          <p:cNvPr id="97" name="Google Shape;97;p14"/>
          <p:cNvSpPr/>
          <p:nvPr/>
        </p:nvSpPr>
        <p:spPr>
          <a:xfrm>
            <a:off x="4506160" y="3394567"/>
            <a:ext cx="6507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Storage Silver</a:t>
            </a:r>
            <a:endParaRPr sz="700"/>
          </a:p>
        </p:txBody>
      </p:sp>
      <p:sp>
        <p:nvSpPr>
          <p:cNvPr id="98" name="Google Shape;98;p14"/>
          <p:cNvSpPr/>
          <p:nvPr/>
        </p:nvSpPr>
        <p:spPr>
          <a:xfrm>
            <a:off x="6075231" y="3394567"/>
            <a:ext cx="6507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Storage Gold</a:t>
            </a:r>
            <a:endParaRPr sz="700"/>
          </a:p>
        </p:txBody>
      </p:sp>
      <p:sp>
        <p:nvSpPr>
          <p:cNvPr id="99" name="Google Shape;99;p14"/>
          <p:cNvSpPr/>
          <p:nvPr/>
        </p:nvSpPr>
        <p:spPr>
          <a:xfrm>
            <a:off x="2782251" y="3394567"/>
            <a:ext cx="6507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Storage Bronze</a:t>
            </a:r>
            <a:endParaRPr sz="700"/>
          </a:p>
        </p:txBody>
      </p:sp>
      <p:sp>
        <p:nvSpPr>
          <p:cNvPr id="100" name="Google Shape;100;p14"/>
          <p:cNvSpPr/>
          <p:nvPr/>
        </p:nvSpPr>
        <p:spPr>
          <a:xfrm>
            <a:off x="7324271" y="3394572"/>
            <a:ext cx="7221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Functions codebase</a:t>
            </a:r>
            <a:endParaRPr sz="700"/>
          </a:p>
        </p:txBody>
      </p:sp>
      <p:sp>
        <p:nvSpPr>
          <p:cNvPr id="101" name="Google Shape;101;p14"/>
          <p:cNvSpPr/>
          <p:nvPr/>
        </p:nvSpPr>
        <p:spPr>
          <a:xfrm>
            <a:off x="8077854" y="3394572"/>
            <a:ext cx="7221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Prefect Logs</a:t>
            </a:r>
            <a:endParaRPr sz="700"/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133" y="3394563"/>
            <a:ext cx="273635" cy="27363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/>
          <p:nvPr/>
        </p:nvSpPr>
        <p:spPr>
          <a:xfrm>
            <a:off x="187372" y="1810855"/>
            <a:ext cx="1475700" cy="30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Sales Force</a:t>
            </a:r>
            <a:endParaRPr sz="700"/>
          </a:p>
        </p:txBody>
      </p:sp>
      <p:sp>
        <p:nvSpPr>
          <p:cNvPr id="104" name="Google Shape;104;p14"/>
          <p:cNvSpPr/>
          <p:nvPr/>
        </p:nvSpPr>
        <p:spPr>
          <a:xfrm>
            <a:off x="2787701" y="4241187"/>
            <a:ext cx="6507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Bronze</a:t>
            </a:r>
            <a:endParaRPr sz="700"/>
          </a:p>
        </p:txBody>
      </p:sp>
      <p:sp>
        <p:nvSpPr>
          <p:cNvPr id="105" name="Google Shape;105;p14"/>
          <p:cNvSpPr/>
          <p:nvPr/>
        </p:nvSpPr>
        <p:spPr>
          <a:xfrm>
            <a:off x="6062053" y="4241187"/>
            <a:ext cx="6771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Gold</a:t>
            </a:r>
            <a:endParaRPr sz="700"/>
          </a:p>
        </p:txBody>
      </p:sp>
      <p:sp>
        <p:nvSpPr>
          <p:cNvPr id="106" name="Google Shape;106;p14"/>
          <p:cNvSpPr/>
          <p:nvPr/>
        </p:nvSpPr>
        <p:spPr>
          <a:xfrm>
            <a:off x="4521657" y="4241187"/>
            <a:ext cx="6507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Silver</a:t>
            </a:r>
            <a:endParaRPr sz="700"/>
          </a:p>
        </p:txBody>
      </p:sp>
      <p:pic>
        <p:nvPicPr>
          <p:cNvPr id="107" name="Google Shape;10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4463" y="4241187"/>
            <a:ext cx="273635" cy="273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2723" y="4896814"/>
            <a:ext cx="273635" cy="27363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/>
          <p:nvPr/>
        </p:nvSpPr>
        <p:spPr>
          <a:xfrm>
            <a:off x="7387400" y="5283965"/>
            <a:ext cx="15507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POC Dashboard</a:t>
            </a:r>
            <a:endParaRPr sz="700"/>
          </a:p>
        </p:txBody>
      </p:sp>
      <p:pic>
        <p:nvPicPr>
          <p:cNvPr id="110" name="Google Shape;11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70700" y="1492933"/>
            <a:ext cx="222609" cy="2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/>
          <p:nvPr/>
        </p:nvSpPr>
        <p:spPr>
          <a:xfrm>
            <a:off x="5659857" y="1450786"/>
            <a:ext cx="1550700" cy="30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IAM</a:t>
            </a:r>
            <a:endParaRPr sz="700"/>
          </a:p>
        </p:txBody>
      </p:sp>
      <p:pic>
        <p:nvPicPr>
          <p:cNvPr id="112" name="Google Shape;11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38449" y="1450786"/>
            <a:ext cx="273635" cy="27363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/>
          <p:nvPr/>
        </p:nvSpPr>
        <p:spPr>
          <a:xfrm>
            <a:off x="7353402" y="1798372"/>
            <a:ext cx="15507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Orchestration trigger</a:t>
            </a:r>
            <a:endParaRPr sz="700"/>
          </a:p>
        </p:txBody>
      </p:sp>
      <p:sp>
        <p:nvSpPr>
          <p:cNvPr id="114" name="Google Shape;114;p14"/>
          <p:cNvSpPr/>
          <p:nvPr/>
        </p:nvSpPr>
        <p:spPr>
          <a:xfrm>
            <a:off x="5659857" y="1807259"/>
            <a:ext cx="15507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Service Account</a:t>
            </a:r>
            <a:endParaRPr sz="700"/>
          </a:p>
        </p:txBody>
      </p:sp>
      <p:cxnSp>
        <p:nvCxnSpPr>
          <p:cNvPr id="115" name="Google Shape;115;p14"/>
          <p:cNvCxnSpPr>
            <a:stCxn id="105" idx="3"/>
            <a:endCxn id="109" idx="1"/>
          </p:cNvCxnSpPr>
          <p:nvPr/>
        </p:nvCxnSpPr>
        <p:spPr>
          <a:xfrm>
            <a:off x="6739153" y="4377987"/>
            <a:ext cx="648300" cy="10428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4"/>
          <p:cNvCxnSpPr>
            <a:stCxn id="96" idx="3"/>
            <a:endCxn id="99" idx="1"/>
          </p:cNvCxnSpPr>
          <p:nvPr/>
        </p:nvCxnSpPr>
        <p:spPr>
          <a:xfrm>
            <a:off x="1709042" y="3531367"/>
            <a:ext cx="107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4"/>
          <p:cNvCxnSpPr>
            <a:stCxn id="99" idx="3"/>
            <a:endCxn id="97" idx="1"/>
          </p:cNvCxnSpPr>
          <p:nvPr/>
        </p:nvCxnSpPr>
        <p:spPr>
          <a:xfrm>
            <a:off x="3432951" y="3531367"/>
            <a:ext cx="107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4"/>
          <p:cNvCxnSpPr>
            <a:stCxn id="99" idx="2"/>
            <a:endCxn id="104" idx="0"/>
          </p:cNvCxnSpPr>
          <p:nvPr/>
        </p:nvCxnSpPr>
        <p:spPr>
          <a:xfrm>
            <a:off x="3107601" y="3668167"/>
            <a:ext cx="5400" cy="5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4"/>
          <p:cNvCxnSpPr>
            <a:stCxn id="97" idx="2"/>
            <a:endCxn id="106" idx="0"/>
          </p:cNvCxnSpPr>
          <p:nvPr/>
        </p:nvCxnSpPr>
        <p:spPr>
          <a:xfrm>
            <a:off x="4831510" y="3668167"/>
            <a:ext cx="15600" cy="5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4"/>
          <p:cNvCxnSpPr>
            <a:stCxn id="98" idx="2"/>
            <a:endCxn id="105" idx="0"/>
          </p:cNvCxnSpPr>
          <p:nvPr/>
        </p:nvCxnSpPr>
        <p:spPr>
          <a:xfrm>
            <a:off x="6400581" y="3668167"/>
            <a:ext cx="0" cy="5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4"/>
          <p:cNvCxnSpPr>
            <a:stCxn id="103" idx="2"/>
            <a:endCxn id="96" idx="1"/>
          </p:cNvCxnSpPr>
          <p:nvPr/>
        </p:nvCxnSpPr>
        <p:spPr>
          <a:xfrm flipH="1" rot="-5400000">
            <a:off x="285022" y="2757955"/>
            <a:ext cx="1413600" cy="133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4"/>
          <p:cNvSpPr/>
          <p:nvPr/>
        </p:nvSpPr>
        <p:spPr>
          <a:xfrm>
            <a:off x="3782441" y="2132362"/>
            <a:ext cx="1356300" cy="306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/>
              <a:t>Orchestration function (with prefect)</a:t>
            </a:r>
            <a:endParaRPr b="1" sz="700"/>
          </a:p>
        </p:txBody>
      </p:sp>
      <p:pic>
        <p:nvPicPr>
          <p:cNvPr id="123" name="Google Shape;12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08126" y="1885493"/>
            <a:ext cx="222609" cy="2226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14"/>
          <p:cNvCxnSpPr>
            <a:stCxn id="113" idx="2"/>
            <a:endCxn id="122" idx="3"/>
          </p:cNvCxnSpPr>
          <p:nvPr/>
        </p:nvCxnSpPr>
        <p:spPr>
          <a:xfrm rot="5400000">
            <a:off x="6526752" y="683872"/>
            <a:ext cx="213900" cy="2990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4"/>
          <p:cNvSpPr/>
          <p:nvPr/>
        </p:nvSpPr>
        <p:spPr>
          <a:xfrm>
            <a:off x="559930" y="2381250"/>
            <a:ext cx="920700" cy="2736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</a:rPr>
              <a:t>I</a:t>
            </a:r>
            <a:r>
              <a:rPr b="1" lang="en-GB" sz="700">
                <a:solidFill>
                  <a:schemeClr val="lt1"/>
                </a:solidFill>
              </a:rPr>
              <a:t>ngestion function</a:t>
            </a:r>
            <a:endParaRPr b="1" sz="700">
              <a:solidFill>
                <a:schemeClr val="lt1"/>
              </a:solidFill>
            </a:endParaRPr>
          </a:p>
        </p:txBody>
      </p:sp>
      <p:pic>
        <p:nvPicPr>
          <p:cNvPr id="126" name="Google Shape;126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6085" y="2406758"/>
            <a:ext cx="222609" cy="22260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4"/>
          <p:cNvSpPr/>
          <p:nvPr/>
        </p:nvSpPr>
        <p:spPr>
          <a:xfrm>
            <a:off x="2165731" y="2646745"/>
            <a:ext cx="722100" cy="446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/>
              <a:t>Duckdb query to parquet function</a:t>
            </a:r>
            <a:endParaRPr b="1" sz="700"/>
          </a:p>
        </p:txBody>
      </p:sp>
      <p:pic>
        <p:nvPicPr>
          <p:cNvPr id="128" name="Google Shape;128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58479" y="3420080"/>
            <a:ext cx="222609" cy="2226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14"/>
          <p:cNvCxnSpPr>
            <a:stCxn id="97" idx="3"/>
            <a:endCxn id="98" idx="1"/>
          </p:cNvCxnSpPr>
          <p:nvPr/>
        </p:nvCxnSpPr>
        <p:spPr>
          <a:xfrm>
            <a:off x="5156860" y="3531367"/>
            <a:ext cx="91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0" name="Google Shape;130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21100" y="3430372"/>
            <a:ext cx="222609" cy="222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67591" y="3430377"/>
            <a:ext cx="222609" cy="222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959144" y="3945003"/>
            <a:ext cx="222609" cy="222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679842" y="3944998"/>
            <a:ext cx="222609" cy="222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52127" y="3945003"/>
            <a:ext cx="222609" cy="22260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4"/>
          <p:cNvSpPr/>
          <p:nvPr/>
        </p:nvSpPr>
        <p:spPr>
          <a:xfrm>
            <a:off x="1912328" y="4193724"/>
            <a:ext cx="5384400" cy="39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36" name="Google Shape;136;p14"/>
          <p:cNvSpPr/>
          <p:nvPr/>
        </p:nvSpPr>
        <p:spPr>
          <a:xfrm>
            <a:off x="3859860" y="2463517"/>
            <a:ext cx="1278900" cy="131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chemeClr val="lt1"/>
                </a:solidFill>
              </a:rPr>
              <a:t>Ingestion pipeline</a:t>
            </a:r>
            <a:endParaRPr b="1" sz="600">
              <a:solidFill>
                <a:schemeClr val="lt1"/>
              </a:solidFill>
            </a:endParaRPr>
          </a:p>
        </p:txBody>
      </p:sp>
      <p:cxnSp>
        <p:nvCxnSpPr>
          <p:cNvPr id="137" name="Google Shape;137;p14"/>
          <p:cNvCxnSpPr>
            <a:stCxn id="136" idx="1"/>
            <a:endCxn id="125" idx="3"/>
          </p:cNvCxnSpPr>
          <p:nvPr/>
        </p:nvCxnSpPr>
        <p:spPr>
          <a:xfrm rot="10800000">
            <a:off x="1480560" y="2517967"/>
            <a:ext cx="23793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4"/>
          <p:cNvSpPr/>
          <p:nvPr/>
        </p:nvSpPr>
        <p:spPr>
          <a:xfrm>
            <a:off x="3859860" y="2630557"/>
            <a:ext cx="1278900" cy="131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/>
              <a:t>Raw_to_bronze pipeline</a:t>
            </a:r>
            <a:endParaRPr b="1" sz="600"/>
          </a:p>
        </p:txBody>
      </p:sp>
      <p:sp>
        <p:nvSpPr>
          <p:cNvPr id="139" name="Google Shape;139;p14"/>
          <p:cNvSpPr/>
          <p:nvPr/>
        </p:nvSpPr>
        <p:spPr>
          <a:xfrm>
            <a:off x="3859860" y="2796130"/>
            <a:ext cx="1278900" cy="1311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chemeClr val="lt1"/>
                </a:solidFill>
              </a:rPr>
              <a:t>Bronze_to_silver pipeline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3859860" y="2958074"/>
            <a:ext cx="1278900" cy="131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/>
              <a:t>Silver_to_gold pipeline</a:t>
            </a:r>
            <a:endParaRPr b="1" sz="600"/>
          </a:p>
        </p:txBody>
      </p:sp>
      <p:cxnSp>
        <p:nvCxnSpPr>
          <p:cNvPr id="141" name="Google Shape;141;p14"/>
          <p:cNvCxnSpPr/>
          <p:nvPr/>
        </p:nvCxnSpPr>
        <p:spPr>
          <a:xfrm rot="10800000">
            <a:off x="2898309" y="2694380"/>
            <a:ext cx="9615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4"/>
          <p:cNvCxnSpPr>
            <a:stCxn id="139" idx="1"/>
            <a:endCxn id="127" idx="3"/>
          </p:cNvCxnSpPr>
          <p:nvPr/>
        </p:nvCxnSpPr>
        <p:spPr>
          <a:xfrm flipH="1">
            <a:off x="2887860" y="2861680"/>
            <a:ext cx="9720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4"/>
          <p:cNvCxnSpPr>
            <a:stCxn id="140" idx="1"/>
          </p:cNvCxnSpPr>
          <p:nvPr/>
        </p:nvCxnSpPr>
        <p:spPr>
          <a:xfrm rot="10800000">
            <a:off x="2888760" y="3023624"/>
            <a:ext cx="97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4" name="Google Shape;144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24768" y="2750430"/>
            <a:ext cx="222609" cy="2226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14"/>
          <p:cNvCxnSpPr>
            <a:endCxn id="101" idx="0"/>
          </p:cNvCxnSpPr>
          <p:nvPr/>
        </p:nvCxnSpPr>
        <p:spPr>
          <a:xfrm>
            <a:off x="5138604" y="2354472"/>
            <a:ext cx="3300300" cy="1040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14"/>
          <p:cNvSpPr/>
          <p:nvPr/>
        </p:nvSpPr>
        <p:spPr>
          <a:xfrm>
            <a:off x="1859493" y="3465781"/>
            <a:ext cx="177900" cy="131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</p:txBody>
      </p:sp>
      <p:sp>
        <p:nvSpPr>
          <p:cNvPr id="147" name="Google Shape;147;p14"/>
          <p:cNvSpPr/>
          <p:nvPr/>
        </p:nvSpPr>
        <p:spPr>
          <a:xfrm>
            <a:off x="3018545" y="3777429"/>
            <a:ext cx="177900" cy="131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</p:txBody>
      </p:sp>
      <p:sp>
        <p:nvSpPr>
          <p:cNvPr id="148" name="Google Shape;148;p14"/>
          <p:cNvSpPr/>
          <p:nvPr/>
        </p:nvSpPr>
        <p:spPr>
          <a:xfrm>
            <a:off x="3628311" y="3466176"/>
            <a:ext cx="177900" cy="1311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</p:txBody>
      </p:sp>
      <p:sp>
        <p:nvSpPr>
          <p:cNvPr id="149" name="Google Shape;149;p14"/>
          <p:cNvSpPr/>
          <p:nvPr/>
        </p:nvSpPr>
        <p:spPr>
          <a:xfrm>
            <a:off x="4757950" y="3777429"/>
            <a:ext cx="177900" cy="1311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</p:txBody>
      </p:sp>
      <p:sp>
        <p:nvSpPr>
          <p:cNvPr id="150" name="Google Shape;150;p14"/>
          <p:cNvSpPr/>
          <p:nvPr/>
        </p:nvSpPr>
        <p:spPr>
          <a:xfrm>
            <a:off x="5261880" y="3463023"/>
            <a:ext cx="177900" cy="131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</p:txBody>
      </p:sp>
      <p:sp>
        <p:nvSpPr>
          <p:cNvPr id="151" name="Google Shape;151;p14"/>
          <p:cNvSpPr/>
          <p:nvPr/>
        </p:nvSpPr>
        <p:spPr>
          <a:xfrm>
            <a:off x="6311535" y="3777434"/>
            <a:ext cx="177900" cy="131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</p:txBody>
      </p:sp>
      <p:sp>
        <p:nvSpPr>
          <p:cNvPr id="152" name="Google Shape;152;p14"/>
          <p:cNvSpPr txBox="1"/>
          <p:nvPr/>
        </p:nvSpPr>
        <p:spPr>
          <a:xfrm>
            <a:off x="254140" y="890064"/>
            <a:ext cx="67698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2575" lIns="42575" spcFirstLastPara="1" rIns="42575" wrap="square" tIns="42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Data flow</a:t>
            </a:r>
            <a:endParaRPr b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/>
          <p:nvPr/>
        </p:nvSpPr>
        <p:spPr>
          <a:xfrm>
            <a:off x="590227" y="721411"/>
            <a:ext cx="1550700" cy="30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Scheduler</a:t>
            </a:r>
            <a:endParaRPr sz="700"/>
          </a:p>
        </p:txBody>
      </p:sp>
      <p:pic>
        <p:nvPicPr>
          <p:cNvPr id="158" name="Google Shape;15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25" y="763558"/>
            <a:ext cx="222609" cy="2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5"/>
          <p:cNvSpPr/>
          <p:nvPr/>
        </p:nvSpPr>
        <p:spPr>
          <a:xfrm>
            <a:off x="590227" y="1068997"/>
            <a:ext cx="15507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Orchestration trigger</a:t>
            </a:r>
            <a:endParaRPr sz="700"/>
          </a:p>
        </p:txBody>
      </p:sp>
      <p:sp>
        <p:nvSpPr>
          <p:cNvPr id="160" name="Google Shape;160;p15"/>
          <p:cNvSpPr/>
          <p:nvPr/>
        </p:nvSpPr>
        <p:spPr>
          <a:xfrm>
            <a:off x="3297000" y="711075"/>
            <a:ext cx="1356300" cy="4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/>
              <a:t>Orchestration function</a:t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/>
              <a:t>(with </a:t>
            </a:r>
            <a:endParaRPr b="1" sz="700"/>
          </a:p>
        </p:txBody>
      </p:sp>
      <p:pic>
        <p:nvPicPr>
          <p:cNvPr id="161" name="Google Shape;16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5076" y="464205"/>
            <a:ext cx="222609" cy="22260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5"/>
          <p:cNvSpPr/>
          <p:nvPr/>
        </p:nvSpPr>
        <p:spPr>
          <a:xfrm>
            <a:off x="6658449" y="1274575"/>
            <a:ext cx="1019700" cy="2736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</a:rPr>
              <a:t>Ingestion function</a:t>
            </a:r>
            <a:endParaRPr b="1" sz="700">
              <a:solidFill>
                <a:schemeClr val="lt1"/>
              </a:solidFill>
            </a:endParaRPr>
          </a:p>
        </p:txBody>
      </p:sp>
      <p:pic>
        <p:nvPicPr>
          <p:cNvPr id="163" name="Google Shape;16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4610" y="1300083"/>
            <a:ext cx="222609" cy="22260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5"/>
          <p:cNvSpPr/>
          <p:nvPr/>
        </p:nvSpPr>
        <p:spPr>
          <a:xfrm>
            <a:off x="3374400" y="1347025"/>
            <a:ext cx="1278900" cy="206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</a:rPr>
              <a:t>Ingestion pipeline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3374400" y="1848523"/>
            <a:ext cx="1278900" cy="206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/>
              <a:t>Raw_to_bronze pipeline</a:t>
            </a:r>
            <a:endParaRPr b="1" sz="700"/>
          </a:p>
        </p:txBody>
      </p:sp>
      <p:sp>
        <p:nvSpPr>
          <p:cNvPr id="166" name="Google Shape;166;p15"/>
          <p:cNvSpPr/>
          <p:nvPr/>
        </p:nvSpPr>
        <p:spPr>
          <a:xfrm>
            <a:off x="3374400" y="2350020"/>
            <a:ext cx="1278900" cy="2061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</a:rPr>
              <a:t>Bronze_to_silver pipeline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3374400" y="2851518"/>
            <a:ext cx="1278900" cy="20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/>
              <a:t>Silver_to_gold pipeline</a:t>
            </a:r>
            <a:endParaRPr b="1" sz="700"/>
          </a:p>
        </p:txBody>
      </p:sp>
      <p:pic>
        <p:nvPicPr>
          <p:cNvPr id="168" name="Google Shape;16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4605" y="2076817"/>
            <a:ext cx="222609" cy="22260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5"/>
          <p:cNvSpPr txBox="1"/>
          <p:nvPr/>
        </p:nvSpPr>
        <p:spPr>
          <a:xfrm>
            <a:off x="302265" y="143539"/>
            <a:ext cx="67698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2575" lIns="42575" spcFirstLastPara="1" rIns="42575" wrap="square" tIns="42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Processing Architecture</a:t>
            </a:r>
            <a:endParaRPr b="1" sz="1600"/>
          </a:p>
        </p:txBody>
      </p:sp>
      <p:pic>
        <p:nvPicPr>
          <p:cNvPr id="170" name="Google Shape;17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24605" y="2796405"/>
            <a:ext cx="222609" cy="22260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5"/>
          <p:cNvSpPr/>
          <p:nvPr/>
        </p:nvSpPr>
        <p:spPr>
          <a:xfrm>
            <a:off x="6658450" y="2051325"/>
            <a:ext cx="1019700" cy="273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</a:rPr>
              <a:t>Duckdb_query_to_parquet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6658450" y="2770925"/>
            <a:ext cx="1019700" cy="273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5525" lIns="105525" spcFirstLastPara="1" rIns="105525" wrap="square" tIns="10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</a:rPr>
              <a:t>BigQuery_query_to_table</a:t>
            </a:r>
            <a:endParaRPr b="1" sz="700">
              <a:solidFill>
                <a:schemeClr val="lt1"/>
              </a:solidFill>
            </a:endParaRPr>
          </a:p>
        </p:txBody>
      </p:sp>
      <p:cxnSp>
        <p:nvCxnSpPr>
          <p:cNvPr id="173" name="Google Shape;173;p15"/>
          <p:cNvCxnSpPr>
            <a:stCxn id="164" idx="3"/>
            <a:endCxn id="163" idx="1"/>
          </p:cNvCxnSpPr>
          <p:nvPr/>
        </p:nvCxnSpPr>
        <p:spPr>
          <a:xfrm flipH="1" rot="10800000">
            <a:off x="4653300" y="1411375"/>
            <a:ext cx="1671300" cy="38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5"/>
          <p:cNvSpPr txBox="1"/>
          <p:nvPr/>
        </p:nvSpPr>
        <p:spPr>
          <a:xfrm>
            <a:off x="4758000" y="932100"/>
            <a:ext cx="1461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accent5"/>
                </a:solidFill>
              </a:rPr>
              <a:t>T</a:t>
            </a:r>
            <a:r>
              <a:rPr b="1" lang="en-GB" sz="700">
                <a:solidFill>
                  <a:schemeClr val="accent5"/>
                </a:solidFill>
              </a:rPr>
              <a:t>rigger independent cloud function for each object ingested</a:t>
            </a:r>
            <a:endParaRPr b="1" sz="700">
              <a:solidFill>
                <a:schemeClr val="accent5"/>
              </a:solidFill>
            </a:endParaRPr>
          </a:p>
        </p:txBody>
      </p:sp>
      <p:cxnSp>
        <p:nvCxnSpPr>
          <p:cNvPr id="175" name="Google Shape;175;p15"/>
          <p:cNvCxnSpPr>
            <a:stCxn id="165" idx="3"/>
            <a:endCxn id="168" idx="1"/>
          </p:cNvCxnSpPr>
          <p:nvPr/>
        </p:nvCxnSpPr>
        <p:spPr>
          <a:xfrm>
            <a:off x="4653300" y="1951573"/>
            <a:ext cx="1671300" cy="2364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15"/>
          <p:cNvSpPr txBox="1"/>
          <p:nvPr/>
        </p:nvSpPr>
        <p:spPr>
          <a:xfrm rot="734">
            <a:off x="4786500" y="1560088"/>
            <a:ext cx="1404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6AA84F"/>
                </a:solidFill>
              </a:rPr>
              <a:t>All </a:t>
            </a:r>
            <a:r>
              <a:rPr b="1" lang="en-GB" sz="700">
                <a:solidFill>
                  <a:srgbClr val="6AA84F"/>
                </a:solidFill>
              </a:rPr>
              <a:t>trigger independent cloud functions for each transformation</a:t>
            </a:r>
            <a:endParaRPr b="1" sz="700">
              <a:solidFill>
                <a:srgbClr val="6AA84F"/>
              </a:solidFill>
            </a:endParaRPr>
          </a:p>
        </p:txBody>
      </p:sp>
      <p:cxnSp>
        <p:nvCxnSpPr>
          <p:cNvPr id="177" name="Google Shape;177;p15"/>
          <p:cNvCxnSpPr>
            <a:stCxn id="167" idx="3"/>
            <a:endCxn id="168" idx="1"/>
          </p:cNvCxnSpPr>
          <p:nvPr/>
        </p:nvCxnSpPr>
        <p:spPr>
          <a:xfrm flipH="1" rot="10800000">
            <a:off x="4653300" y="2188068"/>
            <a:ext cx="1671300" cy="7665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5"/>
          <p:cNvCxnSpPr>
            <a:stCxn id="166" idx="3"/>
            <a:endCxn id="168" idx="1"/>
          </p:cNvCxnSpPr>
          <p:nvPr/>
        </p:nvCxnSpPr>
        <p:spPr>
          <a:xfrm flipH="1" rot="10800000">
            <a:off x="4653300" y="2188170"/>
            <a:ext cx="1671300" cy="2649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15"/>
          <p:cNvSpPr txBox="1"/>
          <p:nvPr/>
        </p:nvSpPr>
        <p:spPr>
          <a:xfrm>
            <a:off x="6324600" y="3019025"/>
            <a:ext cx="146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rgbClr val="FF9900"/>
                </a:solidFill>
              </a:rPr>
              <a:t>Not used at present, but created to allow to orchestrate pipelines run completely on BigQuery</a:t>
            </a:r>
            <a:endParaRPr b="1" sz="600">
              <a:solidFill>
                <a:srgbClr val="FF9900"/>
              </a:solidFill>
            </a:endParaRPr>
          </a:p>
        </p:txBody>
      </p:sp>
      <p:cxnSp>
        <p:nvCxnSpPr>
          <p:cNvPr id="180" name="Google Shape;180;p15"/>
          <p:cNvCxnSpPr>
            <a:stCxn id="159" idx="3"/>
            <a:endCxn id="160" idx="1"/>
          </p:cNvCxnSpPr>
          <p:nvPr/>
        </p:nvCxnSpPr>
        <p:spPr>
          <a:xfrm flipH="1" rot="10800000">
            <a:off x="2140927" y="941797"/>
            <a:ext cx="1156200" cy="2640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15"/>
          <p:cNvSpPr txBox="1"/>
          <p:nvPr/>
        </p:nvSpPr>
        <p:spPr>
          <a:xfrm>
            <a:off x="413900" y="3568775"/>
            <a:ext cx="42864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Pros</a:t>
            </a:r>
            <a:r>
              <a:rPr lang="en-GB" sz="1100"/>
              <a:t>: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100% serveless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Pipelines written using Prefect framework and concepts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Intuitive way of structuring pipelines and tasks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Easy to define dependencies and run tasks that that don’t depend on each other in parallel.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Friendly logs and UI dashboard.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Independent and configurable processing units (each task run by its own compute).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Configuration allows to define individual instance capacity (from 0.167 to 8 cores, from128MB to 32GB memory, max processing time for single request 1h) and maximum number of instances active at any moment.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No proprietary technologies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Code could be </a:t>
            </a:r>
            <a:r>
              <a:rPr lang="en-GB" sz="1100"/>
              <a:t>ported to any other python running infrastructure easily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Written fully as Infrastructure-as-code (terraform) and deployed from one github repository</a:t>
            </a:r>
            <a:endParaRPr sz="1100"/>
          </a:p>
        </p:txBody>
      </p:sp>
      <p:pic>
        <p:nvPicPr>
          <p:cNvPr id="182" name="Google Shape;18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79200" y="964550"/>
            <a:ext cx="515124" cy="1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5"/>
          <p:cNvSpPr txBox="1"/>
          <p:nvPr/>
        </p:nvSpPr>
        <p:spPr>
          <a:xfrm>
            <a:off x="4912350" y="3568775"/>
            <a:ext cx="31362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Cons</a:t>
            </a:r>
            <a:r>
              <a:rPr lang="en-GB" sz="1100"/>
              <a:t>: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Duck DB is considerably new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Prefect is considerably new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Prefect is being run without a stateful server, which requires some tooling to explore captured logs in the UI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Google Cloud Function 2nd Gen is considerably new</a:t>
            </a:r>
            <a:endParaRPr sz="11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