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B79E01-AF49-4D50-A6DB-31D1BAA0040D}">
  <a:tblStyle styleId="{31B79E01-AF49-4D50-A6DB-31D1BAA004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4832341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4832341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4832341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483234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4832341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4832341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4832341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4832341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4832341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4832341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4832341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4832341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4832341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4832341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4832341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4832341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Hip-hop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4832341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4832341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Hip-hop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and Analyzing Concert Data with Songkick and Spotify’s APIs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465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Kaleb Tsegaye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Complications/Future Work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- restarting kernel with optimal_path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Recreating code outside of jupyter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Performance issues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Working on a more visualization-centric tool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Distributing for others to use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program for parsing concert/live performance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To be used to provide insight on touring patterns specifically for less popular artists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suggested path for an artist by providing a list of root artists to base results with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Examine if there is a relationship between demographic/socioeconomic factors in a venue’s census tract and the likelihood of a show appearing there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Hip-hop in four regions of United States: Midwest, South, West, East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Compiled a list of four or five artists from each region to use as root artists for my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not necessarily mean related artists are from these regions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 optimal tour path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Function: optimal_path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Finds </a:t>
            </a:r>
            <a:r>
              <a:rPr lang="en"/>
              <a:t>longest tour paths of multiple artists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Longest tour path - longest set of shows where date between two shows does not pass seven days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Classifies cities in the tour paths based on how many times they were visited by all of the artists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Green: the amount of shows tallied &gt; (mean + 1.5*standard deviation)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Light green: amount &gt; mean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Yellow: amount &gt; (mean - 0.5*standard deviation)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Red represents the 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a path from city to city to display the locations of priority.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/>
              <a:t>every green point is added in from the start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/>
              <a:t>any other point that is within a cutoff distance between any two path points is added in.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7"/>
          <p:cNvCxnSpPr/>
          <p:nvPr/>
        </p:nvCxnSpPr>
        <p:spPr>
          <a:xfrm flipH="1" rot="10800000">
            <a:off x="1279575" y="1825850"/>
            <a:ext cx="36375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/>
          <p:nvPr/>
        </p:nvSpPr>
        <p:spPr>
          <a:xfrm>
            <a:off x="4931425" y="1538375"/>
            <a:ext cx="733200" cy="70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75825" y="1825850"/>
            <a:ext cx="733200" cy="70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803625" y="2219550"/>
            <a:ext cx="733200" cy="704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616675" y="1466500"/>
            <a:ext cx="733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km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5" name="Google Shape;115;p17"/>
          <p:cNvCxnSpPr>
            <a:stCxn id="112" idx="5"/>
            <a:endCxn id="113" idx="2"/>
          </p:cNvCxnSpPr>
          <p:nvPr/>
        </p:nvCxnSpPr>
        <p:spPr>
          <a:xfrm>
            <a:off x="1301650" y="2427093"/>
            <a:ext cx="1502100" cy="1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13" idx="6"/>
            <a:endCxn id="111" idx="3"/>
          </p:cNvCxnSpPr>
          <p:nvPr/>
        </p:nvCxnSpPr>
        <p:spPr>
          <a:xfrm flipH="1" rot="10800000">
            <a:off x="3536825" y="2139750"/>
            <a:ext cx="15021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/>
        </p:nvSpPr>
        <p:spPr>
          <a:xfrm>
            <a:off x="1618875" y="2571750"/>
            <a:ext cx="7332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.55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205400" y="2427100"/>
            <a:ext cx="7332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.55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7059225" y="3504375"/>
            <a:ext cx="733200" cy="70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803625" y="3791850"/>
            <a:ext cx="733200" cy="70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931425" y="4185550"/>
            <a:ext cx="733200" cy="704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7"/>
          <p:cNvCxnSpPr>
            <a:stCxn id="120" idx="5"/>
            <a:endCxn id="121" idx="2"/>
          </p:cNvCxnSpPr>
          <p:nvPr/>
        </p:nvCxnSpPr>
        <p:spPr>
          <a:xfrm>
            <a:off x="3429450" y="4393093"/>
            <a:ext cx="1502100" cy="14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21" idx="6"/>
            <a:endCxn id="119" idx="3"/>
          </p:cNvCxnSpPr>
          <p:nvPr/>
        </p:nvCxnSpPr>
        <p:spPr>
          <a:xfrm flipH="1" rot="10800000">
            <a:off x="5664625" y="4105750"/>
            <a:ext cx="1502100" cy="43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6590200" y="1711000"/>
            <a:ext cx="15780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Cutoff = 1.2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1.1 &lt; 1.2, so point is added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300" y="488825"/>
            <a:ext cx="3487400" cy="2169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4724800" y="488850"/>
            <a:ext cx="925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Midwest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8825"/>
            <a:ext cx="3655225" cy="227856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760065" y="459150"/>
            <a:ext cx="707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69550"/>
            <a:ext cx="3655214" cy="21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3655225" y="4812900"/>
            <a:ext cx="707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300" y="2845100"/>
            <a:ext cx="3487400" cy="226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4943203" y="4783200"/>
            <a:ext cx="707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110950" y="2636013"/>
            <a:ext cx="1049400" cy="33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Hip-hop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Finding relationships between tracts and show frequency</a:t>
            </a:r>
            <a:endParaRPr sz="2000"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factors (that can be seen at tract level) that affect music taste: race, age,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observation about hip-hop for past few decades: generally, the artists do not resemble majority of audience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Hypothesis: Event frequency will be higher in census tracts with 1) higher black population percentages, 2) lower median age, and 3) higher median household income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0"/>
          <p:cNvGraphicFramePr/>
          <p:nvPr/>
        </p:nvGraphicFramePr>
        <p:xfrm>
          <a:off x="-12" y="5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{31B79E01-AF49-4D50-A6DB-31D1BAA0040D}</a:tableStyleId>
              </a:tblPr>
              <a:tblGrid>
                <a:gridCol w="838175"/>
                <a:gridCol w="838175"/>
                <a:gridCol w="838175"/>
                <a:gridCol w="838175"/>
                <a:gridCol w="838175"/>
              </a:tblGrid>
              <a:tr h="41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</a:t>
                      </a:r>
                      <a:r>
                        <a:rPr b="1" lang="en" sz="1100"/>
                        <a:t>est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Coeff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 Error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6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Black Pop %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-0.2077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0.399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-0.521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0.604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3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age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0.0325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0.005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6.890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74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household income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3.488e-06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1.94e-06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1.797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0.075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20"/>
          <p:cNvGraphicFramePr/>
          <p:nvPr/>
        </p:nvGraphicFramePr>
        <p:xfrm>
          <a:off x="4604363" y="5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{31B79E01-AF49-4D50-A6DB-31D1BAA0040D}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41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Midwest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Coeff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 Error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Black Pop %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0.0172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0.507   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0.507  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0.973 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age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0.0272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0.007    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4.128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73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household income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5.296e-06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3.2e-06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1.657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0.104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20"/>
          <p:cNvGraphicFramePr/>
          <p:nvPr/>
        </p:nvGraphicFramePr>
        <p:xfrm>
          <a:off x="-12" y="31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{31B79E01-AF49-4D50-A6DB-31D1BAA0040D}</a:tableStyleId>
              </a:tblPr>
              <a:tblGrid>
                <a:gridCol w="838175"/>
                <a:gridCol w="838175"/>
                <a:gridCol w="838175"/>
                <a:gridCol w="838175"/>
                <a:gridCol w="838175"/>
              </a:tblGrid>
              <a:tr h="37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East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Coeff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 Error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Black Pop %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-0.2158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0.453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-0.477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0.635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age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0.0416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0.004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10.893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67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household income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    -3.17e-10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1.02e-09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-</a:t>
                      </a: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0.31</a:t>
                      </a: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1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0.757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20"/>
          <p:cNvGraphicFramePr/>
          <p:nvPr/>
        </p:nvGraphicFramePr>
        <p:xfrm>
          <a:off x="4571988" y="310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{31B79E01-AF49-4D50-A6DB-31D1BAA0040D}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South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Coeff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 Error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Black Pop %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0.4509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0.337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1.340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0.183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9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age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0.0211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4.661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66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household income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5.671e-06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2.15e-06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2.640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0.010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1"/>
          <p:cNvGraphicFramePr/>
          <p:nvPr/>
        </p:nvGraphicFramePr>
        <p:xfrm>
          <a:off x="-12" y="5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{31B79E01-AF49-4D50-A6DB-31D1BAA0040D}</a:tableStyleId>
              </a:tblPr>
              <a:tblGrid>
                <a:gridCol w="838175"/>
                <a:gridCol w="838175"/>
                <a:gridCol w="838175"/>
                <a:gridCol w="838175"/>
                <a:gridCol w="838175"/>
              </a:tblGrid>
              <a:tr h="41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Coeff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 Error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6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log(</a:t>
                      </a:r>
                      <a:r>
                        <a:rPr lang="en" sz="1100"/>
                        <a:t>Black Pop %)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-0.1551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0.059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-2.619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0.010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3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</a:t>
                      </a:r>
                      <a:r>
                        <a:rPr lang="en" sz="1100"/>
                        <a:t>Median age)^2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5.140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74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</a:t>
                      </a:r>
                      <a:r>
                        <a:rPr lang="en" sz="1100"/>
                        <a:t>Median household income)^2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2.235e-11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1.45e-11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1.545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0.125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21"/>
          <p:cNvGraphicFramePr/>
          <p:nvPr/>
        </p:nvGraphicFramePr>
        <p:xfrm>
          <a:off x="4604363" y="5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{31B79E01-AF49-4D50-A6DB-31D1BAA0040D}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41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Midwest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Coeff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 Error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log(Black Pop %)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-0.1205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0.076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-1.594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0.116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(Median age)^2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0.0010 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5.664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73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(Median household income)^2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-1.624e-11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1.34e-11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-1.213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0.230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8" name="Google Shape;158;p21"/>
          <p:cNvGraphicFramePr/>
          <p:nvPr/>
        </p:nvGraphicFramePr>
        <p:xfrm>
          <a:off x="-12" y="31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{31B79E01-AF49-4D50-A6DB-31D1BAA0040D}</a:tableStyleId>
              </a:tblPr>
              <a:tblGrid>
                <a:gridCol w="838175"/>
                <a:gridCol w="838175"/>
                <a:gridCol w="838175"/>
                <a:gridCol w="838175"/>
                <a:gridCol w="838175"/>
              </a:tblGrid>
              <a:tr h="37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East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Coeff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 Error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log(Black Pop %)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-0.1816  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0.078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-2.336 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   0.023   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(Median age)^2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4.554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67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(Median household income)^2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-3.486e-12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1.96e-11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-0.178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0.859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1"/>
          <p:cNvGraphicFramePr/>
          <p:nvPr/>
        </p:nvGraphicFramePr>
        <p:xfrm>
          <a:off x="4571988" y="310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{31B79E01-AF49-4D50-A6DB-31D1BAA0040D}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South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Coeff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 Error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log(Black Pop %)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-0.1400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0.061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-2.291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0.025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(Median age)^2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3.959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66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(Median household income)^2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2.361e-11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1.28e-11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1.847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0.068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