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7" r:id="rId2"/>
  </p:sldIdLst>
  <p:sldSz cx="43891200" cy="329184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6D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12CDEF-98E4-8248-BC44-F9FB94C929FF}" v="382" dt="2025-02-27T20:43:03.046"/>
    <p1510:client id="{90C150BB-447B-A7C2-EEC6-1BD05F2F8052}" v="93" dt="2025-02-27T20:44:54.922"/>
    <p1510:client id="{AAB07F01-866E-171D-175A-3A01A04667A5}" v="127" dt="2025-02-28T01:07:42.6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5" autoAdjust="0"/>
    <p:restoredTop sz="94660"/>
  </p:normalViewPr>
  <p:slideViewPr>
    <p:cSldViewPr snapToGrid="0">
      <p:cViewPr varScale="1">
        <p:scale>
          <a:sx n="22" d="100"/>
          <a:sy n="22" d="100"/>
        </p:scale>
        <p:origin x="17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78707DB-FC44-4F7A-9247-3C42F5CB7E48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D67CC3F-8921-4C6C-B54D-C4F8632AB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485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67CC3F-8921-4C6C-B54D-C4F8632ABE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46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07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10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1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64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>
                    <a:tint val="82000"/>
                  </a:schemeClr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82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82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23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909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282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54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95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81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67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97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https://webcentral.uc.edu/eprof/media/repository/0027AnnexsteinFred0617.png" TargetMode="External"/><Relationship Id="rId13" Type="http://schemas.openxmlformats.org/officeDocument/2006/relationships/image" Target="../media/image8.jpeg"/><Relationship Id="rId1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https://media.licdn.com/dms/image/v2/D5603AQHpA2dJBZigKA/profile-displayphoto-shrink_400_400/profile-displayphoto-shrink_400_400/0/1684781786793?e=1746057600&amp;v=beta&amp;t=jqcdQwt2SOnBFlWx6iOi8bduDcy6rG-MO03OkVsklUw" TargetMode="External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7.jpeg"/><Relationship Id="rId5" Type="http://schemas.openxmlformats.org/officeDocument/2006/relationships/image" Target="../media/image2.png"/><Relationship Id="rId15" Type="http://schemas.openxmlformats.org/officeDocument/2006/relationships/image" Target="../media/image10.png"/><Relationship Id="rId10" Type="http://schemas.openxmlformats.org/officeDocument/2006/relationships/image" Target="../media/image6.jpeg"/><Relationship Id="rId4" Type="http://schemas.openxmlformats.org/officeDocument/2006/relationships/image" Target="https://cdn.discordapp.com/attachments/1280631488957644852/1344761993717874820/output.png?ex=67c216b3&amp;is=67c0c533&amp;hm=524e30f3cc8359f3a2f9bbc4613b929641e47fe12d731387de77ee69085bec57&amp;" TargetMode="External"/><Relationship Id="rId9" Type="http://schemas.openxmlformats.org/officeDocument/2006/relationships/image" Target="../media/image5.jpeg"/><Relationship Id="rId1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9866C24-6ABB-DAD9-9DEE-CA6A9E592921}"/>
              </a:ext>
            </a:extLst>
          </p:cNvPr>
          <p:cNvSpPr/>
          <p:nvPr/>
        </p:nvSpPr>
        <p:spPr>
          <a:xfrm>
            <a:off x="-1" y="0"/>
            <a:ext cx="43891201" cy="6231597"/>
          </a:xfrm>
          <a:prstGeom prst="roundRect">
            <a:avLst>
              <a:gd name="adj" fmla="val 0"/>
            </a:avLst>
          </a:prstGeom>
          <a:solidFill>
            <a:srgbClr val="E36D2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B86C139-7C3A-73C8-B8B2-C06B4F46B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025" name="Picture 5" descr="A letter with a fork and vegetables&#10;&#10;AI-generated content may be incorrect.">
            <a:extLst>
              <a:ext uri="{FF2B5EF4-FFF2-40B4-BE49-F238E27FC236}">
                <a16:creationId xmlns:a16="http://schemas.microsoft.com/office/drawing/2014/main" id="{06B951B6-AF49-E454-F083-7D24F20C2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9" y="830702"/>
            <a:ext cx="4570192" cy="457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A1AE5F-B074-82AE-BCE1-1A101B4F613D}"/>
              </a:ext>
            </a:extLst>
          </p:cNvPr>
          <p:cNvSpPr txBox="1"/>
          <p:nvPr/>
        </p:nvSpPr>
        <p:spPr>
          <a:xfrm>
            <a:off x="6481650" y="507392"/>
            <a:ext cx="13252649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3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QSine</a:t>
            </a:r>
          </a:p>
          <a:p>
            <a:r>
              <a:rPr lang="en-US" sz="8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AI-Powered</a:t>
            </a:r>
          </a:p>
          <a:p>
            <a:r>
              <a:rPr lang="en-US" sz="8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Allergen Detection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DAB3D532-BF91-DC18-4437-D88519099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25600" y="13458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E7932FFF-AF13-2C7B-B5E1-693BE414F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78800" y="8378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41C4776-30AE-6BB2-2272-6685122E8188}"/>
              </a:ext>
            </a:extLst>
          </p:cNvPr>
          <p:cNvSpPr/>
          <p:nvPr/>
        </p:nvSpPr>
        <p:spPr>
          <a:xfrm>
            <a:off x="-1" y="6231595"/>
            <a:ext cx="11366011" cy="7850455"/>
          </a:xfrm>
          <a:prstGeom prst="roundRect">
            <a:avLst>
              <a:gd name="adj" fmla="val 0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FA4081C-8B41-5CD9-BA44-3EE234975A4D}"/>
              </a:ext>
            </a:extLst>
          </p:cNvPr>
          <p:cNvSpPr/>
          <p:nvPr/>
        </p:nvSpPr>
        <p:spPr>
          <a:xfrm>
            <a:off x="1" y="14104296"/>
            <a:ext cx="11366010" cy="7981102"/>
          </a:xfrm>
          <a:prstGeom prst="roundRect">
            <a:avLst>
              <a:gd name="adj" fmla="val 0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72E4F43-CA84-1B32-7C97-0340554ABC55}"/>
              </a:ext>
            </a:extLst>
          </p:cNvPr>
          <p:cNvSpPr/>
          <p:nvPr/>
        </p:nvSpPr>
        <p:spPr>
          <a:xfrm>
            <a:off x="11364754" y="6231594"/>
            <a:ext cx="25305028" cy="16983961"/>
          </a:xfrm>
          <a:prstGeom prst="roundRect">
            <a:avLst>
              <a:gd name="adj" fmla="val 0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A328948-D31C-AA75-785C-E308DA64F2EB}"/>
              </a:ext>
            </a:extLst>
          </p:cNvPr>
          <p:cNvSpPr/>
          <p:nvPr/>
        </p:nvSpPr>
        <p:spPr>
          <a:xfrm>
            <a:off x="1" y="22062831"/>
            <a:ext cx="11366007" cy="10855569"/>
          </a:xfrm>
          <a:prstGeom prst="roundRect">
            <a:avLst>
              <a:gd name="adj" fmla="val 0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DDBD710-F1B9-FAF3-1140-D71CE9C20D1A}"/>
              </a:ext>
            </a:extLst>
          </p:cNvPr>
          <p:cNvSpPr/>
          <p:nvPr/>
        </p:nvSpPr>
        <p:spPr>
          <a:xfrm>
            <a:off x="36669785" y="18709290"/>
            <a:ext cx="7221415" cy="14209110"/>
          </a:xfrm>
          <a:prstGeom prst="roundRect">
            <a:avLst>
              <a:gd name="adj" fmla="val 0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BC9FBA-F92E-5FD0-7DFC-E3E6D1C458B6}"/>
              </a:ext>
            </a:extLst>
          </p:cNvPr>
          <p:cNvSpPr txBox="1"/>
          <p:nvPr/>
        </p:nvSpPr>
        <p:spPr>
          <a:xfrm>
            <a:off x="0" y="6231596"/>
            <a:ext cx="113660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u="sng" dirty="0">
                <a:latin typeface="Poppins" panose="00000500000000000000" pitchFamily="2" charset="0"/>
                <a:cs typeface="Poppins" panose="00000500000000000000" pitchFamily="2" charset="0"/>
              </a:rPr>
              <a:t>Team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786CCB-4EEA-5BAE-4981-8BF55968A08C}"/>
              </a:ext>
            </a:extLst>
          </p:cNvPr>
          <p:cNvSpPr txBox="1"/>
          <p:nvPr/>
        </p:nvSpPr>
        <p:spPr>
          <a:xfrm>
            <a:off x="184731" y="7539993"/>
            <a:ext cx="13339483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kern="100" dirty="0">
                <a:effectLst/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Team Members (Computer Science):</a:t>
            </a:r>
          </a:p>
          <a:p>
            <a:endParaRPr lang="en-US" sz="4000" kern="100" dirty="0">
              <a:effectLst/>
              <a:latin typeface="Poppins" panose="00000500000000000000" pitchFamily="2" charset="0"/>
              <a:ea typeface="Aptos" panose="020B0004020202020204" pitchFamily="34" charset="0"/>
              <a:cs typeface="Poppins" panose="00000500000000000000" pitchFamily="2" charset="0"/>
            </a:endParaRPr>
          </a:p>
          <a:p>
            <a:r>
              <a:rPr lang="en-US" sz="4000" kern="100" dirty="0">
                <a:effectLst/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    Kaleb Bishop – Frontend Lead</a:t>
            </a:r>
          </a:p>
          <a:p>
            <a:r>
              <a:rPr lang="en-US" sz="4000" kern="100" dirty="0">
                <a:effectLst/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    Hung Nguyen – Data Science Lead</a:t>
            </a:r>
          </a:p>
          <a:p>
            <a:r>
              <a:rPr lang="en-US" sz="4000" kern="100" dirty="0">
                <a:effectLst/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    Eric Buffington – Testing Lead</a:t>
            </a:r>
          </a:p>
          <a:p>
            <a:r>
              <a:rPr lang="en-US" sz="4000" kern="100" dirty="0">
                <a:effectLst/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    Matthew Bryant – Database Lead</a:t>
            </a:r>
          </a:p>
          <a:p>
            <a:endParaRPr lang="en-US" sz="4000" kern="100" dirty="0">
              <a:effectLst/>
              <a:latin typeface="Poppins" panose="00000500000000000000" pitchFamily="2" charset="0"/>
              <a:ea typeface="Aptos" panose="020B0004020202020204" pitchFamily="34" charset="0"/>
              <a:cs typeface="Poppins" panose="00000500000000000000" pitchFamily="2" charset="0"/>
            </a:endParaRPr>
          </a:p>
          <a:p>
            <a:r>
              <a:rPr lang="en-US" sz="4000" kern="100" dirty="0">
                <a:effectLst/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Advisor:</a:t>
            </a:r>
          </a:p>
          <a:p>
            <a:endParaRPr lang="en-US" sz="4000" kern="100" dirty="0">
              <a:effectLst/>
              <a:latin typeface="Poppins" panose="00000500000000000000" pitchFamily="2" charset="0"/>
              <a:ea typeface="Aptos" panose="020B0004020202020204" pitchFamily="34" charset="0"/>
              <a:cs typeface="Poppins" panose="00000500000000000000" pitchFamily="2" charset="0"/>
            </a:endParaRPr>
          </a:p>
          <a:p>
            <a:r>
              <a:rPr lang="en-US" sz="4000" kern="100" dirty="0">
                <a:effectLst/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    Professor </a:t>
            </a:r>
            <a:r>
              <a:rPr lang="en-US" sz="4000" kern="100" dirty="0" err="1">
                <a:effectLst/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Annexstein</a:t>
            </a:r>
            <a:r>
              <a:rPr lang="en-US" sz="4000" kern="100" dirty="0">
                <a:effectLst/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 – CEAS Professor</a:t>
            </a:r>
            <a:endParaRPr lang="en-US" sz="4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30F3F0-8A1F-6FDA-4930-29D74457DF54}"/>
              </a:ext>
            </a:extLst>
          </p:cNvPr>
          <p:cNvSpPr txBox="1"/>
          <p:nvPr/>
        </p:nvSpPr>
        <p:spPr>
          <a:xfrm>
            <a:off x="-1" y="14105973"/>
            <a:ext cx="113660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u="sng" dirty="0">
                <a:latin typeface="Poppins" panose="00000500000000000000" pitchFamily="2" charset="0"/>
                <a:cs typeface="Poppins" panose="00000500000000000000" pitchFamily="2" charset="0"/>
              </a:rPr>
              <a:t>Product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5CBD51-6278-DF42-6A4B-0452DE7FB7B5}"/>
              </a:ext>
            </a:extLst>
          </p:cNvPr>
          <p:cNvSpPr txBox="1"/>
          <p:nvPr/>
        </p:nvSpPr>
        <p:spPr>
          <a:xfrm>
            <a:off x="252532" y="15390379"/>
            <a:ext cx="1086094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kern="100" dirty="0">
                <a:effectLst/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QSine is an AI-powered mobile and web application designed to help individuals manage food allergies and make safer food choices. Our application helps those who are traveling, or with food sensitivities. By uploading a photo, scanning a barcode, or entering text, QSine analyzes the content and provides allergen information tailored to your preferences.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627FDF-8074-F045-6C65-3C23797F46CD}"/>
              </a:ext>
            </a:extLst>
          </p:cNvPr>
          <p:cNvSpPr txBox="1"/>
          <p:nvPr/>
        </p:nvSpPr>
        <p:spPr>
          <a:xfrm>
            <a:off x="36669785" y="6265647"/>
            <a:ext cx="7212673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7200" u="sng" dirty="0">
                <a:latin typeface="Poppins" panose="00000500000000000000" pitchFamily="2" charset="0"/>
                <a:cs typeface="Poppins" panose="00000500000000000000" pitchFamily="2" charset="0"/>
              </a:rPr>
              <a:t>Technologies</a:t>
            </a:r>
            <a:endParaRPr lang="en-US" sz="7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DA3F1C-E620-CCF5-A8A7-107685D21CCB}"/>
              </a:ext>
            </a:extLst>
          </p:cNvPr>
          <p:cNvSpPr txBox="1"/>
          <p:nvPr/>
        </p:nvSpPr>
        <p:spPr>
          <a:xfrm>
            <a:off x="0" y="22081946"/>
            <a:ext cx="113660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u="sng" dirty="0">
                <a:latin typeface="Poppins" panose="00000500000000000000" pitchFamily="2" charset="0"/>
                <a:cs typeface="Poppins" panose="00000500000000000000" pitchFamily="2" charset="0"/>
              </a:rPr>
              <a:t>Achievements</a:t>
            </a:r>
          </a:p>
        </p:txBody>
      </p:sp>
      <p:pic>
        <p:nvPicPr>
          <p:cNvPr id="23" name="Picture 22" descr="A blue square with black letters&#10;&#10;AI-generated content may be incorrect.">
            <a:extLst>
              <a:ext uri="{FF2B5EF4-FFF2-40B4-BE49-F238E27FC236}">
                <a16:creationId xmlns:a16="http://schemas.microsoft.com/office/drawing/2014/main" id="{235B6532-6E78-C021-5D4C-B247EC2039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18806" y="8096908"/>
            <a:ext cx="2125750" cy="2085800"/>
          </a:xfrm>
          <a:prstGeom prst="rect">
            <a:avLst/>
          </a:prstGeom>
        </p:spPr>
      </p:pic>
      <p:pic>
        <p:nvPicPr>
          <p:cNvPr id="25" name="Picture 24" descr="File:Python-logo-notext.svg - Wikipedia">
            <a:extLst>
              <a:ext uri="{FF2B5EF4-FFF2-40B4-BE49-F238E27FC236}">
                <a16:creationId xmlns:a16="http://schemas.microsoft.com/office/drawing/2014/main" id="{3030D908-D348-2CDE-81D1-6083AD6CD7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32921" y="11359511"/>
            <a:ext cx="2743200" cy="301032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01011A1-041C-DC80-00A8-C56506851CAB}"/>
              </a:ext>
            </a:extLst>
          </p:cNvPr>
          <p:cNvSpPr txBox="1"/>
          <p:nvPr/>
        </p:nvSpPr>
        <p:spPr>
          <a:xfrm>
            <a:off x="516637" y="23215555"/>
            <a:ext cx="10332734" cy="8368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lnSpc>
                <a:spcPct val="115000"/>
              </a:lnSpc>
              <a:spcAft>
                <a:spcPts val="3200"/>
              </a:spcAft>
            </a:pPr>
            <a:r>
              <a:rPr lang="en-US" sz="4000" kern="100" dirty="0">
                <a:latin typeface="Poppins" panose="00000500000000000000" pitchFamily="2" charset="0"/>
                <a:cs typeface="Poppins" panose="00000500000000000000" pitchFamily="2" charset="0"/>
              </a:rPr>
              <a:t>Functional mobile app prototype with barcode scanning and YOLO powered ai image classification.</a:t>
            </a:r>
          </a:p>
          <a:p>
            <a:pPr marR="0" lvl="0">
              <a:lnSpc>
                <a:spcPct val="115000"/>
              </a:lnSpc>
              <a:spcAft>
                <a:spcPts val="3200"/>
              </a:spcAft>
            </a:pPr>
            <a:r>
              <a:rPr lang="en-US" sz="4000" kern="100" dirty="0">
                <a:latin typeface="Poppins" panose="00000500000000000000" pitchFamily="2" charset="0"/>
                <a:cs typeface="Poppins" panose="00000500000000000000" pitchFamily="2" charset="0"/>
              </a:rPr>
              <a:t>User-customizable allergens for more personalized results.</a:t>
            </a:r>
          </a:p>
          <a:p>
            <a:pPr marR="0" lvl="0">
              <a:lnSpc>
                <a:spcPct val="115000"/>
              </a:lnSpc>
              <a:spcAft>
                <a:spcPts val="3200"/>
              </a:spcAft>
            </a:pPr>
            <a:r>
              <a:rPr lang="en-US" sz="4000" kern="100" dirty="0">
                <a:latin typeface="Poppins" panose="00000500000000000000" pitchFamily="2" charset="0"/>
                <a:cs typeface="Poppins" panose="00000500000000000000" pitchFamily="2" charset="0"/>
              </a:rPr>
              <a:t>Positive initial feedback from friends and family.</a:t>
            </a:r>
          </a:p>
          <a:p>
            <a:pPr marR="0" lvl="0">
              <a:lnSpc>
                <a:spcPct val="115000"/>
              </a:lnSpc>
              <a:spcAft>
                <a:spcPts val="3200"/>
              </a:spcAft>
            </a:pPr>
            <a:r>
              <a:rPr lang="en-US" sz="4000" kern="100" dirty="0">
                <a:latin typeface="Poppins" panose="00000500000000000000" pitchFamily="2" charset="0"/>
                <a:cs typeface="Poppins" panose="00000500000000000000" pitchFamily="2" charset="0"/>
              </a:rPr>
              <a:t>Ongoing improvements based on user feedback to enhance accuracy and usability.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3EB6831-FBC0-B2AE-5439-F050769376FB}"/>
              </a:ext>
            </a:extLst>
          </p:cNvPr>
          <p:cNvSpPr txBox="1"/>
          <p:nvPr/>
        </p:nvSpPr>
        <p:spPr>
          <a:xfrm>
            <a:off x="36669785" y="18709289"/>
            <a:ext cx="7212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u="sng" dirty="0">
                <a:latin typeface="Poppins" panose="00000500000000000000" pitchFamily="2" charset="0"/>
                <a:cs typeface="Poppins" panose="00000500000000000000" pitchFamily="2" charset="0"/>
              </a:rPr>
              <a:t>Challenges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3B0531-8ADA-251F-019C-64C47BF7E265}"/>
              </a:ext>
            </a:extLst>
          </p:cNvPr>
          <p:cNvSpPr txBox="1"/>
          <p:nvPr/>
        </p:nvSpPr>
        <p:spPr>
          <a:xfrm>
            <a:off x="37130904" y="19932323"/>
            <a:ext cx="6641318" cy="1190838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R="0" lvl="0">
              <a:lnSpc>
                <a:spcPct val="115000"/>
              </a:lnSpc>
              <a:spcAft>
                <a:spcPts val="3200"/>
              </a:spcAft>
            </a:pPr>
            <a:r>
              <a:rPr lang="en-US" sz="4000" kern="100" dirty="0">
                <a:latin typeface="Poppins" panose="00000500000000000000" pitchFamily="2" charset="0"/>
                <a:cs typeface="Poppins" panose="00000500000000000000" pitchFamily="2" charset="0"/>
              </a:rPr>
              <a:t>Web scraping led to inconsistent food images.</a:t>
            </a:r>
          </a:p>
          <a:p>
            <a:pPr marR="0" lvl="0">
              <a:lnSpc>
                <a:spcPct val="115000"/>
              </a:lnSpc>
              <a:spcAft>
                <a:spcPts val="3200"/>
              </a:spcAft>
            </a:pPr>
            <a:r>
              <a:rPr lang="en-US" sz="4000" kern="100" dirty="0">
                <a:latin typeface="Poppins" panose="00000500000000000000" pitchFamily="2" charset="0"/>
                <a:cs typeface="Poppins" panose="00000500000000000000" pitchFamily="2" charset="0"/>
              </a:rPr>
              <a:t>Web scraping had many different variations of recipe pages with different parsing requirements.</a:t>
            </a:r>
          </a:p>
          <a:p>
            <a:pPr marR="0" lvl="0">
              <a:lnSpc>
                <a:spcPct val="115000"/>
              </a:lnSpc>
              <a:spcAft>
                <a:spcPts val="3200"/>
              </a:spcAft>
            </a:pPr>
            <a:r>
              <a:rPr lang="en-US" sz="4000" kern="100" dirty="0">
                <a:latin typeface="Poppins" panose="00000500000000000000" pitchFamily="2" charset="0"/>
                <a:cs typeface="Poppins" panose="00000500000000000000" pitchFamily="2" charset="0"/>
              </a:rPr>
              <a:t>Barcode database has many inconsistent or missing entries.</a:t>
            </a:r>
          </a:p>
          <a:p>
            <a:pPr marR="0" lvl="0">
              <a:lnSpc>
                <a:spcPct val="115000"/>
              </a:lnSpc>
              <a:spcAft>
                <a:spcPts val="3200"/>
              </a:spcAft>
            </a:pPr>
            <a:r>
              <a:rPr lang="en-US" sz="4000" kern="100" dirty="0">
                <a:latin typeface="Poppins" panose="00000500000000000000" pitchFamily="2" charset="0"/>
                <a:cs typeface="Poppins" panose="00000500000000000000" pitchFamily="2" charset="0"/>
              </a:rPr>
              <a:t>Cleaning data is a monstrous task when online recipes are very personal.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893256-C480-898E-ADF0-795C19A55FDD}"/>
              </a:ext>
            </a:extLst>
          </p:cNvPr>
          <p:cNvSpPr txBox="1"/>
          <p:nvPr/>
        </p:nvSpPr>
        <p:spPr>
          <a:xfrm>
            <a:off x="11356011" y="6313576"/>
            <a:ext cx="25313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0" u="sng" dirty="0">
                <a:latin typeface="Poppins" panose="00000500000000000000" pitchFamily="2" charset="0"/>
                <a:cs typeface="Poppins" panose="00000500000000000000" pitchFamily="2" charset="0"/>
              </a:rPr>
              <a:t>QSine System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79AC0BC-CEE0-EB1A-8EBD-AD8984613F80}"/>
              </a:ext>
            </a:extLst>
          </p:cNvPr>
          <p:cNvGrpSpPr/>
          <p:nvPr/>
        </p:nvGrpSpPr>
        <p:grpSpPr>
          <a:xfrm>
            <a:off x="20699302" y="1001978"/>
            <a:ext cx="4994495" cy="4877592"/>
            <a:chOff x="20699302" y="1054101"/>
            <a:chExt cx="4994495" cy="4877592"/>
          </a:xfrm>
        </p:grpSpPr>
        <p:pic>
          <p:nvPicPr>
            <p:cNvPr id="1029" name="Picture 3" descr="Fred Annexstein">
              <a:extLst>
                <a:ext uri="{FF2B5EF4-FFF2-40B4-BE49-F238E27FC236}">
                  <a16:creationId xmlns:a16="http://schemas.microsoft.com/office/drawing/2014/main" id="{AF9BA81F-747D-447C-9A51-2C7AFA21B9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r:link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70999" y="1054101"/>
              <a:ext cx="2451100" cy="304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24A64A4-3679-46D9-B385-F2299852F3C6}"/>
                </a:ext>
              </a:extLst>
            </p:cNvPr>
            <p:cNvSpPr txBox="1"/>
            <p:nvPr/>
          </p:nvSpPr>
          <p:spPr>
            <a:xfrm>
              <a:off x="20699302" y="4731364"/>
              <a:ext cx="499449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Professor </a:t>
              </a:r>
            </a:p>
            <a:p>
              <a:pPr algn="ctr"/>
              <a:r>
                <a:rPr lang="en-US" sz="3600" err="1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Annexstein</a:t>
              </a:r>
              <a:endParaRPr lang="en-US" sz="3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A19F7DA-F65C-974D-AFD5-F37239C1D1D1}"/>
              </a:ext>
            </a:extLst>
          </p:cNvPr>
          <p:cNvGrpSpPr/>
          <p:nvPr/>
        </p:nvGrpSpPr>
        <p:grpSpPr>
          <a:xfrm>
            <a:off x="25070853" y="989386"/>
            <a:ext cx="4994495" cy="4902777"/>
            <a:chOff x="25045676" y="993287"/>
            <a:chExt cx="4994495" cy="4902777"/>
          </a:xfrm>
        </p:grpSpPr>
        <p:pic>
          <p:nvPicPr>
            <p:cNvPr id="2" name="Picture 1" descr="A person smiling at camera&#10;&#10;AI-generated content may be incorrect.">
              <a:extLst>
                <a:ext uri="{FF2B5EF4-FFF2-40B4-BE49-F238E27FC236}">
                  <a16:creationId xmlns:a16="http://schemas.microsoft.com/office/drawing/2014/main" id="{280ADD51-0D01-3B92-BF30-07A323F2297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6143847" y="993287"/>
              <a:ext cx="2798152" cy="3108814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1B81BD9-784C-D9B5-A392-6E6247F416FF}"/>
                </a:ext>
              </a:extLst>
            </p:cNvPr>
            <p:cNvSpPr txBox="1"/>
            <p:nvPr/>
          </p:nvSpPr>
          <p:spPr>
            <a:xfrm>
              <a:off x="25045676" y="4695735"/>
              <a:ext cx="499449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Hung</a:t>
              </a:r>
            </a:p>
            <a:p>
              <a:pPr algn="ctr"/>
              <a:r>
                <a:rPr lang="en-US" sz="360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Nguyen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B013612-134D-F313-D299-BFEE416F4A64}"/>
              </a:ext>
            </a:extLst>
          </p:cNvPr>
          <p:cNvGrpSpPr/>
          <p:nvPr/>
        </p:nvGrpSpPr>
        <p:grpSpPr>
          <a:xfrm>
            <a:off x="29442404" y="983140"/>
            <a:ext cx="4994495" cy="4915269"/>
            <a:chOff x="29467803" y="980795"/>
            <a:chExt cx="4994495" cy="491526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19A9F9E-C8A2-D17E-1A8D-E59A7C1F72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453"/>
            <a:stretch>
              <a:fillRect/>
            </a:stretch>
          </p:blipFill>
          <p:spPr>
            <a:xfrm>
              <a:off x="30405161" y="980795"/>
              <a:ext cx="3119778" cy="3133799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18615FB-D3C2-F304-341A-24053A9E4615}"/>
                </a:ext>
              </a:extLst>
            </p:cNvPr>
            <p:cNvSpPr txBox="1"/>
            <p:nvPr/>
          </p:nvSpPr>
          <p:spPr>
            <a:xfrm>
              <a:off x="29467803" y="4695735"/>
              <a:ext cx="499449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Eric</a:t>
              </a:r>
            </a:p>
            <a:p>
              <a:pPr algn="ctr"/>
              <a:r>
                <a:rPr lang="en-US" sz="360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Buffington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D4660E3-E700-6981-C9DD-2712E52ED9BE}"/>
              </a:ext>
            </a:extLst>
          </p:cNvPr>
          <p:cNvGrpSpPr/>
          <p:nvPr/>
        </p:nvGrpSpPr>
        <p:grpSpPr>
          <a:xfrm>
            <a:off x="38185505" y="969620"/>
            <a:ext cx="4994495" cy="4942308"/>
            <a:chOff x="38185505" y="987805"/>
            <a:chExt cx="4994495" cy="4942308"/>
          </a:xfrm>
        </p:grpSpPr>
        <p:pic>
          <p:nvPicPr>
            <p:cNvPr id="1027" name="Picture 4" descr="Kaleb Bishop">
              <a:extLst>
                <a:ext uri="{FF2B5EF4-FFF2-40B4-BE49-F238E27FC236}">
                  <a16:creationId xmlns:a16="http://schemas.microsoft.com/office/drawing/2014/main" id="{8353156B-FB14-4C72-7EA4-1AC3A35D66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r:link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22863" y="987805"/>
              <a:ext cx="3119778" cy="3119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17BD55D-160D-32E0-3BCB-8FF5D346F929}"/>
                </a:ext>
              </a:extLst>
            </p:cNvPr>
            <p:cNvSpPr txBox="1"/>
            <p:nvPr/>
          </p:nvSpPr>
          <p:spPr>
            <a:xfrm>
              <a:off x="38185505" y="4729784"/>
              <a:ext cx="499449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Kaleb</a:t>
              </a:r>
            </a:p>
            <a:p>
              <a:pPr algn="ctr"/>
              <a:r>
                <a:rPr lang="en-US" sz="3600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Bishop</a:t>
              </a:r>
            </a:p>
          </p:txBody>
        </p:sp>
      </p:grpSp>
      <p:sp>
        <p:nvSpPr>
          <p:cNvPr id="31" name="Rounded Rectangle 14">
            <a:extLst>
              <a:ext uri="{FF2B5EF4-FFF2-40B4-BE49-F238E27FC236}">
                <a16:creationId xmlns:a16="http://schemas.microsoft.com/office/drawing/2014/main" id="{3FF7CB72-8A71-84E8-838B-4729E4C88254}"/>
              </a:ext>
            </a:extLst>
          </p:cNvPr>
          <p:cNvSpPr/>
          <p:nvPr/>
        </p:nvSpPr>
        <p:spPr>
          <a:xfrm>
            <a:off x="36669785" y="6231593"/>
            <a:ext cx="7221415" cy="12454992"/>
          </a:xfrm>
          <a:prstGeom prst="roundRect">
            <a:avLst>
              <a:gd name="adj" fmla="val 0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ADE5340-F8E1-774B-E9C6-A33776ABC434}"/>
              </a:ext>
            </a:extLst>
          </p:cNvPr>
          <p:cNvGrpSpPr/>
          <p:nvPr/>
        </p:nvGrpSpPr>
        <p:grpSpPr>
          <a:xfrm>
            <a:off x="33813955" y="950645"/>
            <a:ext cx="4994495" cy="4980258"/>
            <a:chOff x="33814177" y="949856"/>
            <a:chExt cx="4994495" cy="4980258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1105687-0787-FCA1-46B1-B93CBA5D93CF}"/>
                </a:ext>
              </a:extLst>
            </p:cNvPr>
            <p:cNvSpPr txBox="1"/>
            <p:nvPr/>
          </p:nvSpPr>
          <p:spPr>
            <a:xfrm>
              <a:off x="33814177" y="4729785"/>
              <a:ext cx="499449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Matthew</a:t>
              </a:r>
            </a:p>
            <a:p>
              <a:pPr algn="ctr"/>
              <a:r>
                <a:rPr lang="en-US" sz="360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Bryant</a:t>
              </a:r>
            </a:p>
          </p:txBody>
        </p:sp>
        <p:pic>
          <p:nvPicPr>
            <p:cNvPr id="30" name="Picture 29" descr="A person in a suit and tie&#10;&#10;AI-generated content may be incorrect.">
              <a:extLst>
                <a:ext uri="{FF2B5EF4-FFF2-40B4-BE49-F238E27FC236}">
                  <a16:creationId xmlns:a16="http://schemas.microsoft.com/office/drawing/2014/main" id="{47B6307D-2F95-F114-A7B3-114D4DD280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51535" y="949856"/>
              <a:ext cx="3119778" cy="3195676"/>
            </a:xfrm>
            <a:prstGeom prst="rect">
              <a:avLst/>
            </a:prstGeom>
          </p:spPr>
        </p:pic>
      </p:grpSp>
      <p:sp>
        <p:nvSpPr>
          <p:cNvPr id="14" name="Rounded Rectangle 14">
            <a:extLst>
              <a:ext uri="{FF2B5EF4-FFF2-40B4-BE49-F238E27FC236}">
                <a16:creationId xmlns:a16="http://schemas.microsoft.com/office/drawing/2014/main" id="{271B11F1-A899-440A-B655-AD3B5076F42F}"/>
              </a:ext>
            </a:extLst>
          </p:cNvPr>
          <p:cNvSpPr/>
          <p:nvPr/>
        </p:nvSpPr>
        <p:spPr>
          <a:xfrm>
            <a:off x="11364751" y="23195278"/>
            <a:ext cx="12920916" cy="9723122"/>
          </a:xfrm>
          <a:prstGeom prst="roundRect">
            <a:avLst>
              <a:gd name="adj" fmla="val 0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3" name="Rounded Rectangle 14">
            <a:extLst>
              <a:ext uri="{FF2B5EF4-FFF2-40B4-BE49-F238E27FC236}">
                <a16:creationId xmlns:a16="http://schemas.microsoft.com/office/drawing/2014/main" id="{4F37B654-6802-7017-36A0-65C200E2A418}"/>
              </a:ext>
            </a:extLst>
          </p:cNvPr>
          <p:cNvSpPr/>
          <p:nvPr/>
        </p:nvSpPr>
        <p:spPr>
          <a:xfrm>
            <a:off x="24285667" y="23195278"/>
            <a:ext cx="12384114" cy="9723122"/>
          </a:xfrm>
          <a:prstGeom prst="roundRect">
            <a:avLst>
              <a:gd name="adj" fmla="val 0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DDDBD1-4CA2-19A2-ABD0-465D4847B491}"/>
              </a:ext>
            </a:extLst>
          </p:cNvPr>
          <p:cNvSpPr txBox="1"/>
          <p:nvPr/>
        </p:nvSpPr>
        <p:spPr>
          <a:xfrm>
            <a:off x="11364747" y="23195278"/>
            <a:ext cx="129209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kern="100" dirty="0">
                <a:latin typeface="Poppins" panose="00000500000000000000" pitchFamily="2" charset="0"/>
                <a:cs typeface="Poppins" panose="00000500000000000000" pitchFamily="2" charset="0"/>
              </a:rPr>
              <a:t>Goals &amp; Impacts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61D1E47-EC68-210C-9F67-767DF17A487D}"/>
              </a:ext>
            </a:extLst>
          </p:cNvPr>
          <p:cNvSpPr txBox="1"/>
          <p:nvPr/>
        </p:nvSpPr>
        <p:spPr>
          <a:xfrm>
            <a:off x="24294405" y="23195278"/>
            <a:ext cx="12375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u="sng" dirty="0">
                <a:latin typeface="Poppins" panose="00000500000000000000" pitchFamily="2" charset="0"/>
                <a:cs typeface="Poppins" panose="00000500000000000000" pitchFamily="2" charset="0"/>
              </a:rPr>
              <a:t>User Stories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DA1B41-51A2-4CBE-9DDB-F9E4C0AE595D}"/>
              </a:ext>
            </a:extLst>
          </p:cNvPr>
          <p:cNvSpPr txBox="1"/>
          <p:nvPr/>
        </p:nvSpPr>
        <p:spPr>
          <a:xfrm>
            <a:off x="11961606" y="24395607"/>
            <a:ext cx="11737196" cy="7250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lnSpc>
                <a:spcPct val="115000"/>
              </a:lnSpc>
              <a:spcAft>
                <a:spcPts val="3200"/>
              </a:spcAft>
            </a:pPr>
            <a:r>
              <a:rPr lang="en-US" sz="4000" kern="100" dirty="0">
                <a:latin typeface="Poppins" panose="00000500000000000000" pitchFamily="2" charset="0"/>
                <a:cs typeface="Poppins" panose="00000500000000000000" pitchFamily="2" charset="0"/>
              </a:rPr>
              <a:t>Food Safety – Reduce allergy risks by providing fast and accurate allergen detection.</a:t>
            </a:r>
          </a:p>
          <a:p>
            <a:pPr marR="0" lvl="0">
              <a:lnSpc>
                <a:spcPct val="115000"/>
              </a:lnSpc>
              <a:spcAft>
                <a:spcPts val="3200"/>
              </a:spcAft>
            </a:pPr>
            <a:r>
              <a:rPr lang="en-US" sz="4000" kern="100" dirty="0">
                <a:latin typeface="Poppins" panose="00000500000000000000" pitchFamily="2" charset="0"/>
                <a:cs typeface="Poppins" panose="00000500000000000000" pitchFamily="2" charset="0"/>
              </a:rPr>
              <a:t>Empower Users – Give individuals, parents, and caregivers confidence in making safe food choices.</a:t>
            </a:r>
          </a:p>
          <a:p>
            <a:pPr marR="0" lvl="0">
              <a:lnSpc>
                <a:spcPct val="115000"/>
              </a:lnSpc>
              <a:spcAft>
                <a:spcPts val="3200"/>
              </a:spcAft>
            </a:pPr>
            <a:r>
              <a:rPr lang="en-US" sz="4000" kern="100" dirty="0">
                <a:latin typeface="Poppins" panose="00000500000000000000" pitchFamily="2" charset="0"/>
                <a:cs typeface="Poppins" panose="00000500000000000000" pitchFamily="2" charset="0"/>
              </a:rPr>
              <a:t>Support Travelers – Enable easy allergen identification in foreign menus using text and image analysis.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031C002-6AC8-E155-EECA-15BCA288E33B}"/>
              </a:ext>
            </a:extLst>
          </p:cNvPr>
          <p:cNvSpPr txBox="1"/>
          <p:nvPr/>
        </p:nvSpPr>
        <p:spPr>
          <a:xfrm>
            <a:off x="24856917" y="24395607"/>
            <a:ext cx="11250340" cy="754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lnSpc>
                <a:spcPct val="115000"/>
              </a:lnSpc>
            </a:pPr>
            <a:r>
              <a:rPr lang="en-US" sz="4000" b="1" dirty="0">
                <a:latin typeface="Poppins" panose="00000500000000000000" pitchFamily="2" charset="0"/>
                <a:cs typeface="Poppins" panose="00000500000000000000" pitchFamily="2" charset="0"/>
              </a:rPr>
              <a:t>For Individuals with Food Allergies</a:t>
            </a:r>
          </a:p>
          <a:p>
            <a:pPr marR="0" lvl="0">
              <a:lnSpc>
                <a:spcPct val="115000"/>
              </a:lnSpc>
              <a:spcAft>
                <a:spcPts val="3200"/>
              </a:spcAft>
            </a:pPr>
            <a:r>
              <a:rPr lang="en-US" sz="4000" i="1" dirty="0">
                <a:latin typeface="Poppins" panose="00000500000000000000" pitchFamily="2" charset="0"/>
                <a:cs typeface="Poppins" panose="00000500000000000000" pitchFamily="2" charset="0"/>
              </a:rPr>
              <a:t>"I want to scan a menu for potential allergens so that I can confidently decide what to order without risking an allergic reaction.“</a:t>
            </a:r>
          </a:p>
          <a:p>
            <a:pPr marR="0" lvl="0">
              <a:lnSpc>
                <a:spcPct val="115000"/>
              </a:lnSpc>
            </a:pPr>
            <a:r>
              <a:rPr lang="en-US" sz="4000" b="1" i="1" dirty="0">
                <a:latin typeface="Poppins" panose="00000500000000000000" pitchFamily="2" charset="0"/>
                <a:cs typeface="Poppins" panose="00000500000000000000" pitchFamily="2" charset="0"/>
              </a:rPr>
              <a:t>For Frequent Travelers with Allergies</a:t>
            </a:r>
          </a:p>
          <a:p>
            <a:pPr marR="0" lvl="0">
              <a:lnSpc>
                <a:spcPct val="115000"/>
              </a:lnSpc>
              <a:spcAft>
                <a:spcPts val="3200"/>
              </a:spcAft>
            </a:pPr>
            <a:r>
              <a:rPr lang="en-US" sz="4000" i="1" dirty="0">
                <a:latin typeface="Poppins" panose="00000500000000000000" pitchFamily="2" charset="0"/>
                <a:cs typeface="Poppins" panose="00000500000000000000" pitchFamily="2" charset="0"/>
              </a:rPr>
              <a:t>"I want to quickly analyze foreign menus for potential allergens using text or image input so that I can make safe dining choices in unfamiliar places."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78A40CCE-08E3-7FBC-B352-D7855499E13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081" y="11202816"/>
            <a:ext cx="2743200" cy="2743200"/>
          </a:xfrm>
          <a:prstGeom prst="rect">
            <a:avLst/>
          </a:prstGeom>
        </p:spPr>
      </p:pic>
      <p:pic>
        <p:nvPicPr>
          <p:cNvPr id="1026" name="Picture 1025" descr="A blue and white symbol&#10;&#10;AI-generated content may be incorrect.">
            <a:extLst>
              <a:ext uri="{FF2B5EF4-FFF2-40B4-BE49-F238E27FC236}">
                <a16:creationId xmlns:a16="http://schemas.microsoft.com/office/drawing/2014/main" id="{5B41CBA7-75E1-E84A-378E-37EF3538B92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37647" y="8143032"/>
            <a:ext cx="2341606" cy="2085800"/>
          </a:xfrm>
          <a:prstGeom prst="rect">
            <a:avLst/>
          </a:prstGeom>
        </p:spPr>
      </p:pic>
      <p:pic>
        <p:nvPicPr>
          <p:cNvPr id="1030" name="Picture 1029" descr="A colorful cloud logo&#10;&#10;AI-generated content may be incorrect.">
            <a:extLst>
              <a:ext uri="{FF2B5EF4-FFF2-40B4-BE49-F238E27FC236}">
                <a16:creationId xmlns:a16="http://schemas.microsoft.com/office/drawing/2014/main" id="{57D346B0-B234-D673-3154-70312835914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0904" y="14851278"/>
            <a:ext cx="3180167" cy="3180167"/>
          </a:xfrm>
          <a:prstGeom prst="rect">
            <a:avLst/>
          </a:prstGeom>
        </p:spPr>
      </p:pic>
      <p:pic>
        <p:nvPicPr>
          <p:cNvPr id="1032" name="Picture 1031" descr="A green leaf with text&#10;&#10;AI-generated content may be incorrect.">
            <a:extLst>
              <a:ext uri="{FF2B5EF4-FFF2-40B4-BE49-F238E27FC236}">
                <a16:creationId xmlns:a16="http://schemas.microsoft.com/office/drawing/2014/main" id="{67B0BC7F-7825-F916-3B20-A9CF3F36DB6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0511" y="14966124"/>
            <a:ext cx="2743200" cy="2743200"/>
          </a:xfrm>
          <a:prstGeom prst="rect">
            <a:avLst/>
          </a:prstGeom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DB0B7507-8CAB-D5B5-8EAD-7D301AEB1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374751" y="7571911"/>
            <a:ext cx="25309508" cy="15545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4501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</TotalTime>
  <Words>321</Words>
  <Application>Microsoft Office PowerPoint</Application>
  <PresentationFormat>Custom</PresentationFormat>
  <Paragraphs>48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Poppins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Matthew Bryant</dc:creator>
  <cp:lastModifiedBy>Nguyen, Hung (nguye3hv)</cp:lastModifiedBy>
  <cp:revision>43</cp:revision>
  <cp:lastPrinted>2025-02-27T20:23:00Z</cp:lastPrinted>
  <dcterms:created xsi:type="dcterms:W3CDTF">2025-02-27T20:20:33Z</dcterms:created>
  <dcterms:modified xsi:type="dcterms:W3CDTF">2025-03-10T01:36:54Z</dcterms:modified>
</cp:coreProperties>
</file>