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497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09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72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79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01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19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43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481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2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1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321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16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0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430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69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44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C6E1AB-C3B0-405C-A47A-694BB03DA5F2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9976A6-8E92-46AC-930E-552272177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459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35CF807A-297C-417E-A05E-844C28CD1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91" y="1964268"/>
            <a:ext cx="7197726" cy="2421464"/>
          </a:xfrm>
        </p:spPr>
        <p:txBody>
          <a:bodyPr>
            <a:normAutofit fontScale="90000"/>
          </a:bodyPr>
          <a:lstStyle/>
          <a:p>
            <a:pPr algn="l"/>
            <a:r>
              <a:rPr lang="id-ID" sz="8000" dirty="0" err="1">
                <a:solidFill>
                  <a:schemeClr val="tx2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Scientific</a:t>
            </a:r>
            <a:r>
              <a:rPr lang="id-ID" sz="8000" dirty="0">
                <a:solidFill>
                  <a:schemeClr val="tx2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 </a:t>
            </a:r>
            <a:r>
              <a:rPr lang="id-ID" sz="8000" dirty="0" err="1">
                <a:solidFill>
                  <a:schemeClr val="tx2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Calculator</a:t>
            </a:r>
            <a:endParaRPr lang="en-US" sz="8000" dirty="0">
              <a:solidFill>
                <a:schemeClr val="tx2"/>
              </a:solidFill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xmlns="" id="{C7416AB0-9B4D-430D-99D4-94AFCBBA4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id-ID" sz="2400" dirty="0" err="1"/>
              <a:t>Created</a:t>
            </a:r>
            <a:r>
              <a:rPr lang="id-ID" sz="2400" dirty="0"/>
              <a:t> </a:t>
            </a:r>
            <a:r>
              <a:rPr lang="id-ID" sz="2400" dirty="0" err="1"/>
              <a:t>by</a:t>
            </a:r>
            <a:r>
              <a:rPr lang="id-ID" sz="2400" dirty="0"/>
              <a:t> :</a:t>
            </a:r>
          </a:p>
          <a:p>
            <a:r>
              <a:rPr lang="id-ID" sz="2400" dirty="0"/>
              <a:t>Kaleb Wijaya (</a:t>
            </a:r>
            <a:r>
              <a:rPr lang="en-US" sz="2400" dirty="0"/>
              <a:t>2001563164</a:t>
            </a:r>
            <a:r>
              <a:rPr lang="id-ID" sz="2400" dirty="0"/>
              <a:t>)</a:t>
            </a:r>
          </a:p>
          <a:p>
            <a:r>
              <a:rPr lang="id-ID" sz="2400" dirty="0"/>
              <a:t>Kenneth Dwi Gunawan (</a:t>
            </a:r>
            <a:r>
              <a:rPr lang="en-US" sz="2400" dirty="0"/>
              <a:t>2001543105</a:t>
            </a:r>
            <a:r>
              <a:rPr lang="id-ID" sz="2400" dirty="0"/>
              <a:t>)</a:t>
            </a:r>
          </a:p>
          <a:p>
            <a:pPr algn="r"/>
            <a:r>
              <a:rPr lang="id-ID" sz="2400" dirty="0" err="1"/>
              <a:t>Crederis</a:t>
            </a:r>
            <a:r>
              <a:rPr lang="id-ID" sz="2400" dirty="0"/>
              <a:t> Oktavianus (2001552204)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109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82BB51E1-FC1C-4999-A6AB-9C1EDBFB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5368580"/>
          </a:xfrm>
        </p:spPr>
        <p:txBody>
          <a:bodyPr>
            <a:noAutofit/>
          </a:bodyPr>
          <a:lstStyle/>
          <a:p>
            <a:r>
              <a:rPr lang="id-ID" sz="2700" dirty="0"/>
              <a:t>Aplikasi ini merupakan sebuah </a:t>
            </a:r>
            <a:r>
              <a:rPr lang="id-ID" sz="2700" i="1" dirty="0" err="1"/>
              <a:t>Scientific</a:t>
            </a:r>
            <a:r>
              <a:rPr lang="id-ID" sz="2700" i="1" dirty="0"/>
              <a:t> </a:t>
            </a:r>
            <a:r>
              <a:rPr lang="id-ID" sz="2700" i="1" dirty="0" err="1"/>
              <a:t>Calculator</a:t>
            </a:r>
            <a:r>
              <a:rPr lang="id-ID" sz="2700" dirty="0"/>
              <a:t> sederhana yang dibuat untuk </a:t>
            </a:r>
            <a:r>
              <a:rPr lang="id-ID" sz="2700" i="1" dirty="0" err="1"/>
              <a:t>smartphone</a:t>
            </a:r>
            <a:endParaRPr lang="id-ID" sz="2700" i="1" dirty="0"/>
          </a:p>
          <a:p>
            <a:pPr marL="0" indent="0">
              <a:buNone/>
            </a:pP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is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simple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Scientific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Calculator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which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is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created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smartphone</a:t>
            </a:r>
            <a:endParaRPr lang="id-ID" sz="2700" i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id-ID" sz="2700" dirty="0"/>
              <a:t>Aplikasi ini memiliki tampilan yang sederhana sehingga dapat digunakan dengan mudah namun dengan desain yang menarik</a:t>
            </a:r>
          </a:p>
          <a:p>
            <a:pPr marL="0" indent="0">
              <a:buNone/>
            </a:pPr>
            <a:r>
              <a:rPr lang="id-ID" sz="2700" i="1" dirty="0"/>
              <a:t>  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has a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simple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user-interface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that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make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easy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use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but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with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good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view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design</a:t>
            </a:r>
            <a:endParaRPr lang="id-ID" sz="2700" i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id-ID" sz="2700" dirty="0"/>
              <a:t>Aplikasi ini belum mengimplementasi </a:t>
            </a:r>
            <a:r>
              <a:rPr lang="id-ID" sz="2700" i="1" dirty="0" err="1"/>
              <a:t>object-oriented</a:t>
            </a:r>
            <a:r>
              <a:rPr lang="id-ID" sz="2700" dirty="0"/>
              <a:t> karena merupakan aplikasi sederhana yang tidak membutuhkan </a:t>
            </a:r>
            <a:r>
              <a:rPr lang="id-ID" sz="2700" i="1" dirty="0" err="1"/>
              <a:t>object-oriented</a:t>
            </a:r>
            <a:endParaRPr lang="id-ID" sz="27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did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not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implement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object-oriented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because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just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simple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that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did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not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need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implement</a:t>
            </a:r>
            <a:r>
              <a:rPr lang="id-ID" sz="27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700" i="1" dirty="0" err="1">
                <a:solidFill>
                  <a:schemeClr val="accent5">
                    <a:lumMod val="50000"/>
                  </a:schemeClr>
                </a:solidFill>
              </a:rPr>
              <a:t>object-oriented</a:t>
            </a:r>
            <a:endParaRPr lang="en-US" sz="27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037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3C75E93B-A6FE-4679-8930-B8908426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675861"/>
            <a:ext cx="10681252" cy="5501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dirty="0"/>
              <a:t>Berikut adalah operasi </a:t>
            </a:r>
            <a:r>
              <a:rPr lang="id-ID" sz="2800" dirty="0" err="1"/>
              <a:t>aritmatika</a:t>
            </a:r>
            <a:r>
              <a:rPr lang="id-ID" sz="2800" dirty="0"/>
              <a:t> yang dapat dikerjakan oleh aplikasi ini :</a:t>
            </a:r>
          </a:p>
          <a:p>
            <a:pPr marL="0" indent="0">
              <a:buNone/>
            </a:pP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These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are </a:t>
            </a: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arithmetic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operation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can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accent5">
                    <a:lumMod val="50000"/>
                  </a:schemeClr>
                </a:solidFill>
              </a:rPr>
              <a:t>do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+ (Penjumlahan) : Digunakan untuk melakukan operasi penjumlahan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+ (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Addition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)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addition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operation</a:t>
            </a:r>
            <a:endParaRPr lang="id-ID" sz="28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 startAt="2"/>
            </a:pPr>
            <a:r>
              <a:rPr lang="id-ID" sz="2800" dirty="0"/>
              <a:t>- (Pengurangan) : Digunakan untuk melakukan operasi pengurangan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- (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Subtraction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)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subtraction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operation</a:t>
            </a:r>
            <a:endParaRPr lang="id-ID" sz="28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 startAt="3"/>
            </a:pPr>
            <a:r>
              <a:rPr lang="id-ID" sz="2800" dirty="0"/>
              <a:t>* (Perkalian) : Digunakan untuk melakukan operasi perkalian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* (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Multiply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)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multiply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operation</a:t>
            </a:r>
            <a:endParaRPr lang="id-ID" sz="28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 startAt="4"/>
            </a:pPr>
            <a:r>
              <a:rPr lang="id-ID" sz="2800" dirty="0"/>
              <a:t>/ (Pembagian) : Digunakan untuk melakukan operasi pembagian</a:t>
            </a:r>
          </a:p>
          <a:p>
            <a:pPr marL="0" indent="0">
              <a:buNone/>
            </a:pPr>
            <a:r>
              <a:rPr lang="id-ID" sz="2800" dirty="0"/>
              <a:t>     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/ (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Division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)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division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operation</a:t>
            </a:r>
            <a:endParaRPr lang="id-ID" sz="28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6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4512D1C2-08CE-420F-9E14-58B294FA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374"/>
            <a:ext cx="10515600" cy="5421589"/>
          </a:xfrm>
        </p:spPr>
        <p:txBody>
          <a:bodyPr>
            <a:noAutofit/>
          </a:bodyPr>
          <a:lstStyle/>
          <a:p>
            <a:pPr marL="514350" indent="-514350">
              <a:buAutoNum type="arabicPeriod" startAt="5"/>
            </a:pPr>
            <a:r>
              <a:rPr lang="id-ID" sz="2800" dirty="0"/>
              <a:t>COS : Digunakan untuk mencari nilai </a:t>
            </a:r>
            <a:r>
              <a:rPr lang="id-ID" sz="2800" dirty="0" err="1"/>
              <a:t>cosinus</a:t>
            </a:r>
            <a:r>
              <a:rPr lang="id-ID" sz="2800" dirty="0"/>
              <a:t> suatu sudut</a:t>
            </a:r>
          </a:p>
          <a:p>
            <a:pPr marL="0" indent="0">
              <a:buNone/>
            </a:pPr>
            <a:r>
              <a:rPr lang="id-ID" sz="2800" i="1" dirty="0"/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COS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cosine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angle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(in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degree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AutoNum type="arabicPeriod" startAt="6"/>
            </a:pPr>
            <a:r>
              <a:rPr lang="id-ID" sz="2800" dirty="0"/>
              <a:t>SIN : Digunakan untuk mencari nilai sinus dari sebuah sudut</a:t>
            </a:r>
          </a:p>
          <a:p>
            <a:pPr marL="0" indent="0">
              <a:buNone/>
            </a:pPr>
            <a:r>
              <a:rPr lang="id-ID" sz="2800" dirty="0"/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SIN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sine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angle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(in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degree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AutoNum type="arabicPeriod" startAt="7"/>
            </a:pPr>
            <a:r>
              <a:rPr lang="id-ID" sz="2800" dirty="0"/>
              <a:t>TAN : Digunakan untuk mencari nilai tangen dari sebuah sudut</a:t>
            </a:r>
          </a:p>
          <a:p>
            <a:pPr marL="0" indent="0">
              <a:buNone/>
            </a:pPr>
            <a:r>
              <a:rPr lang="id-ID" sz="2800" dirty="0"/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TAN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tangent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angle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(in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degree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AutoNum type="arabicPeriod" startAt="8"/>
            </a:pPr>
            <a:r>
              <a:rPr lang="id-ID" sz="2800" dirty="0"/>
              <a:t>SINH : Digunakan untuk mengembalikan nilai sinus ke derajat</a:t>
            </a:r>
          </a:p>
          <a:p>
            <a:pPr marL="0" indent="0">
              <a:buNone/>
            </a:pPr>
            <a:r>
              <a:rPr lang="id-ID" sz="2800" dirty="0"/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SINH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reverse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sine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it’s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angle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endParaRPr lang="id-ID" sz="28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 startAt="9"/>
            </a:pPr>
            <a:r>
              <a:rPr lang="id-ID" sz="2800" dirty="0"/>
              <a:t>COSH : Digunakan untuk mengembalikan nilai </a:t>
            </a:r>
            <a:r>
              <a:rPr lang="id-ID" sz="2800" dirty="0" err="1"/>
              <a:t>cosinus</a:t>
            </a:r>
            <a:r>
              <a:rPr lang="id-ID" sz="2800" dirty="0"/>
              <a:t> ke derajat</a:t>
            </a:r>
          </a:p>
          <a:p>
            <a:pPr marL="0" indent="0">
              <a:buNone/>
            </a:pP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     COSH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reverse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cosine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it’s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degree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endParaRPr lang="en-US" sz="28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36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4512D1C2-08CE-420F-9E14-58B294FA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374"/>
            <a:ext cx="10515600" cy="5791200"/>
          </a:xfrm>
        </p:spPr>
        <p:txBody>
          <a:bodyPr>
            <a:noAutofit/>
          </a:bodyPr>
          <a:lstStyle/>
          <a:p>
            <a:pPr marL="514350" indent="-514350">
              <a:buAutoNum type="arabicPeriod" startAt="10"/>
            </a:pPr>
            <a:r>
              <a:rPr lang="id-ID" sz="2400" dirty="0"/>
              <a:t>TANH: Digunakan untuk mengembalikan nilai tangen ke derajat</a:t>
            </a:r>
          </a:p>
          <a:p>
            <a:pPr marL="0" indent="0">
              <a:buNone/>
            </a:pPr>
            <a:r>
              <a:rPr lang="id-ID" sz="2400" dirty="0"/>
              <a:t>      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TANH : Use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reverse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tangent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it’s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angle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endParaRPr lang="id-ID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400" dirty="0"/>
              <a:t>11. POW : Digunakan untuk mencari nilai kuadrat dari suatu bilangan</a:t>
            </a:r>
          </a:p>
          <a:p>
            <a:pPr marL="0" indent="0">
              <a:buNone/>
            </a:pPr>
            <a:r>
              <a:rPr lang="id-ID" sz="2400" dirty="0"/>
              <a:t>      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POW : Use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quadratic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number</a:t>
            </a:r>
            <a:endParaRPr lang="id-ID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400" dirty="0"/>
              <a:t>12. SQRT : Digunakan untuk mencari nilai akar dari suatu bilangan</a:t>
            </a:r>
          </a:p>
          <a:p>
            <a:pPr marL="0" indent="0">
              <a:buNone/>
            </a:pPr>
            <a:r>
              <a:rPr lang="id-ID" sz="2400" dirty="0"/>
              <a:t>      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SQRT : Use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root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number</a:t>
            </a:r>
            <a:endParaRPr lang="id-ID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400" dirty="0"/>
              <a:t>13. RAD : Digunakan untuk </a:t>
            </a:r>
            <a:r>
              <a:rPr lang="id-ID" sz="2400" dirty="0" err="1"/>
              <a:t>mengkonversi</a:t>
            </a:r>
            <a:r>
              <a:rPr lang="id-ID" sz="2400" dirty="0"/>
              <a:t> nilai menjadi bilangan radian</a:t>
            </a:r>
          </a:p>
          <a:p>
            <a:pPr marL="0" indent="0">
              <a:buNone/>
            </a:pP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     RAD : Use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convert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be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radian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endParaRPr lang="id-ID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400" dirty="0"/>
              <a:t>14. DEG : Digunakan untuk </a:t>
            </a:r>
            <a:r>
              <a:rPr lang="id-ID" sz="2400" dirty="0" err="1"/>
              <a:t>mengkonversi</a:t>
            </a:r>
            <a:r>
              <a:rPr lang="id-ID" sz="2400" dirty="0"/>
              <a:t> nilai menjadi bilangan derajat</a:t>
            </a:r>
          </a:p>
          <a:p>
            <a:pPr marL="0" indent="0">
              <a:buNone/>
            </a:pP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     DEG : Use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convert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be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degree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endParaRPr lang="id-ID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400" dirty="0"/>
              <a:t>15. LOG : </a:t>
            </a:r>
            <a:r>
              <a:rPr lang="id-ID" sz="2400" dirty="0" err="1"/>
              <a:t>Digunkan</a:t>
            </a:r>
            <a:r>
              <a:rPr lang="id-ID" sz="2400" dirty="0"/>
              <a:t> untuk mencari nilai logaritma dari sebuah bilangan</a:t>
            </a:r>
          </a:p>
          <a:p>
            <a:pPr marL="0" indent="0">
              <a:buNone/>
            </a:pP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     LOG : Use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logarithm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id-ID" sz="2400" i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id-ID" sz="2400" i="1" dirty="0" err="1">
                <a:solidFill>
                  <a:schemeClr val="accent5">
                    <a:lumMod val="50000"/>
                  </a:schemeClr>
                </a:solidFill>
              </a:rPr>
              <a:t>number</a:t>
            </a:r>
            <a:endParaRPr lang="id-ID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400" dirty="0"/>
              <a:t>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45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86F062C8-285D-4621-9E3E-AD5E87B6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-742122"/>
            <a:ext cx="10515600" cy="5395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Berikut tombol perintah tambahan yang disediakan :</a:t>
            </a:r>
          </a:p>
          <a:p>
            <a:pPr marL="514350" indent="-514350">
              <a:buAutoNum type="arabicPeriod"/>
            </a:pPr>
            <a:r>
              <a:rPr lang="id-ID" sz="2800" dirty="0"/>
              <a:t>CE : Digunakan untuk menghapus satu angka terakhir di </a:t>
            </a:r>
            <a:r>
              <a:rPr lang="id-ID" sz="2800" dirty="0" err="1"/>
              <a:t>inputan</a:t>
            </a:r>
            <a:endParaRPr lang="id-ID" sz="2800" dirty="0"/>
          </a:p>
          <a:p>
            <a:pPr marL="0" indent="0">
              <a:buNone/>
            </a:pPr>
            <a:r>
              <a:rPr lang="id-ID" sz="2800" dirty="0"/>
              <a:t>      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CE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erase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one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last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number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input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space</a:t>
            </a:r>
            <a:endParaRPr lang="id-ID" sz="28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 startAt="2"/>
            </a:pPr>
            <a:r>
              <a:rPr lang="id-ID" sz="2800" dirty="0"/>
              <a:t>C : Digunakan untuk menghapus semua angka di </a:t>
            </a:r>
            <a:r>
              <a:rPr lang="id-ID" sz="2800" dirty="0" err="1"/>
              <a:t>inputan</a:t>
            </a:r>
            <a:endParaRPr lang="id-ID" sz="2800" dirty="0"/>
          </a:p>
          <a:p>
            <a:pPr marL="0" indent="0">
              <a:buNone/>
            </a:pP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     C : Use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clear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all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number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input</a:t>
            </a:r>
            <a:r>
              <a:rPr lang="id-ID" sz="28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d-ID" sz="2800" i="1" dirty="0" err="1">
                <a:solidFill>
                  <a:schemeClr val="accent5">
                    <a:lumMod val="50000"/>
                  </a:schemeClr>
                </a:solidFill>
              </a:rPr>
              <a:t>space</a:t>
            </a:r>
            <a:endParaRPr lang="en-US" sz="28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0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C:\Users\RAIMAN\Desktop\Screenshot_2017-07-07-15-20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919" y="393337"/>
            <a:ext cx="3505894" cy="6232701"/>
          </a:xfrm>
          <a:prstGeom prst="rect">
            <a:avLst/>
          </a:prstGeom>
          <a:noFill/>
        </p:spPr>
      </p:pic>
      <p:pic>
        <p:nvPicPr>
          <p:cNvPr id="1027" name="Picture 3" descr="C:\Users\RAIMAN\Desktop\Screenshot_2017-07-07-15-20-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5029" y="383177"/>
            <a:ext cx="3480131" cy="6186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estial">
  <a:themeElements>
    <a:clrScheme name="S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TM03457452[[fn=Selestial]]</Template>
  <TotalTime>411</TotalTime>
  <Words>521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Selestial</vt:lpstr>
      <vt:lpstr>Scientific Calculator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Cre_</dc:creator>
  <cp:lastModifiedBy>Customer</cp:lastModifiedBy>
  <cp:revision>12</cp:revision>
  <dcterms:created xsi:type="dcterms:W3CDTF">2017-07-06T18:30:04Z</dcterms:created>
  <dcterms:modified xsi:type="dcterms:W3CDTF">2017-07-07T08:51:38Z</dcterms:modified>
</cp:coreProperties>
</file>