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84025-E5DE-43AA-8054-AA64FA1AB2E1}" type="datetimeFigureOut">
              <a:rPr lang="en-US" smtClean="0"/>
              <a:t>12/24/2024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41E8E-3D4F-434B-82FD-F276C78AC2EA}" type="slidenum">
              <a:rPr lang="en-US" smtClean="0"/>
              <a:t>‹#›</a:t>
            </a:fld>
            <a:endParaRPr lang="en-US"/>
          </a:p>
        </p:txBody>
      </p:sp>
    </p:spTree>
    <p:extLst>
      <p:ext uri="{BB962C8B-B14F-4D97-AF65-F5344CB8AC3E}">
        <p14:creationId xmlns:p14="http://schemas.microsoft.com/office/powerpoint/2010/main" val="248096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41E8E-3D4F-434B-82FD-F276C78AC2EA}" type="slidenum">
              <a:rPr lang="en-US" smtClean="0"/>
              <a:t>1</a:t>
            </a:fld>
            <a:endParaRPr lang="en-US"/>
          </a:p>
        </p:txBody>
      </p:sp>
    </p:spTree>
    <p:extLst>
      <p:ext uri="{BB962C8B-B14F-4D97-AF65-F5344CB8AC3E}">
        <p14:creationId xmlns:p14="http://schemas.microsoft.com/office/powerpoint/2010/main" val="192798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181991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397908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317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3625711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1564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1586578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2840042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31845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296766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D6F6C-8691-4BB1-8DBA-F03CC18D50A3}"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253990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CD6F6C-8691-4BB1-8DBA-F03CC18D50A3}"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59088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CD6F6C-8691-4BB1-8DBA-F03CC18D50A3}"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339600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CD6F6C-8691-4BB1-8DBA-F03CC18D50A3}"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400370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D6F6C-8691-4BB1-8DBA-F03CC18D50A3}"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270125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CD6F6C-8691-4BB1-8DBA-F03CC18D50A3}"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196783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CD6F6C-8691-4BB1-8DBA-F03CC18D50A3}"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FCA15-3B62-42E9-B948-DD368E8D84EA}" type="slidenum">
              <a:rPr lang="en-US" smtClean="0"/>
              <a:t>‹#›</a:t>
            </a:fld>
            <a:endParaRPr lang="en-US"/>
          </a:p>
        </p:txBody>
      </p:sp>
    </p:spTree>
    <p:extLst>
      <p:ext uri="{BB962C8B-B14F-4D97-AF65-F5344CB8AC3E}">
        <p14:creationId xmlns:p14="http://schemas.microsoft.com/office/powerpoint/2010/main" val="383203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CD6F6C-8691-4BB1-8DBA-F03CC18D50A3}" type="datetimeFigureOut">
              <a:rPr lang="en-US" smtClean="0"/>
              <a:t>12/24/2024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0FCA15-3B62-42E9-B948-DD368E8D84EA}" type="slidenum">
              <a:rPr lang="en-US" smtClean="0"/>
              <a:t>‹#›</a:t>
            </a:fld>
            <a:endParaRPr lang="en-US"/>
          </a:p>
        </p:txBody>
      </p:sp>
    </p:spTree>
    <p:extLst>
      <p:ext uri="{BB962C8B-B14F-4D97-AF65-F5344CB8AC3E}">
        <p14:creationId xmlns:p14="http://schemas.microsoft.com/office/powerpoint/2010/main" val="1669787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3019-1B2D-B671-7480-9893C53E4A79}"/>
              </a:ext>
            </a:extLst>
          </p:cNvPr>
          <p:cNvSpPr>
            <a:spLocks noGrp="1"/>
          </p:cNvSpPr>
          <p:nvPr>
            <p:ph type="ctrTitle"/>
          </p:nvPr>
        </p:nvSpPr>
        <p:spPr>
          <a:xfrm>
            <a:off x="1507067" y="3267856"/>
            <a:ext cx="7766936" cy="782980"/>
          </a:xfrm>
        </p:spPr>
        <p:txBody>
          <a:bodyPr/>
          <a:lstStyle/>
          <a:p>
            <a:r>
              <a:rPr lang="en-US" dirty="0"/>
              <a:t> </a:t>
            </a:r>
            <a:r>
              <a:rPr lang="en-US" dirty="0" err="1"/>
              <a:t>Nykaa</a:t>
            </a:r>
            <a:r>
              <a:rPr lang="en-US" dirty="0"/>
              <a:t> Case Study</a:t>
            </a:r>
          </a:p>
        </p:txBody>
      </p:sp>
      <p:sp>
        <p:nvSpPr>
          <p:cNvPr id="3" name="Subtitle 2">
            <a:extLst>
              <a:ext uri="{FF2B5EF4-FFF2-40B4-BE49-F238E27FC236}">
                <a16:creationId xmlns:a16="http://schemas.microsoft.com/office/drawing/2014/main" id="{56225F7D-DF2B-8102-659F-C95499C09916}"/>
              </a:ext>
            </a:extLst>
          </p:cNvPr>
          <p:cNvSpPr>
            <a:spLocks noGrp="1"/>
          </p:cNvSpPr>
          <p:nvPr>
            <p:ph type="subTitle" idx="1"/>
          </p:nvPr>
        </p:nvSpPr>
        <p:spPr/>
        <p:txBody>
          <a:bodyPr>
            <a:normAutofit/>
          </a:bodyPr>
          <a:lstStyle/>
          <a:p>
            <a:r>
              <a:rPr lang="en-US" sz="2000" dirty="0">
                <a:highlight>
                  <a:srgbClr val="00FFFF"/>
                </a:highlight>
              </a:rPr>
              <a:t>The Rise of India's Leading E-commerce Beauty Retailer</a:t>
            </a:r>
          </a:p>
        </p:txBody>
      </p:sp>
    </p:spTree>
    <p:extLst>
      <p:ext uri="{BB962C8B-B14F-4D97-AF65-F5344CB8AC3E}">
        <p14:creationId xmlns:p14="http://schemas.microsoft.com/office/powerpoint/2010/main" val="268938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ACEE-0F11-04E9-1E36-DEA22398BE57}"/>
              </a:ext>
            </a:extLst>
          </p:cNvPr>
          <p:cNvSpPr>
            <a:spLocks noGrp="1"/>
          </p:cNvSpPr>
          <p:nvPr>
            <p:ph type="title"/>
          </p:nvPr>
        </p:nvSpPr>
        <p:spPr/>
        <p:txBody>
          <a:bodyPr/>
          <a:lstStyle/>
          <a:p>
            <a:r>
              <a:rPr lang="en-US" sz="3600" b="1" dirty="0"/>
              <a:t>Rising E-commerce Penetration</a:t>
            </a:r>
            <a:br>
              <a:rPr lang="en-US" sz="3600" b="1" dirty="0"/>
            </a:br>
            <a:endParaRPr lang="en-US" dirty="0"/>
          </a:p>
        </p:txBody>
      </p:sp>
      <p:sp>
        <p:nvSpPr>
          <p:cNvPr id="4" name="Rectangle 1">
            <a:extLst>
              <a:ext uri="{FF2B5EF4-FFF2-40B4-BE49-F238E27FC236}">
                <a16:creationId xmlns:a16="http://schemas.microsoft.com/office/drawing/2014/main" id="{733A37F5-B9F3-C0D0-651A-CA0796D70AE2}"/>
              </a:ext>
            </a:extLst>
          </p:cNvPr>
          <p:cNvSpPr>
            <a:spLocks noGrp="1" noChangeArrowheads="1"/>
          </p:cNvSpPr>
          <p:nvPr>
            <p:ph idx="1"/>
          </p:nvPr>
        </p:nvSpPr>
        <p:spPr bwMode="auto">
          <a:xfrm>
            <a:off x="677334" y="2000025"/>
            <a:ext cx="859666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beauty and personal care e-commerce market in India is growing rapidly. With increasing internet penetration and smartphone usage, more consumers are turning to online platforms like </a:t>
            </a:r>
            <a:r>
              <a:rPr kumimoji="0" lang="en-US" altLang="en-US" sz="2400" b="0" i="0" u="none" strike="noStrike" cap="none" normalizeH="0" baseline="0" dirty="0" err="1">
                <a:ln>
                  <a:noFill/>
                </a:ln>
                <a:solidFill>
                  <a:schemeClr val="tx1"/>
                </a:solidFill>
                <a:effectLst/>
                <a:latin typeface="Arial" panose="020B0604020202020204" pitchFamily="34" charset="0"/>
              </a:rPr>
              <a:t>Nykaa</a:t>
            </a:r>
            <a:r>
              <a:rPr kumimoji="0" lang="en-US" altLang="en-US" sz="2400" b="0" i="0" u="none" strike="noStrike" cap="none" normalizeH="0" baseline="0" dirty="0">
                <a:ln>
                  <a:noFill/>
                </a:ln>
                <a:solidFill>
                  <a:schemeClr val="tx1"/>
                </a:solidFill>
                <a:effectLst/>
                <a:latin typeface="Arial" panose="020B0604020202020204" pitchFamily="34" charset="0"/>
              </a:rPr>
              <a:t> for their beauty needs.</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30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E2CE-F527-B9FD-875B-8B1D8236E50C}"/>
              </a:ext>
            </a:extLst>
          </p:cNvPr>
          <p:cNvSpPr>
            <a:spLocks noGrp="1"/>
          </p:cNvSpPr>
          <p:nvPr>
            <p:ph type="title"/>
          </p:nvPr>
        </p:nvSpPr>
        <p:spPr/>
        <p:txBody>
          <a:bodyPr/>
          <a:lstStyle/>
          <a:p>
            <a:r>
              <a:rPr lang="en-US" sz="3600" b="1" dirty="0"/>
              <a:t>Omni-channel Retail</a:t>
            </a:r>
            <a:br>
              <a:rPr lang="en-US" sz="3600" b="1" dirty="0"/>
            </a:br>
            <a:endParaRPr lang="en-US" dirty="0"/>
          </a:p>
        </p:txBody>
      </p:sp>
      <p:sp>
        <p:nvSpPr>
          <p:cNvPr id="3" name="Content Placeholder 2">
            <a:extLst>
              <a:ext uri="{FF2B5EF4-FFF2-40B4-BE49-F238E27FC236}">
                <a16:creationId xmlns:a16="http://schemas.microsoft.com/office/drawing/2014/main" id="{155BE524-330E-BB2E-62FA-EDD1BBC60ABD}"/>
              </a:ext>
            </a:extLst>
          </p:cNvPr>
          <p:cNvSpPr>
            <a:spLocks noGrp="1"/>
          </p:cNvSpPr>
          <p:nvPr>
            <p:ph idx="1"/>
          </p:nvPr>
        </p:nvSpPr>
        <p:spPr/>
        <p:txBody>
          <a:bodyPr>
            <a:normAutofit/>
          </a:bodyPr>
          <a:lstStyle/>
          <a:p>
            <a:r>
              <a:rPr lang="en-US" sz="2800" dirty="0" err="1"/>
              <a:t>Nykaa</a:t>
            </a:r>
            <a:r>
              <a:rPr lang="en-US" sz="2800" dirty="0"/>
              <a:t> has successfully expanded from an online-only retailer to an omni-channel retailer, opening physical stores to complement its online presence. This strategy allows </a:t>
            </a:r>
            <a:r>
              <a:rPr lang="en-US" sz="2800" dirty="0" err="1"/>
              <a:t>Nykaa</a:t>
            </a:r>
            <a:r>
              <a:rPr lang="en-US" sz="2800" dirty="0"/>
              <a:t> to reach a wider audience and provide a seamless shopping experience</a:t>
            </a:r>
          </a:p>
        </p:txBody>
      </p:sp>
    </p:spTree>
    <p:extLst>
      <p:ext uri="{BB962C8B-B14F-4D97-AF65-F5344CB8AC3E}">
        <p14:creationId xmlns:p14="http://schemas.microsoft.com/office/powerpoint/2010/main" val="167583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7341-AE5C-464D-3980-35638C08D2D2}"/>
              </a:ext>
            </a:extLst>
          </p:cNvPr>
          <p:cNvSpPr>
            <a:spLocks noGrp="1"/>
          </p:cNvSpPr>
          <p:nvPr>
            <p:ph type="title"/>
          </p:nvPr>
        </p:nvSpPr>
        <p:spPr/>
        <p:txBody>
          <a:bodyPr>
            <a:normAutofit fontScale="90000"/>
          </a:bodyPr>
          <a:lstStyle/>
          <a:p>
            <a:r>
              <a:rPr lang="en-US" sz="3600" b="1" dirty="0"/>
              <a:t>Personalization and Customer Engagement</a:t>
            </a:r>
            <a:br>
              <a:rPr lang="en-US" sz="3600" b="1" dirty="0"/>
            </a:br>
            <a:endParaRPr lang="en-US" dirty="0"/>
          </a:p>
        </p:txBody>
      </p:sp>
      <p:sp>
        <p:nvSpPr>
          <p:cNvPr id="3" name="Content Placeholder 2">
            <a:extLst>
              <a:ext uri="{FF2B5EF4-FFF2-40B4-BE49-F238E27FC236}">
                <a16:creationId xmlns:a16="http://schemas.microsoft.com/office/drawing/2014/main" id="{04796DD9-825C-DA20-13BD-38A83ED3A6D1}"/>
              </a:ext>
            </a:extLst>
          </p:cNvPr>
          <p:cNvSpPr>
            <a:spLocks noGrp="1"/>
          </p:cNvSpPr>
          <p:nvPr>
            <p:ph idx="1"/>
          </p:nvPr>
        </p:nvSpPr>
        <p:spPr/>
        <p:txBody>
          <a:bodyPr>
            <a:normAutofit/>
          </a:bodyPr>
          <a:lstStyle/>
          <a:p>
            <a:r>
              <a:rPr lang="en-US" sz="2800" dirty="0" err="1"/>
              <a:t>Nykaa</a:t>
            </a:r>
            <a:r>
              <a:rPr lang="en-US" sz="2800" dirty="0"/>
              <a:t> leverages data analytics and technology to offer personalized recommendations and targeted marketing campaigns. This approach helps in enhancing customer engagement and loyalty</a:t>
            </a:r>
          </a:p>
        </p:txBody>
      </p:sp>
    </p:spTree>
    <p:extLst>
      <p:ext uri="{BB962C8B-B14F-4D97-AF65-F5344CB8AC3E}">
        <p14:creationId xmlns:p14="http://schemas.microsoft.com/office/powerpoint/2010/main" val="316025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77B5-F77D-47F5-571D-DDE8E66F6C23}"/>
              </a:ext>
            </a:extLst>
          </p:cNvPr>
          <p:cNvSpPr>
            <a:spLocks noGrp="1"/>
          </p:cNvSpPr>
          <p:nvPr>
            <p:ph type="title"/>
          </p:nvPr>
        </p:nvSpPr>
        <p:spPr/>
        <p:txBody>
          <a:bodyPr/>
          <a:lstStyle/>
          <a:p>
            <a:r>
              <a:rPr lang="en-US" sz="3600" b="1" dirty="0"/>
              <a:t>Influencer Marketing</a:t>
            </a:r>
            <a:br>
              <a:rPr lang="en-US" sz="3600" b="1" dirty="0"/>
            </a:br>
            <a:endParaRPr lang="en-US" dirty="0"/>
          </a:p>
        </p:txBody>
      </p:sp>
      <p:sp>
        <p:nvSpPr>
          <p:cNvPr id="3" name="Content Placeholder 2">
            <a:extLst>
              <a:ext uri="{FF2B5EF4-FFF2-40B4-BE49-F238E27FC236}">
                <a16:creationId xmlns:a16="http://schemas.microsoft.com/office/drawing/2014/main" id="{821D9450-509E-C8BD-24AB-C9110BCDD1BC}"/>
              </a:ext>
            </a:extLst>
          </p:cNvPr>
          <p:cNvSpPr>
            <a:spLocks noGrp="1"/>
          </p:cNvSpPr>
          <p:nvPr>
            <p:ph idx="1"/>
          </p:nvPr>
        </p:nvSpPr>
        <p:spPr/>
        <p:txBody>
          <a:bodyPr>
            <a:normAutofit/>
          </a:bodyPr>
          <a:lstStyle/>
          <a:p>
            <a:r>
              <a:rPr lang="en-US" sz="3200" dirty="0"/>
              <a:t>Social media marketing and influencer collaborations play a significant role in </a:t>
            </a:r>
            <a:r>
              <a:rPr lang="en-US" sz="3200" dirty="0" err="1"/>
              <a:t>Nykaa's</a:t>
            </a:r>
            <a:r>
              <a:rPr lang="en-US" sz="3200" dirty="0"/>
              <a:t> success. Partnering with beauty influencers helps </a:t>
            </a:r>
            <a:r>
              <a:rPr lang="en-US" sz="3200" dirty="0" err="1"/>
              <a:t>Nykaa</a:t>
            </a:r>
            <a:r>
              <a:rPr lang="en-US" sz="3200" dirty="0"/>
              <a:t> reach a broader audience and build brand trust</a:t>
            </a:r>
          </a:p>
        </p:txBody>
      </p:sp>
    </p:spTree>
    <p:extLst>
      <p:ext uri="{BB962C8B-B14F-4D97-AF65-F5344CB8AC3E}">
        <p14:creationId xmlns:p14="http://schemas.microsoft.com/office/powerpoint/2010/main" val="195601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FEDA-2BDF-CE7F-C6D4-167C5CE38F93}"/>
              </a:ext>
            </a:extLst>
          </p:cNvPr>
          <p:cNvSpPr>
            <a:spLocks noGrp="1"/>
          </p:cNvSpPr>
          <p:nvPr>
            <p:ph type="title"/>
          </p:nvPr>
        </p:nvSpPr>
        <p:spPr/>
        <p:txBody>
          <a:bodyPr/>
          <a:lstStyle/>
          <a:p>
            <a:r>
              <a:rPr lang="en-US" dirty="0"/>
              <a:t>Sustainability and Ethical Practices</a:t>
            </a:r>
          </a:p>
        </p:txBody>
      </p:sp>
      <p:sp>
        <p:nvSpPr>
          <p:cNvPr id="3" name="Content Placeholder 2">
            <a:extLst>
              <a:ext uri="{FF2B5EF4-FFF2-40B4-BE49-F238E27FC236}">
                <a16:creationId xmlns:a16="http://schemas.microsoft.com/office/drawing/2014/main" id="{24352DF2-5444-234C-7A40-D970D4278F7A}"/>
              </a:ext>
            </a:extLst>
          </p:cNvPr>
          <p:cNvSpPr>
            <a:spLocks noGrp="1"/>
          </p:cNvSpPr>
          <p:nvPr>
            <p:ph idx="1"/>
          </p:nvPr>
        </p:nvSpPr>
        <p:spPr/>
        <p:txBody>
          <a:bodyPr>
            <a:normAutofit/>
          </a:bodyPr>
          <a:lstStyle/>
          <a:p>
            <a:r>
              <a:rPr lang="en-US" sz="3200" dirty="0"/>
              <a:t>Consumers are increasingly concerned about sustainability and ethical practices in the beauty industry. </a:t>
            </a:r>
            <a:r>
              <a:rPr lang="en-US" sz="3200" dirty="0" err="1"/>
              <a:t>Nykaa</a:t>
            </a:r>
            <a:r>
              <a:rPr lang="en-US" sz="3200" dirty="0"/>
              <a:t> is focusing on offering eco-friendly and cruelty-free products to meet this demand</a:t>
            </a:r>
          </a:p>
        </p:txBody>
      </p:sp>
    </p:spTree>
    <p:extLst>
      <p:ext uri="{BB962C8B-B14F-4D97-AF65-F5344CB8AC3E}">
        <p14:creationId xmlns:p14="http://schemas.microsoft.com/office/powerpoint/2010/main" val="41191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04BD-1371-359E-87CA-0D4C0E9F58BE}"/>
              </a:ext>
            </a:extLst>
          </p:cNvPr>
          <p:cNvSpPr>
            <a:spLocks noGrp="1"/>
          </p:cNvSpPr>
          <p:nvPr>
            <p:ph type="title"/>
          </p:nvPr>
        </p:nvSpPr>
        <p:spPr/>
        <p:txBody>
          <a:bodyPr/>
          <a:lstStyle/>
          <a:p>
            <a:r>
              <a:rPr lang="en-US" dirty="0"/>
              <a:t>Expansion into New Product Categories</a:t>
            </a:r>
          </a:p>
        </p:txBody>
      </p:sp>
      <p:sp>
        <p:nvSpPr>
          <p:cNvPr id="3" name="Content Placeholder 2">
            <a:extLst>
              <a:ext uri="{FF2B5EF4-FFF2-40B4-BE49-F238E27FC236}">
                <a16:creationId xmlns:a16="http://schemas.microsoft.com/office/drawing/2014/main" id="{B4811533-2873-7ED8-0229-ACCC153DAC57}"/>
              </a:ext>
            </a:extLst>
          </p:cNvPr>
          <p:cNvSpPr>
            <a:spLocks noGrp="1"/>
          </p:cNvSpPr>
          <p:nvPr>
            <p:ph idx="1"/>
          </p:nvPr>
        </p:nvSpPr>
        <p:spPr/>
        <p:txBody>
          <a:bodyPr>
            <a:normAutofit/>
          </a:bodyPr>
          <a:lstStyle/>
          <a:p>
            <a:r>
              <a:rPr lang="en-US" sz="3200" dirty="0" err="1"/>
              <a:t>Nykaa</a:t>
            </a:r>
            <a:r>
              <a:rPr lang="en-US" sz="3200" dirty="0"/>
              <a:t> is continuously expanding its product offerings to include new categories such as wellness, fitness, and fashion. This diversification helps in attracting a broader customer base and driving sales growth</a:t>
            </a:r>
          </a:p>
        </p:txBody>
      </p:sp>
    </p:spTree>
    <p:extLst>
      <p:ext uri="{BB962C8B-B14F-4D97-AF65-F5344CB8AC3E}">
        <p14:creationId xmlns:p14="http://schemas.microsoft.com/office/powerpoint/2010/main" val="234949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DFA9-DD7D-D323-27FF-D2B04CC3252B}"/>
              </a:ext>
            </a:extLst>
          </p:cNvPr>
          <p:cNvSpPr>
            <a:spLocks noGrp="1"/>
          </p:cNvSpPr>
          <p:nvPr>
            <p:ph type="title"/>
          </p:nvPr>
        </p:nvSpPr>
        <p:spPr/>
        <p:txBody>
          <a:bodyPr/>
          <a:lstStyle/>
          <a:p>
            <a:r>
              <a:rPr lang="en-US" dirty="0"/>
              <a:t>Focus on Financial Growth</a:t>
            </a:r>
          </a:p>
        </p:txBody>
      </p:sp>
      <p:sp>
        <p:nvSpPr>
          <p:cNvPr id="3" name="Content Placeholder 2">
            <a:extLst>
              <a:ext uri="{FF2B5EF4-FFF2-40B4-BE49-F238E27FC236}">
                <a16:creationId xmlns:a16="http://schemas.microsoft.com/office/drawing/2014/main" id="{60B486F5-ABF7-B2B9-389D-6F7867E2406B}"/>
              </a:ext>
            </a:extLst>
          </p:cNvPr>
          <p:cNvSpPr>
            <a:spLocks noGrp="1"/>
          </p:cNvSpPr>
          <p:nvPr>
            <p:ph idx="1"/>
          </p:nvPr>
        </p:nvSpPr>
        <p:spPr/>
        <p:txBody>
          <a:bodyPr>
            <a:normAutofit/>
          </a:bodyPr>
          <a:lstStyle/>
          <a:p>
            <a:r>
              <a:rPr lang="en-US" sz="3200" dirty="0" err="1"/>
              <a:t>Nykaa</a:t>
            </a:r>
            <a:r>
              <a:rPr lang="en-US" sz="3200" dirty="0"/>
              <a:t> aims to achieve financial growth and profitability through effective marketing campaigns and pricing strategies. The company is also exploring opportunities for international expansion</a:t>
            </a:r>
          </a:p>
        </p:txBody>
      </p:sp>
    </p:spTree>
    <p:extLst>
      <p:ext uri="{BB962C8B-B14F-4D97-AF65-F5344CB8AC3E}">
        <p14:creationId xmlns:p14="http://schemas.microsoft.com/office/powerpoint/2010/main" val="255751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F1B-F9A4-44A0-F7D0-E362958B5629}"/>
              </a:ext>
            </a:extLst>
          </p:cNvPr>
          <p:cNvSpPr>
            <a:spLocks noGrp="1"/>
          </p:cNvSpPr>
          <p:nvPr>
            <p:ph type="title"/>
          </p:nvPr>
        </p:nvSpPr>
        <p:spPr/>
        <p:txBody>
          <a:bodyPr/>
          <a:lstStyle/>
          <a:p>
            <a:r>
              <a:rPr lang="en-US" dirty="0"/>
              <a:t>Customer-Centric Approach</a:t>
            </a:r>
          </a:p>
        </p:txBody>
      </p:sp>
      <p:sp>
        <p:nvSpPr>
          <p:cNvPr id="3" name="Content Placeholder 2">
            <a:extLst>
              <a:ext uri="{FF2B5EF4-FFF2-40B4-BE49-F238E27FC236}">
                <a16:creationId xmlns:a16="http://schemas.microsoft.com/office/drawing/2014/main" id="{44A46D51-3D7A-A191-6CF5-1B7BB709D03B}"/>
              </a:ext>
            </a:extLst>
          </p:cNvPr>
          <p:cNvSpPr>
            <a:spLocks noGrp="1"/>
          </p:cNvSpPr>
          <p:nvPr>
            <p:ph idx="1"/>
          </p:nvPr>
        </p:nvSpPr>
        <p:spPr/>
        <p:txBody>
          <a:bodyPr>
            <a:normAutofit/>
          </a:bodyPr>
          <a:lstStyle/>
          <a:p>
            <a:r>
              <a:rPr lang="en-US" sz="3600" dirty="0" err="1"/>
              <a:t>Nykaa</a:t>
            </a:r>
            <a:r>
              <a:rPr lang="en-US" sz="3600" dirty="0"/>
              <a:t> emphasizes customer satisfaction and feedback, continuously improving its services and products based on customer insights</a:t>
            </a:r>
          </a:p>
        </p:txBody>
      </p:sp>
    </p:spTree>
    <p:extLst>
      <p:ext uri="{BB962C8B-B14F-4D97-AF65-F5344CB8AC3E}">
        <p14:creationId xmlns:p14="http://schemas.microsoft.com/office/powerpoint/2010/main" val="202072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04ED-F5E9-FA3D-FFB6-8A5A18422507}"/>
              </a:ext>
            </a:extLst>
          </p:cNvPr>
          <p:cNvSpPr>
            <a:spLocks noGrp="1"/>
          </p:cNvSpPr>
          <p:nvPr>
            <p:ph type="title"/>
          </p:nvPr>
        </p:nvSpPr>
        <p:spPr/>
        <p:txBody>
          <a:bodyPr/>
          <a:lstStyle/>
          <a:p>
            <a:r>
              <a:rPr lang="en-US" dirty="0"/>
              <a:t>Formulating strategic recommendations</a:t>
            </a:r>
          </a:p>
        </p:txBody>
      </p:sp>
      <p:sp>
        <p:nvSpPr>
          <p:cNvPr id="3" name="Content Placeholder 2">
            <a:extLst>
              <a:ext uri="{FF2B5EF4-FFF2-40B4-BE49-F238E27FC236}">
                <a16:creationId xmlns:a16="http://schemas.microsoft.com/office/drawing/2014/main" id="{5D64C100-69FF-2AC5-8755-20B8936B67D6}"/>
              </a:ext>
            </a:extLst>
          </p:cNvPr>
          <p:cNvSpPr>
            <a:spLocks noGrp="1"/>
          </p:cNvSpPr>
          <p:nvPr>
            <p:ph idx="1"/>
          </p:nvPr>
        </p:nvSpPr>
        <p:spPr/>
        <p:txBody>
          <a:bodyPr>
            <a:noAutofit/>
          </a:bodyPr>
          <a:lstStyle/>
          <a:p>
            <a:r>
              <a:rPr lang="en-US" sz="2400" b="1" dirty="0"/>
              <a:t>Expand Product Lines</a:t>
            </a:r>
          </a:p>
          <a:p>
            <a:r>
              <a:rPr lang="en-US" sz="2400" b="1" dirty="0"/>
              <a:t>Enhance Omni-channel Experience</a:t>
            </a:r>
          </a:p>
          <a:p>
            <a:r>
              <a:rPr lang="en-US" sz="2400" b="1" dirty="0"/>
              <a:t>Leverage Data Analytics</a:t>
            </a:r>
          </a:p>
          <a:p>
            <a:r>
              <a:rPr lang="en-US" sz="2400" b="1" dirty="0"/>
              <a:t>Strengthen Customer Service</a:t>
            </a:r>
          </a:p>
          <a:p>
            <a:r>
              <a:rPr lang="en-US" sz="2400" b="1" dirty="0"/>
              <a:t>Sustainability Initiatives</a:t>
            </a:r>
          </a:p>
          <a:p>
            <a:r>
              <a:rPr lang="en-US" sz="2400" b="1" dirty="0"/>
              <a:t>Expand International Presence</a:t>
            </a:r>
          </a:p>
          <a:p>
            <a:r>
              <a:rPr lang="en-US" sz="2400" b="1" dirty="0"/>
              <a:t>Collaborate with Influencers</a:t>
            </a:r>
          </a:p>
          <a:p>
            <a:r>
              <a:rPr lang="en-US" sz="2400" b="1" dirty="0"/>
              <a:t>Focus on Financial Health</a:t>
            </a:r>
          </a:p>
          <a:p>
            <a:r>
              <a:rPr lang="en-US" sz="2400" b="1" dirty="0"/>
              <a:t>Innovative Marketing Campaigns</a:t>
            </a:r>
          </a:p>
        </p:txBody>
      </p:sp>
    </p:spTree>
    <p:extLst>
      <p:ext uri="{BB962C8B-B14F-4D97-AF65-F5344CB8AC3E}">
        <p14:creationId xmlns:p14="http://schemas.microsoft.com/office/powerpoint/2010/main" val="140717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C3A4-8673-5882-827B-2E92C909AD12}"/>
              </a:ext>
            </a:extLst>
          </p:cNvPr>
          <p:cNvSpPr>
            <a:spLocks noGrp="1"/>
          </p:cNvSpPr>
          <p:nvPr>
            <p:ph type="title"/>
          </p:nvPr>
        </p:nvSpPr>
        <p:spPr/>
        <p:txBody>
          <a:bodyPr/>
          <a:lstStyle/>
          <a:p>
            <a:r>
              <a:rPr lang="en-US" dirty="0"/>
              <a:t>Customer Reviews</a:t>
            </a:r>
          </a:p>
        </p:txBody>
      </p:sp>
      <p:sp>
        <p:nvSpPr>
          <p:cNvPr id="3" name="Content Placeholder 2">
            <a:extLst>
              <a:ext uri="{FF2B5EF4-FFF2-40B4-BE49-F238E27FC236}">
                <a16:creationId xmlns:a16="http://schemas.microsoft.com/office/drawing/2014/main" id="{F679D5AB-70E8-4571-CE58-017242240A43}"/>
              </a:ext>
            </a:extLst>
          </p:cNvPr>
          <p:cNvSpPr>
            <a:spLocks noGrp="1"/>
          </p:cNvSpPr>
          <p:nvPr>
            <p:ph idx="1"/>
          </p:nvPr>
        </p:nvSpPr>
        <p:spPr/>
        <p:txBody>
          <a:bodyPr/>
          <a:lstStyle/>
          <a:p>
            <a:pPr>
              <a:buFont typeface="Arial" panose="020B0604020202020204" pitchFamily="34" charset="0"/>
              <a:buChar char="•"/>
            </a:pPr>
            <a:r>
              <a:rPr lang="en-US" sz="2800" b="1" dirty="0"/>
              <a:t>Positive Feedback</a:t>
            </a:r>
            <a:r>
              <a:rPr lang="en-US" sz="2400" dirty="0"/>
              <a:t>: Note down what customers appreciate, such as product quality, delivery speed, and customer service.</a:t>
            </a:r>
          </a:p>
          <a:p>
            <a:pPr>
              <a:buFont typeface="Arial" panose="020B0604020202020204" pitchFamily="34" charset="0"/>
              <a:buChar char="•"/>
            </a:pPr>
            <a:r>
              <a:rPr lang="en-US" sz="2800" b="1" dirty="0"/>
              <a:t>Negative Feedback</a:t>
            </a:r>
            <a:r>
              <a:rPr lang="en-US" sz="2400" dirty="0"/>
              <a:t>: Identify common complaints, like issues with product quality, delivery delays, or poor customer service.</a:t>
            </a:r>
          </a:p>
          <a:p>
            <a:pPr>
              <a:buFont typeface="Arial" panose="020B0604020202020204" pitchFamily="34" charset="0"/>
              <a:buChar char="•"/>
            </a:pPr>
            <a:r>
              <a:rPr lang="en-US" sz="2800" b="1" dirty="0"/>
              <a:t>Neutral Feedback</a:t>
            </a:r>
            <a:r>
              <a:rPr lang="en-US" sz="2400" dirty="0"/>
              <a:t>: Look for constructive comments that provide suggestions for improvement without strong emotions.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75377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948C-3299-B5ED-E5F0-AE6282758C62}"/>
              </a:ext>
            </a:extLst>
          </p:cNvPr>
          <p:cNvSpPr>
            <a:spLocks noGrp="1"/>
          </p:cNvSpPr>
          <p:nvPr>
            <p:ph type="title"/>
          </p:nvPr>
        </p:nvSpPr>
        <p:spPr/>
        <p:txBody>
          <a:bodyPr/>
          <a:lstStyle/>
          <a:p>
            <a:r>
              <a:rPr lang="en-US" dirty="0"/>
              <a:t>Social Media and Review Analysis</a:t>
            </a:r>
          </a:p>
        </p:txBody>
      </p:sp>
      <p:sp>
        <p:nvSpPr>
          <p:cNvPr id="5" name="Content Placeholder 4">
            <a:extLst>
              <a:ext uri="{FF2B5EF4-FFF2-40B4-BE49-F238E27FC236}">
                <a16:creationId xmlns:a16="http://schemas.microsoft.com/office/drawing/2014/main" id="{B35F786B-C3C1-7806-C8C3-FF0CA2942028}"/>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Customer Insights</a:t>
            </a:r>
            <a:r>
              <a:rPr kumimoji="0" lang="en-US" altLang="en-US" sz="2000" b="0" i="0" u="none" strike="noStrike" cap="none" normalizeH="0" baseline="0" dirty="0">
                <a:ln>
                  <a:noFill/>
                </a:ln>
                <a:solidFill>
                  <a:schemeClr val="tx1"/>
                </a:solidFill>
                <a:effectLst/>
                <a:latin typeface="Arial" panose="020B0604020202020204" pitchFamily="34" charset="0"/>
              </a:rPr>
              <a:t>: Understanding customer opinions and preferences helps </a:t>
            </a:r>
            <a:r>
              <a:rPr kumimoji="0" lang="en-US" altLang="en-US" sz="2000" b="0" i="0" u="none" strike="noStrike" cap="none" normalizeH="0" baseline="0" dirty="0" err="1">
                <a:ln>
                  <a:noFill/>
                </a:ln>
                <a:solidFill>
                  <a:schemeClr val="tx1"/>
                </a:solidFill>
                <a:effectLst/>
                <a:latin typeface="Arial" panose="020B0604020202020204" pitchFamily="34" charset="0"/>
              </a:rPr>
              <a:t>Nykaa</a:t>
            </a:r>
            <a:r>
              <a:rPr kumimoji="0" lang="en-US" altLang="en-US" sz="2000" b="0" i="0" u="none" strike="noStrike" cap="none" normalizeH="0" baseline="0" dirty="0">
                <a:ln>
                  <a:noFill/>
                </a:ln>
                <a:solidFill>
                  <a:schemeClr val="tx1"/>
                </a:solidFill>
                <a:effectLst/>
                <a:latin typeface="Arial" panose="020B0604020202020204" pitchFamily="34" charset="0"/>
              </a:rPr>
              <a:t> make informed decisions about product development and marketing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Customer Experience</a:t>
            </a:r>
            <a:r>
              <a:rPr kumimoji="0" lang="en-US" altLang="en-US" sz="2000" b="0" i="0" u="none" strike="noStrike" cap="none" normalizeH="0" baseline="0" dirty="0">
                <a:ln>
                  <a:noFill/>
                </a:ln>
                <a:solidFill>
                  <a:schemeClr val="tx1"/>
                </a:solidFill>
                <a:effectLst/>
                <a:latin typeface="Arial" panose="020B0604020202020204" pitchFamily="34" charset="0"/>
              </a:rPr>
              <a:t>: Addressing customer concerns and feedback promptly can lead to higher customer satisfaction and loyalty.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Informed Marketing Strategies</a:t>
            </a:r>
            <a:r>
              <a:rPr kumimoji="0" lang="en-US" altLang="en-US" sz="2000" b="0" i="0" u="none" strike="noStrike" cap="none" normalizeH="0" baseline="0" dirty="0">
                <a:ln>
                  <a:noFill/>
                </a:ln>
                <a:solidFill>
                  <a:schemeClr val="tx1"/>
                </a:solidFill>
                <a:effectLst/>
                <a:latin typeface="Arial" panose="020B0604020202020204" pitchFamily="34" charset="0"/>
              </a:rPr>
              <a:t>: Insights from social media and reviews can guide targeted marketing campaigns, influencer collaborations, and promotional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Competitive Advantage</a:t>
            </a:r>
            <a:r>
              <a:rPr kumimoji="0" lang="en-US" altLang="en-US" sz="2000" b="0" i="0" u="none" strike="noStrike" cap="none" normalizeH="0" baseline="0" dirty="0">
                <a:ln>
                  <a:noFill/>
                </a:ln>
                <a:solidFill>
                  <a:schemeClr val="tx1"/>
                </a:solidFill>
                <a:effectLst/>
                <a:latin typeface="Arial" panose="020B0604020202020204" pitchFamily="34" charset="0"/>
              </a:rPr>
              <a:t>: Staying attuned to customer sentiment allows </a:t>
            </a:r>
            <a:r>
              <a:rPr kumimoji="0" lang="en-US" altLang="en-US" sz="2000" b="0" i="0" u="none" strike="noStrike" cap="none" normalizeH="0" baseline="0" dirty="0" err="1">
                <a:ln>
                  <a:noFill/>
                </a:ln>
                <a:solidFill>
                  <a:schemeClr val="tx1"/>
                </a:solidFill>
                <a:effectLst/>
                <a:latin typeface="Arial" panose="020B0604020202020204" pitchFamily="34" charset="0"/>
              </a:rPr>
              <a:t>Nykaa</a:t>
            </a:r>
            <a:r>
              <a:rPr kumimoji="0" lang="en-US" altLang="en-US" sz="2000" b="0" i="0" u="none" strike="noStrike" cap="none" normalizeH="0" baseline="0" dirty="0">
                <a:ln>
                  <a:noFill/>
                </a:ln>
                <a:solidFill>
                  <a:schemeClr val="tx1"/>
                </a:solidFill>
                <a:effectLst/>
                <a:latin typeface="Arial" panose="020B0604020202020204" pitchFamily="34" charset="0"/>
              </a:rPr>
              <a:t> to stay ahead of competitors by quickly adapting to market changes and customer expectations.</a:t>
            </a:r>
          </a:p>
          <a:p>
            <a:endParaRPr lang="en-US" dirty="0"/>
          </a:p>
        </p:txBody>
      </p:sp>
    </p:spTree>
    <p:extLst>
      <p:ext uri="{BB962C8B-B14F-4D97-AF65-F5344CB8AC3E}">
        <p14:creationId xmlns:p14="http://schemas.microsoft.com/office/powerpoint/2010/main" val="928336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4F03-3D2A-1D3F-96C6-26F2037351D1}"/>
              </a:ext>
            </a:extLst>
          </p:cNvPr>
          <p:cNvSpPr>
            <a:spLocks noGrp="1"/>
          </p:cNvSpPr>
          <p:nvPr>
            <p:ph type="title"/>
          </p:nvPr>
        </p:nvSpPr>
        <p:spPr/>
        <p:txBody>
          <a:bodyPr/>
          <a:lstStyle/>
          <a:p>
            <a:r>
              <a:rPr lang="en-US" dirty="0"/>
              <a:t>Strategic Recommendations</a:t>
            </a:r>
          </a:p>
        </p:txBody>
      </p:sp>
      <p:sp>
        <p:nvSpPr>
          <p:cNvPr id="3" name="Content Placeholder 2">
            <a:extLst>
              <a:ext uri="{FF2B5EF4-FFF2-40B4-BE49-F238E27FC236}">
                <a16:creationId xmlns:a16="http://schemas.microsoft.com/office/drawing/2014/main" id="{61FBB2A6-4B77-41AC-6801-8DF58881B52C}"/>
              </a:ext>
            </a:extLst>
          </p:cNvPr>
          <p:cNvSpPr>
            <a:spLocks noGrp="1"/>
          </p:cNvSpPr>
          <p:nvPr>
            <p:ph idx="1"/>
          </p:nvPr>
        </p:nvSpPr>
        <p:spPr/>
        <p:txBody>
          <a:bodyPr>
            <a:normAutofit/>
          </a:bodyPr>
          <a:lstStyle/>
          <a:p>
            <a:r>
              <a:rPr lang="en-US" sz="3200" dirty="0"/>
              <a:t>Enhancing Customer Satisfaction</a:t>
            </a:r>
          </a:p>
          <a:p>
            <a:pPr marL="0" indent="0">
              <a:buNone/>
            </a:pPr>
            <a:r>
              <a:rPr lang="en-US" sz="3200" dirty="0"/>
              <a:t>       1. Improve Customer Service</a:t>
            </a:r>
          </a:p>
          <a:p>
            <a:pPr marL="0" indent="0">
              <a:buNone/>
            </a:pPr>
            <a:r>
              <a:rPr lang="en-US" sz="3200" dirty="0"/>
              <a:t>       2. Optimize Delivery Processes</a:t>
            </a:r>
          </a:p>
          <a:p>
            <a:pPr marL="0" indent="0">
              <a:buNone/>
            </a:pPr>
            <a:r>
              <a:rPr lang="en-US" sz="3200" dirty="0"/>
              <a:t>       3. Implement a Customer Feedback Loop</a:t>
            </a:r>
          </a:p>
        </p:txBody>
      </p:sp>
    </p:spTree>
    <p:extLst>
      <p:ext uri="{BB962C8B-B14F-4D97-AF65-F5344CB8AC3E}">
        <p14:creationId xmlns:p14="http://schemas.microsoft.com/office/powerpoint/2010/main" val="1786177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E97A-453B-32AD-F944-CF125027ADEC}"/>
              </a:ext>
            </a:extLst>
          </p:cNvPr>
          <p:cNvSpPr>
            <a:spLocks noGrp="1"/>
          </p:cNvSpPr>
          <p:nvPr>
            <p:ph type="title"/>
          </p:nvPr>
        </p:nvSpPr>
        <p:spPr/>
        <p:txBody>
          <a:bodyPr/>
          <a:lstStyle/>
          <a:p>
            <a:r>
              <a:rPr lang="en-US" b="1" dirty="0"/>
              <a:t>Conclusion of </a:t>
            </a:r>
            <a:r>
              <a:rPr lang="en-US" b="1" dirty="0" err="1"/>
              <a:t>Nykaa</a:t>
            </a:r>
            <a:r>
              <a:rPr lang="en-US" b="1" dirty="0"/>
              <a:t> Case Study</a:t>
            </a:r>
            <a:br>
              <a:rPr lang="en-US" b="1" dirty="0"/>
            </a:br>
            <a:endParaRPr lang="en-US" dirty="0"/>
          </a:p>
        </p:txBody>
      </p:sp>
      <p:sp>
        <p:nvSpPr>
          <p:cNvPr id="3" name="Content Placeholder 2">
            <a:extLst>
              <a:ext uri="{FF2B5EF4-FFF2-40B4-BE49-F238E27FC236}">
                <a16:creationId xmlns:a16="http://schemas.microsoft.com/office/drawing/2014/main" id="{1B9ECB11-4811-6066-C704-E1336C564A07}"/>
              </a:ext>
            </a:extLst>
          </p:cNvPr>
          <p:cNvSpPr>
            <a:spLocks noGrp="1"/>
          </p:cNvSpPr>
          <p:nvPr>
            <p:ph idx="1"/>
          </p:nvPr>
        </p:nvSpPr>
        <p:spPr/>
        <p:txBody>
          <a:bodyPr>
            <a:normAutofit lnSpcReduction="10000"/>
          </a:bodyPr>
          <a:lstStyle/>
          <a:p>
            <a:pPr marL="0" indent="0">
              <a:buNone/>
            </a:pPr>
            <a:endParaRPr lang="en-US" b="1" dirty="0"/>
          </a:p>
          <a:p>
            <a:r>
              <a:rPr lang="en-US" sz="2800" dirty="0" err="1"/>
              <a:t>Nykaa's</a:t>
            </a:r>
            <a:r>
              <a:rPr lang="en-US" sz="2800" dirty="0"/>
              <a:t> journey from a nascent e-commerce beauty retailer to a leading brand in India's beauty and wellness industry is a testament to its strategic vision and execution. Founded by Falguni Nayar in 2012, </a:t>
            </a:r>
            <a:r>
              <a:rPr lang="en-US" sz="2800" dirty="0" err="1"/>
              <a:t>Nykaa</a:t>
            </a:r>
            <a:r>
              <a:rPr lang="en-US" sz="2800" dirty="0"/>
              <a:t> has successfully harnessed the power of technology, social media, and data analytics to carve a niche in a highly competitive market.</a:t>
            </a:r>
          </a:p>
          <a:p>
            <a:endParaRPr lang="en-US" dirty="0"/>
          </a:p>
        </p:txBody>
      </p:sp>
    </p:spTree>
    <p:extLst>
      <p:ext uri="{BB962C8B-B14F-4D97-AF65-F5344CB8AC3E}">
        <p14:creationId xmlns:p14="http://schemas.microsoft.com/office/powerpoint/2010/main" val="1247268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7639-958A-D095-B560-7EB7E958A3E1}"/>
              </a:ext>
            </a:extLst>
          </p:cNvPr>
          <p:cNvSpPr>
            <a:spLocks noGrp="1"/>
          </p:cNvSpPr>
          <p:nvPr>
            <p:ph type="title"/>
          </p:nvPr>
        </p:nvSpPr>
        <p:spPr>
          <a:xfrm rot="20968851">
            <a:off x="827236" y="669560"/>
            <a:ext cx="8596668" cy="4412105"/>
          </a:xfrm>
        </p:spPr>
        <p:txBody>
          <a:bodyPr>
            <a:normAutofit/>
          </a:bodyPr>
          <a:lstStyle/>
          <a:p>
            <a:r>
              <a:rPr lang="en-US" sz="5400" dirty="0"/>
              <a:t>         </a:t>
            </a:r>
            <a:br>
              <a:rPr lang="en-US" sz="5400" dirty="0"/>
            </a:br>
            <a:br>
              <a:rPr lang="en-US" sz="5400" dirty="0"/>
            </a:br>
            <a:r>
              <a:rPr lang="en-US" sz="5400" dirty="0"/>
              <a:t>         </a:t>
            </a:r>
            <a:r>
              <a:rPr lang="en-US" sz="5400" dirty="0">
                <a:latin typeface="Bradley Hand ITC" panose="03070402050302030203" pitchFamily="66" charset="0"/>
              </a:rPr>
              <a:t>THANKING YOU</a:t>
            </a:r>
          </a:p>
        </p:txBody>
      </p:sp>
    </p:spTree>
    <p:extLst>
      <p:ext uri="{BB962C8B-B14F-4D97-AF65-F5344CB8AC3E}">
        <p14:creationId xmlns:p14="http://schemas.microsoft.com/office/powerpoint/2010/main" val="381487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7546-B911-738F-D0F2-DDF4AFC2E7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D072EB-2897-729C-1FBF-4F7D70C71C9E}"/>
              </a:ext>
            </a:extLst>
          </p:cNvPr>
          <p:cNvSpPr>
            <a:spLocks noGrp="1"/>
          </p:cNvSpPr>
          <p:nvPr>
            <p:ph idx="1"/>
          </p:nvPr>
        </p:nvSpPr>
        <p:spPr/>
        <p:txBody>
          <a:bodyPr>
            <a:normAutofit/>
          </a:bodyPr>
          <a:lstStyle/>
          <a:p>
            <a:r>
              <a:rPr lang="en-US" sz="2400" dirty="0"/>
              <a:t> Overview of </a:t>
            </a:r>
            <a:r>
              <a:rPr lang="en-US" sz="2400" dirty="0" err="1"/>
              <a:t>Nykaa</a:t>
            </a:r>
            <a:endParaRPr lang="en-US" sz="2400" dirty="0"/>
          </a:p>
          <a:p>
            <a:pPr marL="0" indent="0">
              <a:buNone/>
            </a:pPr>
            <a:r>
              <a:rPr lang="en-US" sz="2400" dirty="0"/>
              <a:t>          </a:t>
            </a:r>
            <a:r>
              <a:rPr lang="en-US" sz="2400" b="1" i="0" dirty="0">
                <a:effectLst/>
                <a:latin typeface="Inter"/>
              </a:rPr>
              <a:t>NYKAA features in the prestigious annual TIME100 Most Influential Companies List 2022.</a:t>
            </a:r>
          </a:p>
          <a:p>
            <a:pPr algn="l">
              <a:lnSpc>
                <a:spcPts val="3000"/>
              </a:lnSpc>
              <a:spcAft>
                <a:spcPts val="1200"/>
              </a:spcAft>
            </a:pPr>
            <a:r>
              <a:rPr lang="en-US" sz="2400" b="1" i="0" dirty="0">
                <a:solidFill>
                  <a:srgbClr val="001325"/>
                </a:solidFill>
                <a:effectLst/>
                <a:latin typeface="Inter"/>
              </a:rPr>
              <a:t>Our Mission</a:t>
            </a:r>
          </a:p>
          <a:p>
            <a:pPr algn="l">
              <a:lnSpc>
                <a:spcPts val="1500"/>
              </a:lnSpc>
            </a:pPr>
            <a:r>
              <a:rPr lang="en-US" sz="1600" b="0" i="0" dirty="0">
                <a:solidFill>
                  <a:srgbClr val="001325"/>
                </a:solidFill>
                <a:effectLst/>
                <a:latin typeface="Inter"/>
              </a:rPr>
              <a:t>To create a world where our consumers have access to a finely curated, authentic assortment of products and services that delight and elevate the human spirit.</a:t>
            </a:r>
          </a:p>
          <a:p>
            <a:pPr algn="l">
              <a:lnSpc>
                <a:spcPts val="3000"/>
              </a:lnSpc>
              <a:spcAft>
                <a:spcPts val="1200"/>
              </a:spcAft>
            </a:pPr>
            <a:r>
              <a:rPr lang="en-US" sz="1600" b="1" i="0" dirty="0">
                <a:solidFill>
                  <a:srgbClr val="001325"/>
                </a:solidFill>
                <a:effectLst/>
                <a:latin typeface="Inter"/>
              </a:rPr>
              <a:t>Our Vision</a:t>
            </a:r>
          </a:p>
          <a:p>
            <a:pPr algn="l">
              <a:lnSpc>
                <a:spcPts val="1500"/>
              </a:lnSpc>
            </a:pPr>
            <a:r>
              <a:rPr lang="en-US" sz="1600" b="0" i="0" dirty="0">
                <a:solidFill>
                  <a:srgbClr val="001325"/>
                </a:solidFill>
                <a:effectLst/>
                <a:latin typeface="Inter"/>
              </a:rPr>
              <a:t>Bring inspiration and joy to people, everywhere, everyday.</a:t>
            </a:r>
          </a:p>
          <a:p>
            <a:pPr algn="l">
              <a:lnSpc>
                <a:spcPts val="1500"/>
              </a:lnSpc>
            </a:pPr>
            <a:endParaRPr lang="en-US" sz="1600" b="0" i="0" dirty="0">
              <a:solidFill>
                <a:srgbClr val="001325"/>
              </a:solidFill>
              <a:effectLst/>
              <a:latin typeface="Inter"/>
            </a:endParaRPr>
          </a:p>
          <a:p>
            <a:pPr algn="l">
              <a:lnSpc>
                <a:spcPts val="1500"/>
              </a:lnSpc>
            </a:pPr>
            <a:endParaRPr lang="en-US" sz="2400" b="0" i="0" dirty="0">
              <a:solidFill>
                <a:srgbClr val="001325"/>
              </a:solidFill>
              <a:effectLst/>
              <a:latin typeface="Inter"/>
            </a:endParaRPr>
          </a:p>
          <a:p>
            <a:pPr marL="0" indent="0">
              <a:buNone/>
            </a:pPr>
            <a:endParaRPr lang="en-US" sz="2400" b="1" i="0" dirty="0">
              <a:effectLst/>
              <a:latin typeface="Inter"/>
            </a:endParaRPr>
          </a:p>
          <a:p>
            <a:pPr marL="0" indent="0">
              <a:buNone/>
            </a:pPr>
            <a:endParaRPr lang="en-US" sz="2400" dirty="0"/>
          </a:p>
        </p:txBody>
      </p:sp>
    </p:spTree>
    <p:extLst>
      <p:ext uri="{BB962C8B-B14F-4D97-AF65-F5344CB8AC3E}">
        <p14:creationId xmlns:p14="http://schemas.microsoft.com/office/powerpoint/2010/main" val="382374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B77E-AADC-FEF9-739C-B29D272D176C}"/>
              </a:ext>
            </a:extLst>
          </p:cNvPr>
          <p:cNvSpPr>
            <a:spLocks noGrp="1"/>
          </p:cNvSpPr>
          <p:nvPr>
            <p:ph type="title"/>
          </p:nvPr>
        </p:nvSpPr>
        <p:spPr/>
        <p:txBody>
          <a:bodyPr/>
          <a:lstStyle/>
          <a:p>
            <a:r>
              <a:rPr lang="en-US" dirty="0"/>
              <a:t>Company Background</a:t>
            </a:r>
          </a:p>
        </p:txBody>
      </p:sp>
      <p:sp>
        <p:nvSpPr>
          <p:cNvPr id="4" name="Rectangle 1">
            <a:extLst>
              <a:ext uri="{FF2B5EF4-FFF2-40B4-BE49-F238E27FC236}">
                <a16:creationId xmlns:a16="http://schemas.microsoft.com/office/drawing/2014/main" id="{A34F74C8-4FC5-6D3D-B2F3-9DEEAC4F3E89}"/>
              </a:ext>
            </a:extLst>
          </p:cNvPr>
          <p:cNvSpPr>
            <a:spLocks noGrp="1" noChangeArrowheads="1"/>
          </p:cNvSpPr>
          <p:nvPr>
            <p:ph idx="1"/>
          </p:nvPr>
        </p:nvSpPr>
        <p:spPr bwMode="auto">
          <a:xfrm>
            <a:off x="475400" y="2669439"/>
            <a:ext cx="859666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Early struggles and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Transition from investment banking to e-commerce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Initial focus on online retail</a:t>
            </a:r>
          </a:p>
        </p:txBody>
      </p:sp>
    </p:spTree>
    <p:extLst>
      <p:ext uri="{BB962C8B-B14F-4D97-AF65-F5344CB8AC3E}">
        <p14:creationId xmlns:p14="http://schemas.microsoft.com/office/powerpoint/2010/main" val="219579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41A9-4B25-6F69-3004-1815EE702C18}"/>
              </a:ext>
            </a:extLst>
          </p:cNvPr>
          <p:cNvSpPr>
            <a:spLocks noGrp="1"/>
          </p:cNvSpPr>
          <p:nvPr>
            <p:ph type="title"/>
          </p:nvPr>
        </p:nvSpPr>
        <p:spPr/>
        <p:txBody>
          <a:bodyPr/>
          <a:lstStyle/>
          <a:p>
            <a:r>
              <a:rPr lang="en-US" dirty="0"/>
              <a:t>Business Model</a:t>
            </a:r>
          </a:p>
        </p:txBody>
      </p:sp>
      <p:sp>
        <p:nvSpPr>
          <p:cNvPr id="4" name="Rectangle 1">
            <a:extLst>
              <a:ext uri="{FF2B5EF4-FFF2-40B4-BE49-F238E27FC236}">
                <a16:creationId xmlns:a16="http://schemas.microsoft.com/office/drawing/2014/main" id="{FE503C3C-4A02-BCCA-160C-8B81786AA481}"/>
              </a:ext>
            </a:extLst>
          </p:cNvPr>
          <p:cNvSpPr>
            <a:spLocks noGrp="1" noChangeArrowheads="1"/>
          </p:cNvSpPr>
          <p:nvPr>
            <p:ph idx="1"/>
          </p:nvPr>
        </p:nvSpPr>
        <p:spPr bwMode="auto">
          <a:xfrm>
            <a:off x="479685" y="2318892"/>
            <a:ext cx="960336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Omni-channel approach (online and offline stores)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Over 1,500 brands across various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Serving over 1.5 million customers per month</a:t>
            </a:r>
          </a:p>
        </p:txBody>
      </p:sp>
    </p:spTree>
    <p:extLst>
      <p:ext uri="{BB962C8B-B14F-4D97-AF65-F5344CB8AC3E}">
        <p14:creationId xmlns:p14="http://schemas.microsoft.com/office/powerpoint/2010/main" val="152734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E148-C52F-5742-077C-F6EFC33ABF2B}"/>
              </a:ext>
            </a:extLst>
          </p:cNvPr>
          <p:cNvSpPr>
            <a:spLocks noGrp="1"/>
          </p:cNvSpPr>
          <p:nvPr>
            <p:ph type="title"/>
          </p:nvPr>
        </p:nvSpPr>
        <p:spPr/>
        <p:txBody>
          <a:bodyPr/>
          <a:lstStyle/>
          <a:p>
            <a:r>
              <a:rPr lang="en-US" dirty="0"/>
              <a:t>Key Strategies</a:t>
            </a:r>
          </a:p>
        </p:txBody>
      </p:sp>
      <p:sp>
        <p:nvSpPr>
          <p:cNvPr id="4" name="Rectangle 1">
            <a:extLst>
              <a:ext uri="{FF2B5EF4-FFF2-40B4-BE49-F238E27FC236}">
                <a16:creationId xmlns:a16="http://schemas.microsoft.com/office/drawing/2014/main" id="{95814616-B26C-3B36-A676-C687294D4BDB}"/>
              </a:ext>
            </a:extLst>
          </p:cNvPr>
          <p:cNvSpPr>
            <a:spLocks noGrp="1" noChangeArrowheads="1"/>
          </p:cNvSpPr>
          <p:nvPr>
            <p:ph idx="1"/>
          </p:nvPr>
        </p:nvSpPr>
        <p:spPr bwMode="auto">
          <a:xfrm>
            <a:off x="677334" y="2946813"/>
            <a:ext cx="714330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Personalized customer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Cutting-edge technology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Effective social media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Data analytics for growth</a:t>
            </a:r>
          </a:p>
        </p:txBody>
      </p:sp>
    </p:spTree>
    <p:extLst>
      <p:ext uri="{BB962C8B-B14F-4D97-AF65-F5344CB8AC3E}">
        <p14:creationId xmlns:p14="http://schemas.microsoft.com/office/powerpoint/2010/main" val="63543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2A98-72FB-417B-668D-5586EA6F4667}"/>
              </a:ext>
            </a:extLst>
          </p:cNvPr>
          <p:cNvSpPr>
            <a:spLocks noGrp="1"/>
          </p:cNvSpPr>
          <p:nvPr>
            <p:ph type="title"/>
          </p:nvPr>
        </p:nvSpPr>
        <p:spPr/>
        <p:txBody>
          <a:bodyPr/>
          <a:lstStyle/>
          <a:p>
            <a:r>
              <a:rPr lang="en-US" dirty="0"/>
              <a:t>Competitive Advantage</a:t>
            </a:r>
          </a:p>
        </p:txBody>
      </p:sp>
      <p:sp>
        <p:nvSpPr>
          <p:cNvPr id="4" name="Rectangle 1">
            <a:extLst>
              <a:ext uri="{FF2B5EF4-FFF2-40B4-BE49-F238E27FC236}">
                <a16:creationId xmlns:a16="http://schemas.microsoft.com/office/drawing/2014/main" id="{96C53F72-198D-AC23-6BD1-2A77A06D3D8E}"/>
              </a:ext>
            </a:extLst>
          </p:cNvPr>
          <p:cNvSpPr>
            <a:spLocks noGrp="1" noChangeArrowheads="1"/>
          </p:cNvSpPr>
          <p:nvPr>
            <p:ph idx="1"/>
          </p:nvPr>
        </p:nvSpPr>
        <p:spPr bwMode="auto">
          <a:xfrm>
            <a:off x="677334" y="3223812"/>
            <a:ext cx="58609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Unique value proposition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Strong brand presence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Customer loyalty programs</a:t>
            </a:r>
          </a:p>
        </p:txBody>
      </p:sp>
    </p:spTree>
    <p:extLst>
      <p:ext uri="{BB962C8B-B14F-4D97-AF65-F5344CB8AC3E}">
        <p14:creationId xmlns:p14="http://schemas.microsoft.com/office/powerpoint/2010/main" val="53836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908B-168C-613B-55FA-D2C8A4F65572}"/>
              </a:ext>
            </a:extLst>
          </p:cNvPr>
          <p:cNvSpPr>
            <a:spLocks noGrp="1"/>
          </p:cNvSpPr>
          <p:nvPr>
            <p:ph type="title"/>
          </p:nvPr>
        </p:nvSpPr>
        <p:spPr/>
        <p:txBody>
          <a:bodyPr/>
          <a:lstStyle/>
          <a:p>
            <a:r>
              <a:rPr lang="en-US" dirty="0"/>
              <a:t>Customer sentiment analysis</a:t>
            </a:r>
          </a:p>
        </p:txBody>
      </p:sp>
      <p:sp>
        <p:nvSpPr>
          <p:cNvPr id="3" name="Content Placeholder 2">
            <a:extLst>
              <a:ext uri="{FF2B5EF4-FFF2-40B4-BE49-F238E27FC236}">
                <a16:creationId xmlns:a16="http://schemas.microsoft.com/office/drawing/2014/main" id="{1BA4732C-8408-36A8-6414-1F4B02F7016C}"/>
              </a:ext>
            </a:extLst>
          </p:cNvPr>
          <p:cNvSpPr>
            <a:spLocks noGrp="1"/>
          </p:cNvSpPr>
          <p:nvPr>
            <p:ph idx="1"/>
          </p:nvPr>
        </p:nvSpPr>
        <p:spPr/>
        <p:txBody>
          <a:bodyPr>
            <a:normAutofit/>
          </a:bodyPr>
          <a:lstStyle/>
          <a:p>
            <a:r>
              <a:rPr lang="en-US" sz="2000" dirty="0"/>
              <a:t>Customer sentiment analysis for </a:t>
            </a:r>
            <a:r>
              <a:rPr lang="en-US" sz="2000" dirty="0" err="1"/>
              <a:t>Nykaa</a:t>
            </a:r>
            <a:r>
              <a:rPr lang="en-US" sz="2000" dirty="0"/>
              <a:t> involves examining customer reviews, feedback, and social media mentions to gauge overall customer satisfaction and opinions about the brand and its products</a:t>
            </a:r>
          </a:p>
          <a:p>
            <a:r>
              <a:rPr lang="en-US" sz="2000" dirty="0"/>
              <a:t>Customer sentiment analysis for </a:t>
            </a:r>
            <a:r>
              <a:rPr lang="en-US" sz="2000" dirty="0" err="1"/>
              <a:t>Nykaa</a:t>
            </a:r>
            <a:r>
              <a:rPr lang="en-US" sz="2000" dirty="0"/>
              <a:t> involves examining customer reviews, feedback, and social media mentions to gauge overall customer satisfaction and opinions about the brand and its products</a:t>
            </a:r>
          </a:p>
          <a:p>
            <a:r>
              <a:rPr lang="en-US" sz="2000" b="1" dirty="0"/>
              <a:t>Social Media Impact</a:t>
            </a:r>
            <a:r>
              <a:rPr lang="en-US" sz="2000" dirty="0"/>
              <a:t>: </a:t>
            </a:r>
            <a:r>
              <a:rPr lang="en-US" sz="2000" dirty="0" err="1"/>
              <a:t>Nykaa's</a:t>
            </a:r>
            <a:r>
              <a:rPr lang="en-US" sz="2000" dirty="0"/>
              <a:t> active presence on social media platforms like Instagram and Facebook helps in engaging with customers and addressing their concerns promptly. Social media sentiment analysis can reveal trends in customer preferences and emerging issues</a:t>
            </a:r>
          </a:p>
        </p:txBody>
      </p:sp>
    </p:spTree>
    <p:extLst>
      <p:ext uri="{BB962C8B-B14F-4D97-AF65-F5344CB8AC3E}">
        <p14:creationId xmlns:p14="http://schemas.microsoft.com/office/powerpoint/2010/main" val="242223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8E1C-7A2C-67B9-8747-7D7713F8DFA7}"/>
              </a:ext>
            </a:extLst>
          </p:cNvPr>
          <p:cNvSpPr>
            <a:spLocks noGrp="1"/>
          </p:cNvSpPr>
          <p:nvPr>
            <p:ph type="title"/>
          </p:nvPr>
        </p:nvSpPr>
        <p:spPr/>
        <p:txBody>
          <a:bodyPr/>
          <a:lstStyle/>
          <a:p>
            <a:r>
              <a:rPr lang="en-US" dirty="0"/>
              <a:t>Market trends identification</a:t>
            </a:r>
          </a:p>
        </p:txBody>
      </p:sp>
      <p:sp>
        <p:nvSpPr>
          <p:cNvPr id="3" name="Content Placeholder 2">
            <a:extLst>
              <a:ext uri="{FF2B5EF4-FFF2-40B4-BE49-F238E27FC236}">
                <a16:creationId xmlns:a16="http://schemas.microsoft.com/office/drawing/2014/main" id="{A819EDF8-3D1C-1867-2742-45A3A9AF5C1F}"/>
              </a:ext>
            </a:extLst>
          </p:cNvPr>
          <p:cNvSpPr>
            <a:spLocks noGrp="1"/>
          </p:cNvSpPr>
          <p:nvPr>
            <p:ph idx="1"/>
          </p:nvPr>
        </p:nvSpPr>
        <p:spPr/>
        <p:txBody>
          <a:bodyPr>
            <a:normAutofit/>
          </a:bodyPr>
          <a:lstStyle/>
          <a:p>
            <a:r>
              <a:rPr lang="en-US" sz="2000" b="1" dirty="0"/>
              <a:t>Rising E-commerce Penetration</a:t>
            </a:r>
          </a:p>
          <a:p>
            <a:r>
              <a:rPr lang="en-US" sz="2000" b="1" dirty="0"/>
              <a:t>Omni-channel Retail</a:t>
            </a:r>
          </a:p>
          <a:p>
            <a:r>
              <a:rPr lang="en-US" sz="2000" b="1" dirty="0"/>
              <a:t>Personalization and Customer Engagement</a:t>
            </a:r>
          </a:p>
          <a:p>
            <a:r>
              <a:rPr lang="en-US" sz="2000" b="1" dirty="0"/>
              <a:t>Influencer Marketing</a:t>
            </a:r>
          </a:p>
          <a:p>
            <a:r>
              <a:rPr lang="en-US" sz="2000" b="1" dirty="0"/>
              <a:t>Sustainability and Ethical Practices</a:t>
            </a:r>
          </a:p>
          <a:p>
            <a:r>
              <a:rPr lang="en-US" sz="2000" b="1" dirty="0"/>
              <a:t>Expansion into New Product Categories</a:t>
            </a:r>
          </a:p>
          <a:p>
            <a:r>
              <a:rPr lang="en-US" sz="2000" b="1" dirty="0"/>
              <a:t>Focus on Financial Growth</a:t>
            </a:r>
          </a:p>
          <a:p>
            <a:r>
              <a:rPr lang="en-US" sz="2000" b="1" dirty="0"/>
              <a:t>Customer-Centric Approach</a:t>
            </a:r>
          </a:p>
        </p:txBody>
      </p:sp>
    </p:spTree>
    <p:extLst>
      <p:ext uri="{BB962C8B-B14F-4D97-AF65-F5344CB8AC3E}">
        <p14:creationId xmlns:p14="http://schemas.microsoft.com/office/powerpoint/2010/main" val="9245132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TotalTime>
  <Words>807</Words>
  <Application>Microsoft Office PowerPoint</Application>
  <PresentationFormat>Widescreen</PresentationFormat>
  <Paragraphs>86</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Bradley Hand ITC</vt:lpstr>
      <vt:lpstr>Calibri</vt:lpstr>
      <vt:lpstr>Inter</vt:lpstr>
      <vt:lpstr>Trebuchet MS</vt:lpstr>
      <vt:lpstr>Wingdings 3</vt:lpstr>
      <vt:lpstr>Facet</vt:lpstr>
      <vt:lpstr> Nykaa Case Study</vt:lpstr>
      <vt:lpstr>Social Media and Review Analysis</vt:lpstr>
      <vt:lpstr>Introduction</vt:lpstr>
      <vt:lpstr>Company Background</vt:lpstr>
      <vt:lpstr>Business Model</vt:lpstr>
      <vt:lpstr>Key Strategies</vt:lpstr>
      <vt:lpstr>Competitive Advantage</vt:lpstr>
      <vt:lpstr>Customer sentiment analysis</vt:lpstr>
      <vt:lpstr>Market trends identification</vt:lpstr>
      <vt:lpstr>Rising E-commerce Penetration </vt:lpstr>
      <vt:lpstr>Omni-channel Retail </vt:lpstr>
      <vt:lpstr>Personalization and Customer Engagement </vt:lpstr>
      <vt:lpstr>Influencer Marketing </vt:lpstr>
      <vt:lpstr>Sustainability and Ethical Practices</vt:lpstr>
      <vt:lpstr>Expansion into New Product Categories</vt:lpstr>
      <vt:lpstr>Focus on Financial Growth</vt:lpstr>
      <vt:lpstr>Customer-Centric Approach</vt:lpstr>
      <vt:lpstr>Formulating strategic recommendations</vt:lpstr>
      <vt:lpstr>Customer Reviews</vt:lpstr>
      <vt:lpstr>Strategic Recommendations</vt:lpstr>
      <vt:lpstr>Conclusion of Nykaa Case Study </vt:lpstr>
      <vt:lpstr>                    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kaleel ahamed</dc:creator>
  <cp:lastModifiedBy>kaleel ahamed</cp:lastModifiedBy>
  <cp:revision>1</cp:revision>
  <dcterms:created xsi:type="dcterms:W3CDTF">2024-12-24T07:35:21Z</dcterms:created>
  <dcterms:modified xsi:type="dcterms:W3CDTF">2024-12-24T08:44:43Z</dcterms:modified>
</cp:coreProperties>
</file>