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258" r:id="rId2"/>
    <p:sldId id="259" r:id="rId3"/>
    <p:sldId id="260" r:id="rId4"/>
    <p:sldId id="272" r:id="rId5"/>
    <p:sldId id="273" r:id="rId6"/>
    <p:sldId id="261" r:id="rId7"/>
    <p:sldId id="262" r:id="rId8"/>
    <p:sldId id="274" r:id="rId9"/>
    <p:sldId id="275" r:id="rId10"/>
    <p:sldId id="276" r:id="rId11"/>
    <p:sldId id="278" r:id="rId12"/>
    <p:sldId id="263" r:id="rId13"/>
    <p:sldId id="265" r:id="rId14"/>
    <p:sldId id="281" r:id="rId15"/>
    <p:sldId id="264" r:id="rId16"/>
    <p:sldId id="266" r:id="rId17"/>
    <p:sldId id="267" r:id="rId18"/>
    <p:sldId id="277" r:id="rId19"/>
    <p:sldId id="268" r:id="rId20"/>
    <p:sldId id="279" r:id="rId21"/>
    <p:sldId id="269" r:id="rId22"/>
    <p:sldId id="280"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9E4DCB0-5A1E-4961-8D84-5942A4124601}"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4DCB0-5A1E-4961-8D84-5942A4124601}"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4DCB0-5A1E-4961-8D84-5942A4124601}"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E4DCB0-5A1E-4961-8D84-5942A4124601}"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29E4DCB0-5A1E-4961-8D84-5942A4124601}" type="datetimeFigureOut">
              <a:rPr lang="en-IN" smtClean="0"/>
              <a:t>04-11-2023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EAEDF8EB-E0DF-4928-A29B-BF29E1AE63C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E4DCB0-5A1E-4961-8D84-5942A4124601}"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4DCB0-5A1E-4961-8D84-5942A4124601}"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E4DCB0-5A1E-4961-8D84-5942A4124601}"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4DCB0-5A1E-4961-8D84-5942A4124601}"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EDF8EB-E0DF-4928-A29B-BF29E1AE63C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E4DCB0-5A1E-4961-8D84-5942A4124601}"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29E4DCB0-5A1E-4961-8D84-5942A4124601}"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29E4DCB0-5A1E-4961-8D84-5942A4124601}" type="datetimeFigureOut">
              <a:rPr lang="en-IN" smtClean="0"/>
              <a:t>04-11-2023</a:t>
            </a:fld>
            <a:endParaRPr lang="en-IN"/>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EAEDF8EB-E0DF-4928-A29B-BF29E1AE63C9}"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FF9D8-5491-45E0-DCE5-DE8C25319B1D}"/>
              </a:ext>
            </a:extLst>
          </p:cNvPr>
          <p:cNvSpPr>
            <a:spLocks noGrp="1"/>
          </p:cNvSpPr>
          <p:nvPr>
            <p:ph type="title"/>
          </p:nvPr>
        </p:nvSpPr>
        <p:spPr>
          <a:solidFill>
            <a:schemeClr val="tx1"/>
          </a:solidFill>
        </p:spPr>
        <p:txBody>
          <a:bodyPr>
            <a:normAutofit/>
          </a:bodyPr>
          <a:lstStyle/>
          <a:p>
            <a:pPr algn="ctr"/>
            <a:r>
              <a:rPr lang="en-US" sz="2800" b="0" dirty="0">
                <a:solidFill>
                  <a:schemeClr val="bg1"/>
                </a:solidFill>
                <a:latin typeface="Times New Roman" panose="02020603050405020304" pitchFamily="18" charset="0"/>
                <a:cs typeface="Times New Roman" panose="02020603050405020304" pitchFamily="18" charset="0"/>
              </a:rPr>
              <a:t>DOMAIN</a:t>
            </a:r>
            <a:r>
              <a:rPr lang="en-US" sz="2800" b="0" dirty="0">
                <a:solidFill>
                  <a:schemeClr val="bg1"/>
                </a:solidFill>
              </a:rPr>
              <a:t>-</a:t>
            </a:r>
            <a:r>
              <a:rPr lang="en-US" sz="2800" b="0" dirty="0">
                <a:solidFill>
                  <a:schemeClr val="bg1"/>
                </a:solidFill>
                <a:latin typeface="Times New Roman" panose="02020603050405020304" pitchFamily="18" charset="0"/>
                <a:cs typeface="Times New Roman" panose="02020603050405020304" pitchFamily="18" charset="0"/>
              </a:rPr>
              <a:t>SALESFORCE</a:t>
            </a:r>
            <a:r>
              <a:rPr lang="en-US" sz="2800" b="0" dirty="0">
                <a:latin typeface="Times New Roman" panose="02020603050405020304" pitchFamily="18" charset="0"/>
                <a:cs typeface="Times New Roman" panose="02020603050405020304" pitchFamily="18" charset="0"/>
              </a:rPr>
              <a:t> </a:t>
            </a:r>
            <a:r>
              <a:rPr lang="en-US" sz="2800" b="0" dirty="0">
                <a:solidFill>
                  <a:schemeClr val="bg1"/>
                </a:solidFill>
                <a:latin typeface="Times New Roman" panose="02020603050405020304" pitchFamily="18" charset="0"/>
                <a:cs typeface="Times New Roman" panose="02020603050405020304" pitchFamily="18" charset="0"/>
              </a:rPr>
              <a:t>DEVELOPER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0" dirty="0" smtClean="0">
                <a:solidFill>
                  <a:schemeClr val="bg1"/>
                </a:solidFill>
                <a:latin typeface="Times New Roman" panose="02020603050405020304" pitchFamily="18" charset="0"/>
                <a:cs typeface="Times New Roman" panose="02020603050405020304" pitchFamily="18" charset="0"/>
              </a:rPr>
              <a:t>USECASE</a:t>
            </a:r>
            <a:r>
              <a:rPr lang="en-US" sz="2800" b="1" dirty="0" smtClean="0">
                <a:solidFill>
                  <a:schemeClr val="bg1"/>
                </a:solidFill>
                <a:latin typeface="Times New Roman" panose="02020603050405020304" pitchFamily="18" charset="0"/>
                <a:cs typeface="Times New Roman" panose="02020603050405020304" pitchFamily="18" charset="0"/>
              </a:rPr>
              <a:t>-</a:t>
            </a:r>
            <a:r>
              <a:rPr lang="en-US" sz="2800" b="0" dirty="0" smtClean="0">
                <a:solidFill>
                  <a:schemeClr val="bg1"/>
                </a:solidFill>
                <a:latin typeface="Times New Roman" panose="02020603050405020304" pitchFamily="18" charset="0"/>
                <a:cs typeface="Times New Roman" panose="02020603050405020304" pitchFamily="18" charset="0"/>
              </a:rPr>
              <a:t>RETAIL</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b="0" dirty="0">
                <a:solidFill>
                  <a:schemeClr val="bg1"/>
                </a:solidFill>
                <a:latin typeface="Times New Roman" panose="02020603050405020304" pitchFamily="18" charset="0"/>
                <a:cs typeface="Times New Roman" panose="02020603050405020304" pitchFamily="18" charset="0"/>
              </a:rPr>
              <a:t>MANAGEMENT</a:t>
            </a:r>
            <a:r>
              <a:rPr lang="en-US" sz="2800" b="0" dirty="0">
                <a:latin typeface="Times New Roman" panose="02020603050405020304" pitchFamily="18" charset="0"/>
                <a:cs typeface="Times New Roman" panose="02020603050405020304" pitchFamily="18" charset="0"/>
              </a:rPr>
              <a:t> </a:t>
            </a:r>
            <a:r>
              <a:rPr lang="en-US" sz="2800" b="0" dirty="0">
                <a:solidFill>
                  <a:schemeClr val="bg1"/>
                </a:solidFill>
                <a:latin typeface="Times New Roman" panose="02020603050405020304" pitchFamily="18" charset="0"/>
                <a:cs typeface="Times New Roman" panose="02020603050405020304" pitchFamily="18" charset="0"/>
              </a:rPr>
              <a:t>APPLICATION</a:t>
            </a:r>
            <a:endParaRPr lang="en-IN" sz="2800" b="0" dirty="0">
              <a:solidFill>
                <a:schemeClr val="bg1"/>
              </a:solidFill>
            </a:endParaRPr>
          </a:p>
        </p:txBody>
      </p:sp>
      <p:sp>
        <p:nvSpPr>
          <p:cNvPr id="3" name="TextBox 2">
            <a:extLst>
              <a:ext uri="{FF2B5EF4-FFF2-40B4-BE49-F238E27FC236}">
                <a16:creationId xmlns="" xmlns:a16="http://schemas.microsoft.com/office/drawing/2014/main" id="{D43679E4-5E60-7BB0-0F89-B2566C19DFF0}"/>
              </a:ext>
            </a:extLst>
          </p:cNvPr>
          <p:cNvSpPr txBox="1"/>
          <p:nvPr/>
        </p:nvSpPr>
        <p:spPr>
          <a:xfrm>
            <a:off x="1903445" y="3069771"/>
            <a:ext cx="2873828"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JEFFERY ROZARIO J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KARTHICK S P</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KALEESWARAN S</a:t>
            </a:r>
          </a:p>
          <a:p>
            <a:r>
              <a:rPr lang="en-US" dirty="0" smtClean="0">
                <a:latin typeface="Times New Roman" panose="02020603050405020304" pitchFamily="18" charset="0"/>
                <a:cs typeface="Times New Roman" panose="02020603050405020304" pitchFamily="18" charset="0"/>
              </a:rPr>
              <a:t>RISHNATH A</a:t>
            </a:r>
          </a:p>
          <a:p>
            <a:r>
              <a:rPr lang="en-US" dirty="0" smtClean="0">
                <a:latin typeface="Times New Roman" panose="02020603050405020304" pitchFamily="18" charset="0"/>
                <a:cs typeface="Times New Roman" panose="02020603050405020304" pitchFamily="18" charset="0"/>
              </a:rPr>
              <a:t>ROHAN N P</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005011" y="5008763"/>
            <a:ext cx="356936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MENTOR </a:t>
            </a:r>
            <a:r>
              <a:rPr lang="en-IN" smtClean="0">
                <a:latin typeface="Times New Roman" pitchFamily="18" charset="0"/>
                <a:cs typeface="Times New Roman" pitchFamily="18" charset="0"/>
              </a:rPr>
              <a:t>: </a:t>
            </a:r>
            <a:r>
              <a:rPr lang="en-IN" smtClean="0">
                <a:latin typeface="Times New Roman" pitchFamily="18" charset="0"/>
                <a:cs typeface="Times New Roman" pitchFamily="18" charset="0"/>
              </a:rPr>
              <a:t>AYYAPPAN </a:t>
            </a:r>
            <a:r>
              <a:rPr lang="en-IN" dirty="0" smtClean="0">
                <a:latin typeface="Times New Roman" pitchFamily="18" charset="0"/>
                <a:cs typeface="Times New Roman" pitchFamily="18" charset="0"/>
              </a:rPr>
              <a:t>SIR</a:t>
            </a:r>
          </a:p>
        </p:txBody>
      </p:sp>
    </p:spTree>
    <p:extLst>
      <p:ext uri="{BB962C8B-B14F-4D97-AF65-F5344CB8AC3E}">
        <p14:creationId xmlns:p14="http://schemas.microsoft.com/office/powerpoint/2010/main" val="4217279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DE01F38-A566-368E-BBAB-00D4180E856C}"/>
              </a:ext>
            </a:extLst>
          </p:cNvPr>
          <p:cNvSpPr txBox="1"/>
          <p:nvPr/>
        </p:nvSpPr>
        <p:spPr>
          <a:xfrm>
            <a:off x="751573" y="1385818"/>
            <a:ext cx="10896600" cy="4862870"/>
          </a:xfrm>
          <a:prstGeom prst="rect">
            <a:avLst/>
          </a:prstGeom>
          <a:noFill/>
        </p:spPr>
        <p:txBody>
          <a:bodyPr wrap="square">
            <a:spAutoFit/>
          </a:bodyPr>
          <a:lstStyle/>
          <a:p>
            <a:r>
              <a:rPr lang="en-US" sz="2000" dirty="0" smtClean="0">
                <a:latin typeface="Times New Roman" panose="02020603050405020304" pitchFamily="18" charset="0"/>
                <a:cs typeface="Times New Roman" panose="02020603050405020304" pitchFamily="18" charset="0"/>
              </a:rPr>
              <a:t>      Tabs </a:t>
            </a:r>
            <a:r>
              <a:rPr lang="en-US" sz="2000" dirty="0">
                <a:latin typeface="Times New Roman" panose="02020603050405020304" pitchFamily="18" charset="0"/>
                <a:cs typeface="Times New Roman" panose="02020603050405020304" pitchFamily="18" charset="0"/>
              </a:rPr>
              <a:t>in Salesforce help users view the information at a glance. It displays the data of objects and other web content in the application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Standard </a:t>
            </a:r>
            <a:r>
              <a:rPr lang="en-US" sz="2000" b="1" dirty="0">
                <a:latin typeface="Times New Roman" panose="02020603050405020304" pitchFamily="18" charset="0"/>
                <a:cs typeface="Times New Roman" panose="02020603050405020304" pitchFamily="18" charset="0"/>
              </a:rPr>
              <a:t>Object </a:t>
            </a:r>
            <a:r>
              <a:rPr lang="en-US" sz="2000" b="1" dirty="0" smtClean="0">
                <a:latin typeface="Times New Roman" panose="02020603050405020304" pitchFamily="18" charset="0"/>
                <a:cs typeface="Times New Roman" panose="02020603050405020304" pitchFamily="18" charset="0"/>
              </a:rPr>
              <a:t>Tabs:</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Standard object tabs display data related to standard objects.</a:t>
            </a:r>
          </a:p>
          <a:p>
            <a:pPr>
              <a:lnSpc>
                <a:spcPct val="150000"/>
              </a:lnSpc>
            </a:pPr>
            <a:r>
              <a:rPr lang="en-US" sz="2000" b="1" dirty="0">
                <a:latin typeface="Times New Roman" panose="02020603050405020304" pitchFamily="18" charset="0"/>
                <a:cs typeface="Times New Roman" panose="02020603050405020304" pitchFamily="18" charset="0"/>
              </a:rPr>
              <a:t>Custom Object Tabs</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        Custom object tabs display data related to custom objects. These tabs look and function just like standard tabs.</a:t>
            </a:r>
          </a:p>
          <a:p>
            <a:pPr>
              <a:lnSpc>
                <a:spcPct val="150000"/>
              </a:lnSpc>
            </a:pPr>
            <a:r>
              <a:rPr lang="en-US" sz="2000" b="1" dirty="0">
                <a:latin typeface="Times New Roman" panose="02020603050405020304" pitchFamily="18" charset="0"/>
                <a:cs typeface="Times New Roman" panose="02020603050405020304" pitchFamily="18" charset="0"/>
              </a:rPr>
              <a:t>Web Tabs:</a:t>
            </a:r>
          </a:p>
          <a:p>
            <a:pPr>
              <a:lnSpc>
                <a:spcPct val="150000"/>
              </a:lnSpc>
            </a:pPr>
            <a:r>
              <a:rPr lang="en-US" sz="2000" dirty="0">
                <a:latin typeface="Times New Roman" panose="02020603050405020304" pitchFamily="18" charset="0"/>
                <a:cs typeface="Times New Roman" panose="02020603050405020304" pitchFamily="18" charset="0"/>
              </a:rPr>
              <a:t>       Web Tabs display any external Web-based application or Web page in a Salesforce tab.</a:t>
            </a:r>
          </a:p>
          <a:p>
            <a:pPr>
              <a:lnSpc>
                <a:spcPct val="150000"/>
              </a:lnSpc>
            </a:pPr>
            <a:r>
              <a:rPr lang="en-US" sz="2000" b="1" dirty="0">
                <a:latin typeface="Times New Roman" panose="02020603050405020304" pitchFamily="18" charset="0"/>
                <a:cs typeface="Times New Roman" panose="02020603050405020304" pitchFamily="18" charset="0"/>
              </a:rPr>
              <a:t>Visualforce Tabs:</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Visualforce Tabs display data from a Visualforce Page.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A9EE4047-E56D-C984-7BFD-08A432D5D3DE}"/>
              </a:ext>
            </a:extLst>
          </p:cNvPr>
          <p:cNvSpPr txBox="1"/>
          <p:nvPr/>
        </p:nvSpPr>
        <p:spPr>
          <a:xfrm>
            <a:off x="613611" y="807720"/>
            <a:ext cx="3657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TABS</a:t>
            </a:r>
          </a:p>
        </p:txBody>
      </p:sp>
    </p:spTree>
    <p:extLst>
      <p:ext uri="{BB962C8B-B14F-4D97-AF65-F5344CB8AC3E}">
        <p14:creationId xmlns:p14="http://schemas.microsoft.com/office/powerpoint/2010/main" val="2057932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4FEDC5E-F1D8-17E0-1989-DC5021314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8" y="718457"/>
            <a:ext cx="10627567" cy="5169159"/>
          </a:xfrm>
          <a:prstGeom prst="rect">
            <a:avLst/>
          </a:prstGeom>
        </p:spPr>
      </p:pic>
    </p:spTree>
    <p:extLst>
      <p:ext uri="{BB962C8B-B14F-4D97-AF65-F5344CB8AC3E}">
        <p14:creationId xmlns:p14="http://schemas.microsoft.com/office/powerpoint/2010/main" val="2024133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AC416-5A05-35C6-AE9F-30DCBE15748B}"/>
              </a:ext>
            </a:extLst>
          </p:cNvPr>
          <p:cNvSpPr>
            <a:spLocks noGrp="1"/>
          </p:cNvSpPr>
          <p:nvPr>
            <p:ph type="title"/>
          </p:nvPr>
        </p:nvSpPr>
        <p:spPr>
          <a:xfrm>
            <a:off x="545432" y="449179"/>
            <a:ext cx="10972800" cy="575427"/>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FIELDS</a:t>
            </a:r>
            <a:r>
              <a:rPr lang="en-US" sz="2400" dirty="0">
                <a:solidFill>
                  <a:schemeClr val="bg1"/>
                </a:solidFill>
                <a:latin typeface="Times New Roman" panose="02020603050405020304" pitchFamily="18" charset="0"/>
                <a:cs typeface="Times New Roman" panose="02020603050405020304" pitchFamily="18" charset="0"/>
              </a:rPr>
              <a:t> </a:t>
            </a:r>
            <a:r>
              <a:rPr lang="en-US" sz="2400" b="0" dirty="0">
                <a:solidFill>
                  <a:schemeClr val="bg1"/>
                </a:solidFill>
                <a:latin typeface="Times New Roman" panose="02020603050405020304" pitchFamily="18" charset="0"/>
                <a:cs typeface="Times New Roman" panose="02020603050405020304" pitchFamily="18" charset="0"/>
              </a:rPr>
              <a:t>AND</a:t>
            </a:r>
            <a:r>
              <a:rPr lang="en-US" sz="2400" dirty="0">
                <a:solidFill>
                  <a:schemeClr val="bg1"/>
                </a:solidFill>
                <a:latin typeface="Times New Roman" panose="02020603050405020304" pitchFamily="18" charset="0"/>
                <a:cs typeface="Times New Roman" panose="02020603050405020304" pitchFamily="18" charset="0"/>
              </a:rPr>
              <a:t> </a:t>
            </a:r>
            <a:r>
              <a:rPr lang="en-US" sz="2400" b="0" dirty="0">
                <a:solidFill>
                  <a:schemeClr val="bg1"/>
                </a:solidFill>
                <a:latin typeface="Times New Roman" panose="02020603050405020304" pitchFamily="18" charset="0"/>
                <a:cs typeface="Times New Roman" panose="02020603050405020304" pitchFamily="18" charset="0"/>
              </a:rPr>
              <a:t>RELATIONSHIP</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444B9B50-D0FA-58B2-82DF-7338678BDB58}"/>
              </a:ext>
            </a:extLst>
          </p:cNvPr>
          <p:cNvSpPr txBox="1"/>
          <p:nvPr/>
        </p:nvSpPr>
        <p:spPr>
          <a:xfrm>
            <a:off x="1595535" y="2220686"/>
            <a:ext cx="9321281"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Fields And Relationship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Fields - Fields store data values that are required for a particular object in a record.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object relationship in Salesforce is a two-way association between two objects. Relationships are created by creating custom relationship fields on an object. This is done so that when users view records, they can also see and access related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657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720BE2-A7F2-BCEB-0426-7F617207AC86}"/>
              </a:ext>
            </a:extLst>
          </p:cNvPr>
          <p:cNvSpPr>
            <a:spLocks noGrp="1"/>
          </p:cNvSpPr>
          <p:nvPr>
            <p:ph type="title"/>
          </p:nvPr>
        </p:nvSpPr>
        <p:spPr>
          <a:xfrm>
            <a:off x="692505" y="625642"/>
            <a:ext cx="10796337" cy="743870"/>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USER</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2C20557E-1980-A9A3-812D-8DC5D6D66FC7}"/>
              </a:ext>
            </a:extLst>
          </p:cNvPr>
          <p:cNvSpPr txBox="1"/>
          <p:nvPr/>
        </p:nvSpPr>
        <p:spPr>
          <a:xfrm>
            <a:off x="1588654" y="1680598"/>
            <a:ext cx="9004041" cy="446481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 user?</a:t>
            </a:r>
          </a:p>
          <a:p>
            <a:pPr>
              <a:lnSpc>
                <a:spcPct val="150000"/>
              </a:lnSpc>
            </a:pPr>
            <a:r>
              <a:rPr lang="en-US" sz="2400" dirty="0">
                <a:latin typeface="Times New Roman" panose="02020603050405020304" pitchFamily="18" charset="0"/>
                <a:cs typeface="Times New Roman" panose="02020603050405020304" pitchFamily="18" charset="0"/>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pPr>
              <a:lnSpc>
                <a:spcPct val="150000"/>
              </a:lnSpc>
            </a:pPr>
            <a:endParaRPr lang="en-IN" sz="2400" dirty="0"/>
          </a:p>
        </p:txBody>
      </p:sp>
    </p:spTree>
    <p:extLst>
      <p:ext uri="{BB962C8B-B14F-4D97-AF65-F5344CB8AC3E}">
        <p14:creationId xmlns:p14="http://schemas.microsoft.com/office/powerpoint/2010/main" val="1144759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F35632C-0F6D-109C-CEA1-1EF21809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4" y="183413"/>
            <a:ext cx="9731829" cy="4302706"/>
          </a:xfrm>
          <a:prstGeom prst="rect">
            <a:avLst/>
          </a:prstGeom>
        </p:spPr>
      </p:pic>
    </p:spTree>
    <p:extLst>
      <p:ext uri="{BB962C8B-B14F-4D97-AF65-F5344CB8AC3E}">
        <p14:creationId xmlns:p14="http://schemas.microsoft.com/office/powerpoint/2010/main" val="4008518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295FCE-9A39-C93F-F44B-100A62491A4F}"/>
              </a:ext>
            </a:extLst>
          </p:cNvPr>
          <p:cNvSpPr>
            <a:spLocks noGrp="1"/>
          </p:cNvSpPr>
          <p:nvPr>
            <p:ph type="title"/>
          </p:nvPr>
        </p:nvSpPr>
        <p:spPr>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VALIDATION RULES</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E6A43C4-3A27-0473-8AC4-2D31C0F5C4C2}"/>
              </a:ext>
            </a:extLst>
          </p:cNvPr>
          <p:cNvSpPr txBox="1"/>
          <p:nvPr/>
        </p:nvSpPr>
        <p:spPr>
          <a:xfrm>
            <a:off x="1931437" y="1838130"/>
            <a:ext cx="8481526" cy="923330"/>
          </a:xfrm>
          <a:prstGeom prst="rect">
            <a:avLst/>
          </a:prstGeom>
          <a:noFill/>
        </p:spPr>
        <p:txBody>
          <a:bodyPr wrap="square" rtlCol="0">
            <a:spAutoFit/>
          </a:bodyPr>
          <a:lstStyle/>
          <a:p>
            <a:r>
              <a:rPr lang="en-US" dirty="0">
                <a:latin typeface="Times New Roman" pitchFamily="18" charset="0"/>
                <a:cs typeface="Times New Roman" pitchFamily="18" charset="0"/>
              </a:rPr>
              <a:t>Validation rules verify that the data a user enters in a record meets the standards you specify before the user can save the record. As a </a:t>
            </a:r>
            <a:r>
              <a:rPr lang="en-US" dirty="0" err="1">
                <a:latin typeface="Times New Roman" pitchFamily="18" charset="0"/>
                <a:cs typeface="Times New Roman" pitchFamily="18" charset="0"/>
              </a:rPr>
              <a:t>crm</a:t>
            </a:r>
            <a:r>
              <a:rPr lang="en-US" dirty="0">
                <a:latin typeface="Times New Roman" pitchFamily="18" charset="0"/>
                <a:cs typeface="Times New Roman" pitchFamily="18" charset="0"/>
              </a:rPr>
              <a:t> product owner they requested to create a validation rule on account object on the phone field.</a:t>
            </a:r>
            <a:endParaRPr lang="en-IN" dirty="0">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371EAE7A-A634-0423-65F0-0F9653CE65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2298" y="3349690"/>
            <a:ext cx="7566265" cy="3041778"/>
          </a:xfrm>
          <a:prstGeom prst="rect">
            <a:avLst/>
          </a:prstGeom>
        </p:spPr>
      </p:pic>
    </p:spTree>
    <p:extLst>
      <p:ext uri="{BB962C8B-B14F-4D97-AF65-F5344CB8AC3E}">
        <p14:creationId xmlns:p14="http://schemas.microsoft.com/office/powerpoint/2010/main" val="279207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A6F07C-5B2B-53FC-EFA7-2B695EAC9169}"/>
              </a:ext>
            </a:extLst>
          </p:cNvPr>
          <p:cNvSpPr>
            <a:spLocks noGrp="1"/>
          </p:cNvSpPr>
          <p:nvPr>
            <p:ph type="title"/>
          </p:nvPr>
        </p:nvSpPr>
        <p:spPr>
          <a:xfrm>
            <a:off x="529390" y="601579"/>
            <a:ext cx="10972800" cy="671680"/>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 REPORT</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78CCBEB-5D3B-E506-80D4-E9150A705757}"/>
              </a:ext>
            </a:extLst>
          </p:cNvPr>
          <p:cNvSpPr txBox="1"/>
          <p:nvPr/>
        </p:nvSpPr>
        <p:spPr>
          <a:xfrm>
            <a:off x="1595534" y="1744823"/>
            <a:ext cx="942391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&gt;Tabular representation(with the option to display charts) of the list of records that meet a particular criterion that gives an answer to question(s). This list of records in reports can be filtered or grouped based on any field.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&gt;TO Create the Report and View the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163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504F45-7ACA-74A8-A791-B7D4950137F3}"/>
              </a:ext>
            </a:extLst>
          </p:cNvPr>
          <p:cNvSpPr>
            <a:spLocks noGrp="1"/>
          </p:cNvSpPr>
          <p:nvPr>
            <p:ph type="title"/>
          </p:nvPr>
        </p:nvSpPr>
        <p:spPr>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DASHBOARDS</a:t>
            </a:r>
            <a:r>
              <a:rPr lang="en-IN" sz="2400" b="1" dirty="0">
                <a:solidFill>
                  <a:schemeClr val="bg1"/>
                </a:solidFill>
                <a:latin typeface="Times New Roman" panose="02020603050405020304" pitchFamily="18" charset="0"/>
                <a:cs typeface="Times New Roman" panose="02020603050405020304" pitchFamily="18" charset="0"/>
              </a:rPr>
              <a:t/>
            </a:r>
            <a:br>
              <a:rPr lang="en-IN" sz="2400" b="1" dirty="0">
                <a:solidFill>
                  <a:schemeClr val="bg1"/>
                </a:solidFill>
                <a:latin typeface="Times New Roman" panose="02020603050405020304" pitchFamily="18" charset="0"/>
                <a:cs typeface="Times New Roman" panose="02020603050405020304" pitchFamily="18" charset="0"/>
              </a:rPr>
            </a:b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07DFCAFC-7BE2-99B4-D84B-21EEED8B0715}"/>
              </a:ext>
            </a:extLst>
          </p:cNvPr>
          <p:cNvSpPr txBox="1"/>
          <p:nvPr/>
        </p:nvSpPr>
        <p:spPr>
          <a:xfrm>
            <a:off x="2192694" y="1935921"/>
            <a:ext cx="850951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90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63D393B-1A46-7F03-342A-D524BBFF81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110" y="3694923"/>
            <a:ext cx="9753600" cy="2594532"/>
          </a:xfrm>
          <a:prstGeom prst="rect">
            <a:avLst/>
          </a:prstGeom>
          <a:noFill/>
          <a:ln>
            <a:noFill/>
          </a:ln>
        </p:spPr>
      </p:pic>
      <p:pic>
        <p:nvPicPr>
          <p:cNvPr id="5" name="Picture 4">
            <a:extLst>
              <a:ext uri="{FF2B5EF4-FFF2-40B4-BE49-F238E27FC236}">
                <a16:creationId xmlns="" xmlns:a16="http://schemas.microsoft.com/office/drawing/2014/main" id="{EE1F12D4-E460-DF5D-681A-34961DBDD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110" y="496368"/>
            <a:ext cx="9763125" cy="2788007"/>
          </a:xfrm>
          <a:prstGeom prst="rect">
            <a:avLst/>
          </a:prstGeom>
        </p:spPr>
      </p:pic>
    </p:spTree>
    <p:extLst>
      <p:ext uri="{BB962C8B-B14F-4D97-AF65-F5344CB8AC3E}">
        <p14:creationId xmlns:p14="http://schemas.microsoft.com/office/powerpoint/2010/main" val="1630476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6F8C9-9902-8200-7F9B-B2EFC0258283}"/>
              </a:ext>
            </a:extLst>
          </p:cNvPr>
          <p:cNvSpPr>
            <a:spLocks noGrp="1"/>
          </p:cNvSpPr>
          <p:nvPr>
            <p:ph type="title"/>
          </p:nvPr>
        </p:nvSpPr>
        <p:spPr>
          <a:xfrm>
            <a:off x="609600" y="842210"/>
            <a:ext cx="10972800" cy="575427"/>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Flows</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556B3CC8-0C11-2291-B466-1A8DC51EAFF2}"/>
              </a:ext>
            </a:extLst>
          </p:cNvPr>
          <p:cNvSpPr txBox="1"/>
          <p:nvPr/>
        </p:nvSpPr>
        <p:spPr>
          <a:xfrm>
            <a:off x="1819469" y="2155371"/>
            <a:ext cx="913467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sz="2400" dirty="0" err="1">
                <a:latin typeface="Times New Roman" panose="02020603050405020304" pitchFamily="18" charset="0"/>
                <a:cs typeface="Times New Roman" panose="02020603050405020304" pitchFamily="18" charset="0"/>
              </a:rPr>
              <a:t>Autolaunched</a:t>
            </a:r>
            <a:r>
              <a:rPr lang="en-US" sz="2400" dirty="0">
                <a:latin typeface="Times New Roman" panose="02020603050405020304" pitchFamily="18" charset="0"/>
                <a:cs typeface="Times New Roman" panose="02020603050405020304" pitchFamily="18" charset="0"/>
              </a:rPr>
              <a:t> Flows  Record-Triggered Flows  Platform Event-Triggered Flows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328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73A61-BF9C-7A43-0662-E1E76E716A8A}"/>
              </a:ext>
            </a:extLst>
          </p:cNvPr>
          <p:cNvSpPr>
            <a:spLocks noGrp="1"/>
          </p:cNvSpPr>
          <p:nvPr>
            <p:ph type="title"/>
          </p:nvPr>
        </p:nvSpPr>
        <p:spPr>
          <a:xfrm>
            <a:off x="665748" y="427038"/>
            <a:ext cx="10972800" cy="1143000"/>
          </a:xfrm>
        </p:spPr>
        <p:style>
          <a:lnRef idx="2">
            <a:schemeClr val="dk1"/>
          </a:lnRef>
          <a:fillRef idx="1">
            <a:schemeClr val="lt1"/>
          </a:fillRef>
          <a:effectRef idx="0">
            <a:schemeClr val="dk1"/>
          </a:effectRef>
          <a:fontRef idx="minor">
            <a:schemeClr val="dk1"/>
          </a:fontRef>
        </p:style>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WHAT</a:t>
            </a:r>
            <a:r>
              <a:rPr lang="en-US" sz="2400" b="0" dirty="0">
                <a:solidFill>
                  <a:schemeClr val="tx1"/>
                </a:solidFill>
                <a:latin typeface="Times New Roman" panose="02020603050405020304" pitchFamily="18" charset="0"/>
                <a:cs typeface="Times New Roman" panose="02020603050405020304" pitchFamily="18" charset="0"/>
              </a:rPr>
              <a:t> </a:t>
            </a:r>
            <a:r>
              <a:rPr lang="en-US" sz="2400" b="0" dirty="0" smtClean="0">
                <a:solidFill>
                  <a:schemeClr val="bg1"/>
                </a:solidFill>
                <a:latin typeface="Times New Roman" panose="02020603050405020304" pitchFamily="18" charset="0"/>
                <a:cs typeface="Times New Roman" panose="02020603050405020304" pitchFamily="18" charset="0"/>
              </a:rPr>
              <a:t>IS </a:t>
            </a:r>
            <a:r>
              <a:rPr lang="en-US" sz="2400" b="0" dirty="0">
                <a:solidFill>
                  <a:schemeClr val="bg1"/>
                </a:solidFill>
                <a:latin typeface="Times New Roman" panose="02020603050405020304" pitchFamily="18" charset="0"/>
                <a:cs typeface="Times New Roman" panose="02020603050405020304" pitchFamily="18" charset="0"/>
              </a:rPr>
              <a:t>SALESFORCE?</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64861D5B-53B3-AE04-DD9B-A3A1171E71FE}"/>
              </a:ext>
            </a:extLst>
          </p:cNvPr>
          <p:cNvSpPr txBox="1"/>
          <p:nvPr/>
        </p:nvSpPr>
        <p:spPr>
          <a:xfrm>
            <a:off x="1838131" y="2220686"/>
            <a:ext cx="7753738" cy="369332"/>
          </a:xfrm>
          <a:prstGeom prst="rect">
            <a:avLst/>
          </a:prstGeom>
          <a:noFill/>
        </p:spPr>
        <p:txBody>
          <a:bodyPr wrap="square" rtlCol="0">
            <a:spAutoFit/>
          </a:bodyPr>
          <a:lstStyle/>
          <a:p>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C438655-7044-A95E-38E6-255DABA4B552}"/>
              </a:ext>
            </a:extLst>
          </p:cNvPr>
          <p:cNvSpPr txBox="1"/>
          <p:nvPr/>
        </p:nvSpPr>
        <p:spPr>
          <a:xfrm>
            <a:off x="1679510" y="2052735"/>
            <a:ext cx="8674359" cy="381642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a CRM platform and its an </a:t>
            </a:r>
            <a:r>
              <a:rPr lang="en-US" sz="2000" dirty="0" err="1">
                <a:latin typeface="Times New Roman" panose="02020603050405020304" pitchFamily="18" charset="0"/>
                <a:cs typeface="Times New Roman" panose="02020603050405020304" pitchFamily="18" charset="0"/>
              </a:rPr>
              <a:t>Saas</a:t>
            </a:r>
            <a:r>
              <a:rPr lang="en-US" sz="2000" dirty="0">
                <a:latin typeface="Times New Roman" panose="02020603050405020304" pitchFamily="18" charset="0"/>
                <a:cs typeface="Times New Roman" panose="02020603050405020304" pitchFamily="18" charset="0"/>
              </a:rPr>
              <a:t> Cloud . apart from this ,It is game-changing technology, with a host of productivity- boosting features, that will help you sell smarter and faster.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p>
          <a:p>
            <a:endParaRPr lang="en-IN" dirty="0"/>
          </a:p>
        </p:txBody>
      </p:sp>
    </p:spTree>
    <p:extLst>
      <p:ext uri="{BB962C8B-B14F-4D97-AF65-F5344CB8AC3E}">
        <p14:creationId xmlns:p14="http://schemas.microsoft.com/office/powerpoint/2010/main" val="3796315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7E48620-3385-E5B3-09B1-DF79B4C11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 y="739140"/>
            <a:ext cx="11215397" cy="5379720"/>
          </a:xfrm>
          <a:prstGeom prst="rect">
            <a:avLst/>
          </a:prstGeom>
        </p:spPr>
      </p:pic>
    </p:spTree>
    <p:extLst>
      <p:ext uri="{BB962C8B-B14F-4D97-AF65-F5344CB8AC3E}">
        <p14:creationId xmlns:p14="http://schemas.microsoft.com/office/powerpoint/2010/main" val="4149785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688E3-1C01-08F7-CB8E-58E114F0AE06}"/>
              </a:ext>
            </a:extLst>
          </p:cNvPr>
          <p:cNvSpPr>
            <a:spLocks noGrp="1"/>
          </p:cNvSpPr>
          <p:nvPr>
            <p:ph type="title"/>
          </p:nvPr>
        </p:nvSpPr>
        <p:spPr>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LIGHTNING APP</a:t>
            </a:r>
            <a:r>
              <a:rPr lang="en-IN" sz="2400" b="0" dirty="0">
                <a:solidFill>
                  <a:schemeClr val="bg1"/>
                </a:solidFill>
                <a:latin typeface="Times New Roman" panose="02020603050405020304" pitchFamily="18" charset="0"/>
                <a:cs typeface="Times New Roman" panose="02020603050405020304" pitchFamily="18" charset="0"/>
              </a:rPr>
              <a:t/>
            </a:r>
            <a:br>
              <a:rPr lang="en-IN" sz="2400" b="0" dirty="0">
                <a:solidFill>
                  <a:schemeClr val="bg1"/>
                </a:solidFill>
                <a:latin typeface="Times New Roman" panose="02020603050405020304" pitchFamily="18" charset="0"/>
                <a:cs typeface="Times New Roman" panose="02020603050405020304" pitchFamily="18" charset="0"/>
              </a:rPr>
            </a:b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ACB525C-8728-A3AF-7B62-E46B6C1189D9}"/>
              </a:ext>
            </a:extLst>
          </p:cNvPr>
          <p:cNvSpPr txBox="1"/>
          <p:nvPr/>
        </p:nvSpPr>
        <p:spPr>
          <a:xfrm>
            <a:off x="2080727" y="2071396"/>
            <a:ext cx="8714791" cy="34163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an App?</a:t>
            </a:r>
          </a:p>
          <a:p>
            <a:r>
              <a:rPr lang="en-US" sz="2400" dirty="0">
                <a:latin typeface="Times New Roman" panose="02020603050405020304" pitchFamily="18" charset="0"/>
                <a:cs typeface="Times New Roman" panose="02020603050405020304" pitchFamily="18" charset="0"/>
              </a:rPr>
              <a:t>             Apps in Salesforce are a group of tabs that help the application function by working together </a:t>
            </a:r>
            <a:r>
              <a:rPr lang="en-US" sz="2400" dirty="0" err="1">
                <a:latin typeface="Times New Roman" panose="02020603050405020304" pitchFamily="18" charset="0"/>
                <a:cs typeface="Times New Roman" panose="02020603050405020304" pitchFamily="18" charset="0"/>
              </a:rPr>
              <a:t>asa</a:t>
            </a:r>
            <a:r>
              <a:rPr lang="en-US" sz="2400" dirty="0">
                <a:latin typeface="Times New Roman" panose="02020603050405020304" pitchFamily="18" charset="0"/>
                <a:cs typeface="Times New Roman" panose="02020603050405020304" pitchFamily="18" charset="0"/>
              </a:rPr>
              <a:t> unit. It has a name, a logo, and a particular set of tabs. The simplest app usually has just two tabs.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create new Lightning app of Home page  and select the components of flow and select the flow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56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435C489-D7E1-18C4-A576-5C7822F20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5" y="487680"/>
            <a:ext cx="11570678" cy="5882640"/>
          </a:xfrm>
          <a:prstGeom prst="rect">
            <a:avLst/>
          </a:prstGeom>
        </p:spPr>
      </p:pic>
    </p:spTree>
    <p:extLst>
      <p:ext uri="{BB962C8B-B14F-4D97-AF65-F5344CB8AC3E}">
        <p14:creationId xmlns:p14="http://schemas.microsoft.com/office/powerpoint/2010/main" val="3949729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EE4F3-38BA-ED8E-8838-E81BA440D616}"/>
              </a:ext>
            </a:extLst>
          </p:cNvPr>
          <p:cNvSpPr>
            <a:spLocks noGrp="1"/>
          </p:cNvSpPr>
          <p:nvPr>
            <p:ph type="title"/>
          </p:nvPr>
        </p:nvSpPr>
        <p:spPr>
          <a:xfrm>
            <a:off x="585537" y="312821"/>
            <a:ext cx="10972800" cy="743870"/>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Apex trigger</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F65CD1D6-6402-C0B0-D4CD-D0F1E2F39833}"/>
              </a:ext>
            </a:extLst>
          </p:cNvPr>
          <p:cNvSpPr txBox="1"/>
          <p:nvPr/>
        </p:nvSpPr>
        <p:spPr>
          <a:xfrm>
            <a:off x="1810138" y="1618680"/>
            <a:ext cx="10021078"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Apex triggers-Apex can be invoked by using triggers. Apex triggers enable you to perform custom actions before or after changes to Salesforce records, such as insertions, updates, or deletions.</a:t>
            </a:r>
          </a:p>
          <a:p>
            <a:r>
              <a:rPr lang="en-US" sz="2400" dirty="0">
                <a:latin typeface="Times New Roman" panose="02020603050405020304" pitchFamily="18" charset="0"/>
                <a:cs typeface="Times New Roman" panose="02020603050405020304" pitchFamily="18" charset="0"/>
              </a:rPr>
              <a:t>To create apex trigger with the code</a:t>
            </a:r>
          </a:p>
          <a:p>
            <a:r>
              <a:rPr lang="en-IN" sz="2400" dirty="0">
                <a:latin typeface="Times New Roman" panose="02020603050405020304" pitchFamily="18" charset="0"/>
                <a:cs typeface="Times New Roman" panose="02020603050405020304" pitchFamily="18" charset="0"/>
              </a:rPr>
              <a:t>trigger </a:t>
            </a:r>
            <a:r>
              <a:rPr lang="en-IN" sz="2400" dirty="0" err="1">
                <a:latin typeface="Times New Roman" panose="02020603050405020304" pitchFamily="18" charset="0"/>
                <a:cs typeface="Times New Roman" panose="02020603050405020304" pitchFamily="18" charset="0"/>
              </a:rPr>
              <a:t>PreventDuplicateAccounts</a:t>
            </a:r>
            <a:r>
              <a:rPr lang="en-IN" sz="2400" dirty="0">
                <a:latin typeface="Times New Roman" panose="02020603050405020304" pitchFamily="18" charset="0"/>
                <a:cs typeface="Times New Roman" panose="02020603050405020304" pitchFamily="18" charset="0"/>
              </a:rPr>
              <a:t> on Account (before insert){ 		Set&lt;String&gt; </a:t>
            </a:r>
            <a:r>
              <a:rPr lang="en-IN" sz="2400" dirty="0" err="1">
                <a:latin typeface="Times New Roman" panose="02020603050405020304" pitchFamily="18" charset="0"/>
                <a:cs typeface="Times New Roman" panose="02020603050405020304" pitchFamily="18" charset="0"/>
              </a:rPr>
              <a:t>accountNames</a:t>
            </a:r>
            <a:r>
              <a:rPr lang="en-IN" sz="2400" dirty="0">
                <a:latin typeface="Times New Roman" panose="02020603050405020304" pitchFamily="18" charset="0"/>
                <a:cs typeface="Times New Roman" panose="02020603050405020304" pitchFamily="18" charset="0"/>
              </a:rPr>
              <a:t> = new Set&lt;String&gt;();</a:t>
            </a:r>
          </a:p>
          <a:p>
            <a:r>
              <a:rPr lang="en-IN" sz="2400" dirty="0">
                <a:latin typeface="Times New Roman" panose="02020603050405020304" pitchFamily="18" charset="0"/>
                <a:cs typeface="Times New Roman" panose="02020603050405020304" pitchFamily="18" charset="0"/>
              </a:rPr>
              <a:t>  	for (Account </a:t>
            </a:r>
            <a:r>
              <a:rPr lang="en-IN" sz="2400" dirty="0" err="1">
                <a:latin typeface="Times New Roman" panose="02020603050405020304" pitchFamily="18" charset="0"/>
                <a:cs typeface="Times New Roman" panose="02020603050405020304" pitchFamily="18" charset="0"/>
              </a:rPr>
              <a:t>acc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Trigger.new</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accountNames.contains</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acc.Name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acc.addError</a:t>
            </a:r>
            <a:r>
              <a:rPr lang="en-IN" sz="2400" dirty="0">
                <a:latin typeface="Times New Roman" panose="02020603050405020304" pitchFamily="18" charset="0"/>
                <a:cs typeface="Times New Roman" panose="02020603050405020304" pitchFamily="18" charset="0"/>
              </a:rPr>
              <a:t>('A duplicate account with this name already exists.');} else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accountNames.add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acc.Name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0103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5CDD500-62FB-32EE-2946-C21056B19E55}"/>
              </a:ext>
            </a:extLst>
          </p:cNvPr>
          <p:cNvSpPr txBox="1"/>
          <p:nvPr/>
        </p:nvSpPr>
        <p:spPr>
          <a:xfrm>
            <a:off x="3508311" y="2649894"/>
            <a:ext cx="6802016"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40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879475-EDB0-80CF-05AB-153822C6428E}"/>
              </a:ext>
            </a:extLst>
          </p:cNvPr>
          <p:cNvSpPr>
            <a:spLocks noGrp="1"/>
          </p:cNvSpPr>
          <p:nvPr>
            <p:ph type="title"/>
          </p:nvPr>
        </p:nvSpPr>
        <p:spPr>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RETAIL MANAGEMENT APPLICATION</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2A55B072-FA64-9EFD-BCE5-042D868C2218}"/>
              </a:ext>
            </a:extLst>
          </p:cNvPr>
          <p:cNvSpPr txBox="1"/>
          <p:nvPr/>
        </p:nvSpPr>
        <p:spPr>
          <a:xfrm>
            <a:off x="1763486" y="1935921"/>
            <a:ext cx="9041363"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&gt;In this project a CRM product has  to create two applications, one is a sales app for sales reps to use this application and store customers data, and the second application is a service app for service reps/agents to provide support to customers in dealing cases. To generate business on top of the customers.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&gt;Retailing encompasses the business activities involved in selling goods and services to consumers for their personal, family, or household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575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 xmlns:a16="http://schemas.microsoft.com/office/drawing/2014/main" id="{D39B94C3-F76A-631E-1328-E412B32C50FF}"/>
              </a:ext>
            </a:extLst>
          </p:cNvPr>
          <p:cNvSpPr txBox="1"/>
          <p:nvPr/>
        </p:nvSpPr>
        <p:spPr>
          <a:xfrm>
            <a:off x="1312158" y="452561"/>
            <a:ext cx="9447282" cy="461665"/>
          </a:xfrm>
          <a:prstGeom prst="rect">
            <a:avLst/>
          </a:prstGeom>
          <a:solidFill>
            <a:schemeClr val="tx1"/>
          </a:solid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CREATION</a:t>
            </a:r>
            <a:r>
              <a:rPr lang="en-US" sz="2400" b="1" dirty="0">
                <a:solidFill>
                  <a:schemeClr val="bg1"/>
                </a:solidFill>
              </a:rPr>
              <a:t> </a:t>
            </a:r>
            <a:r>
              <a:rPr lang="en-US" sz="2400" b="1" dirty="0">
                <a:solidFill>
                  <a:schemeClr val="bg1"/>
                </a:solidFill>
                <a:latin typeface="Times New Roman" pitchFamily="18" charset="0"/>
                <a:cs typeface="Times New Roman" pitchFamily="18" charset="0"/>
              </a:rPr>
              <a:t>OF</a:t>
            </a:r>
            <a:r>
              <a:rPr lang="en-US" sz="2400" b="1" dirty="0"/>
              <a:t> </a:t>
            </a:r>
            <a:r>
              <a:rPr lang="en-US" sz="2400" b="1" dirty="0">
                <a:solidFill>
                  <a:schemeClr val="bg1"/>
                </a:solidFill>
                <a:latin typeface="Times New Roman" panose="02020603050405020304" pitchFamily="18" charset="0"/>
                <a:cs typeface="Times New Roman" panose="02020603050405020304" pitchFamily="18" charset="0"/>
              </a:rPr>
              <a:t>DEVELOPER</a:t>
            </a:r>
            <a:r>
              <a:rPr lang="en-US" sz="2400" b="1" dirty="0"/>
              <a:t> ACCOUNT</a:t>
            </a:r>
            <a:endParaRPr lang="en-IN" sz="2400" b="1" dirty="0"/>
          </a:p>
        </p:txBody>
      </p:sp>
      <p:sp>
        <p:nvSpPr>
          <p:cNvPr id="5" name="TextBox 3">
            <a:extLst>
              <a:ext uri="{FF2B5EF4-FFF2-40B4-BE49-F238E27FC236}">
                <a16:creationId xmlns="" xmlns:a16="http://schemas.microsoft.com/office/drawing/2014/main" id="{7B4644B4-AE75-3EFF-6459-00639E7DA8A2}"/>
              </a:ext>
            </a:extLst>
          </p:cNvPr>
          <p:cNvSpPr txBox="1"/>
          <p:nvPr/>
        </p:nvSpPr>
        <p:spPr>
          <a:xfrm>
            <a:off x="1095375" y="1030515"/>
            <a:ext cx="825817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Developer org has all the features and licenses you need to get started with Salesforce.1.Search Developer.salesforce.com/signup</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 xmlns:a16="http://schemas.microsoft.com/office/drawing/2014/main" id="{98D5E226-878D-984F-7A64-2FA1CAFE0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6" y="1751264"/>
            <a:ext cx="9349622" cy="4848689"/>
          </a:xfrm>
          <a:prstGeom prst="rect">
            <a:avLst/>
          </a:prstGeom>
        </p:spPr>
      </p:pic>
    </p:spTree>
    <p:extLst>
      <p:ext uri="{BB962C8B-B14F-4D97-AF65-F5344CB8AC3E}">
        <p14:creationId xmlns:p14="http://schemas.microsoft.com/office/powerpoint/2010/main" val="771694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091E29D-149A-8151-BBEC-753BF3660C2C}"/>
              </a:ext>
            </a:extLst>
          </p:cNvPr>
          <p:cNvSpPr txBox="1"/>
          <p:nvPr/>
        </p:nvSpPr>
        <p:spPr>
          <a:xfrm>
            <a:off x="2496152" y="363974"/>
            <a:ext cx="6096000" cy="461665"/>
          </a:xfrm>
          <a:prstGeom prst="rect">
            <a:avLst/>
          </a:prstGeom>
          <a:solidFill>
            <a:schemeClr val="tx1"/>
          </a:solidFill>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HOME</a:t>
            </a:r>
            <a:r>
              <a:rPr lang="en-US" sz="2400" b="1" dirty="0">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PAGE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FFC13CA5-93EB-534E-9FE2-993C2E6B776D}"/>
              </a:ext>
            </a:extLst>
          </p:cNvPr>
          <p:cNvPicPr>
            <a:picLocks noChangeAspect="1"/>
          </p:cNvPicPr>
          <p:nvPr/>
        </p:nvPicPr>
        <p:blipFill>
          <a:blip r:embed="rId2"/>
          <a:stretch>
            <a:fillRect/>
          </a:stretch>
        </p:blipFill>
        <p:spPr>
          <a:xfrm>
            <a:off x="1061765" y="1173480"/>
            <a:ext cx="10068470" cy="4886421"/>
          </a:xfrm>
          <a:prstGeom prst="rect">
            <a:avLst/>
          </a:prstGeom>
        </p:spPr>
      </p:pic>
    </p:spTree>
    <p:extLst>
      <p:ext uri="{BB962C8B-B14F-4D97-AF65-F5344CB8AC3E}">
        <p14:creationId xmlns:p14="http://schemas.microsoft.com/office/powerpoint/2010/main" val="142156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901207-664A-E4AB-7468-16641DEEEE30}"/>
              </a:ext>
            </a:extLst>
          </p:cNvPr>
          <p:cNvSpPr>
            <a:spLocks noGrp="1"/>
          </p:cNvSpPr>
          <p:nvPr>
            <p:ph type="title"/>
          </p:nvPr>
        </p:nvSpPr>
        <p:spPr>
          <a:xfrm>
            <a:off x="758697" y="481263"/>
            <a:ext cx="10353761" cy="572342"/>
          </a:xfrm>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OBJECTS</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AA892D6-6371-706B-0DD4-70C730F48FEC}"/>
              </a:ext>
            </a:extLst>
          </p:cNvPr>
          <p:cNvSpPr txBox="1"/>
          <p:nvPr/>
        </p:nvSpPr>
        <p:spPr>
          <a:xfrm>
            <a:off x="1036842" y="1216254"/>
            <a:ext cx="10431625"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&gt;WHAT IS AN OBJECT</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 It consists of fields (columns) and records (rows).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&gt;SALESFORCE OBJECTS ARE OF 2 TYPES</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1.Standard </a:t>
            </a:r>
            <a:r>
              <a:rPr lang="en-US" sz="2400" dirty="0">
                <a:latin typeface="Times New Roman" panose="02020603050405020304" pitchFamily="18" charset="0"/>
                <a:cs typeface="Times New Roman" panose="02020603050405020304" pitchFamily="18" charset="0"/>
              </a:rPr>
              <a:t>Objects: Standard objects are the kind of objects that are provided by salesforce.com such as users, contracts, reports, dashboards, etc</a:t>
            </a:r>
            <a:r>
              <a:rPr lang="en-US" sz="2400" dirty="0" smtClean="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2.Custom 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154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809D5-FD85-CB05-3B2A-659D792223CE}"/>
              </a:ext>
            </a:extLst>
          </p:cNvPr>
          <p:cNvSpPr>
            <a:spLocks noGrp="1"/>
          </p:cNvSpPr>
          <p:nvPr>
            <p:ph type="title"/>
          </p:nvPr>
        </p:nvSpPr>
        <p:spPr>
          <a:solidFill>
            <a:schemeClr val="tx1"/>
          </a:solidFill>
        </p:spPr>
        <p:txBody>
          <a:bodyPr>
            <a:normAutofit/>
          </a:bodyPr>
          <a:lstStyle/>
          <a:p>
            <a:pPr algn="ctr"/>
            <a:r>
              <a:rPr lang="en-US" sz="2400" b="0" dirty="0">
                <a:solidFill>
                  <a:schemeClr val="bg1"/>
                </a:solidFill>
                <a:latin typeface="Times New Roman" panose="02020603050405020304" pitchFamily="18" charset="0"/>
                <a:cs typeface="Times New Roman" panose="02020603050405020304" pitchFamily="18" charset="0"/>
              </a:rPr>
              <a:t>In This Application We Use 4 Custom Objects:</a:t>
            </a:r>
            <a:r>
              <a:rPr lang="en-IN" sz="2400" b="0" dirty="0">
                <a:solidFill>
                  <a:schemeClr val="bg1"/>
                </a:solidFill>
                <a:latin typeface="Times New Roman" panose="02020603050405020304" pitchFamily="18" charset="0"/>
                <a:cs typeface="Times New Roman" panose="02020603050405020304" pitchFamily="18" charset="0"/>
              </a:rPr>
              <a:t/>
            </a:r>
            <a:br>
              <a:rPr lang="en-IN" sz="2400" b="0" dirty="0">
                <a:solidFill>
                  <a:schemeClr val="bg1"/>
                </a:solidFill>
                <a:latin typeface="Times New Roman" panose="02020603050405020304" pitchFamily="18" charset="0"/>
                <a:cs typeface="Times New Roman" panose="02020603050405020304" pitchFamily="18" charset="0"/>
              </a:rPr>
            </a:b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1D03859-16D0-A7AC-14B8-0A8B64E574FC}"/>
              </a:ext>
            </a:extLst>
          </p:cNvPr>
          <p:cNvSpPr txBox="1"/>
          <p:nvPr/>
        </p:nvSpPr>
        <p:spPr>
          <a:xfrm>
            <a:off x="1959429" y="2230016"/>
            <a:ext cx="7641771" cy="2247410"/>
          </a:xfrm>
          <a:prstGeom prst="rect">
            <a:avLst/>
          </a:prstGeom>
          <a:noFill/>
        </p:spPr>
        <p:txBody>
          <a:bodyPr wrap="square" rtlCol="0">
            <a:spAutoFit/>
          </a:bodyPr>
          <a:lstStyle/>
          <a:p>
            <a:pPr>
              <a:lnSpc>
                <a:spcPct val="150000"/>
              </a:lnSpc>
            </a:pPr>
            <a:r>
              <a:rPr lang="en-US" dirty="0"/>
              <a:t>&gt;</a:t>
            </a:r>
            <a:r>
              <a:rPr lang="en-US" sz="2400" dirty="0">
                <a:latin typeface="Times New Roman" panose="02020603050405020304" pitchFamily="18" charset="0"/>
                <a:cs typeface="Times New Roman" panose="02020603050405020304" pitchFamily="18" charset="0"/>
              </a:rPr>
              <a:t>Warehouse</a:t>
            </a:r>
          </a:p>
          <a:p>
            <a:pPr>
              <a:lnSpc>
                <a:spcPct val="150000"/>
              </a:lnSpc>
            </a:pPr>
            <a:r>
              <a:rPr lang="en-US" sz="2400" dirty="0">
                <a:latin typeface="Times New Roman" panose="02020603050405020304" pitchFamily="18" charset="0"/>
                <a:cs typeface="Times New Roman" panose="02020603050405020304" pitchFamily="18" charset="0"/>
              </a:rPr>
              <a:t>&gt;Sales order</a:t>
            </a:r>
          </a:p>
          <a:p>
            <a:pPr>
              <a:lnSpc>
                <a:spcPct val="150000"/>
              </a:lnSpc>
            </a:pPr>
            <a:r>
              <a:rPr lang="en-US" sz="2400" dirty="0">
                <a:latin typeface="Times New Roman" panose="02020603050405020304" pitchFamily="18" charset="0"/>
                <a:cs typeface="Times New Roman" panose="02020603050405020304" pitchFamily="18" charset="0"/>
              </a:rPr>
              <a:t>&gt;Dispatch/Tracking</a:t>
            </a:r>
          </a:p>
          <a:p>
            <a:pPr>
              <a:lnSpc>
                <a:spcPct val="150000"/>
              </a:lnSpc>
            </a:pPr>
            <a:r>
              <a:rPr lang="en-US" sz="2400" dirty="0">
                <a:latin typeface="Times New Roman" panose="02020603050405020304" pitchFamily="18" charset="0"/>
                <a:cs typeface="Times New Roman" panose="02020603050405020304" pitchFamily="18" charset="0"/>
              </a:rPr>
              <a:t>&gt;Dispatch/Delivery</a:t>
            </a:r>
            <a:endParaRPr lang="en-IN" dirty="0"/>
          </a:p>
        </p:txBody>
      </p:sp>
    </p:spTree>
    <p:extLst>
      <p:ext uri="{BB962C8B-B14F-4D97-AF65-F5344CB8AC3E}">
        <p14:creationId xmlns:p14="http://schemas.microsoft.com/office/powerpoint/2010/main" val="21749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CFBE35A-5746-2EA8-3D3E-4D5941FC1E0B}"/>
              </a:ext>
            </a:extLst>
          </p:cNvPr>
          <p:cNvPicPr>
            <a:picLocks noChangeAspect="1"/>
          </p:cNvPicPr>
          <p:nvPr/>
        </p:nvPicPr>
        <p:blipFill rotWithShape="1">
          <a:blip r:embed="rId2">
            <a:extLst>
              <a:ext uri="{28A0092B-C50C-407E-A947-70E740481C1C}">
                <a14:useLocalDpi xmlns:a14="http://schemas.microsoft.com/office/drawing/2010/main" val="0"/>
              </a:ext>
            </a:extLst>
          </a:blip>
          <a:srcRect t="4812" b="5449"/>
          <a:stretch/>
        </p:blipFill>
        <p:spPr>
          <a:xfrm>
            <a:off x="929640" y="274320"/>
            <a:ext cx="10104120" cy="2682240"/>
          </a:xfrm>
          <a:prstGeom prst="rect">
            <a:avLst/>
          </a:prstGeom>
        </p:spPr>
      </p:pic>
      <p:pic>
        <p:nvPicPr>
          <p:cNvPr id="5" name="Picture 4">
            <a:extLst>
              <a:ext uri="{FF2B5EF4-FFF2-40B4-BE49-F238E27FC236}">
                <a16:creationId xmlns="" xmlns:a16="http://schemas.microsoft.com/office/drawing/2014/main" id="{A6F8EE99-70E5-5CC6-8AEA-0965AC1EBC1E}"/>
              </a:ext>
            </a:extLst>
          </p:cNvPr>
          <p:cNvPicPr>
            <a:picLocks noChangeAspect="1"/>
          </p:cNvPicPr>
          <p:nvPr/>
        </p:nvPicPr>
        <p:blipFill rotWithShape="1">
          <a:blip r:embed="rId3">
            <a:extLst>
              <a:ext uri="{28A0092B-C50C-407E-A947-70E740481C1C}">
                <a14:useLocalDpi xmlns:a14="http://schemas.microsoft.com/office/drawing/2010/main" val="0"/>
              </a:ext>
            </a:extLst>
          </a:blip>
          <a:srcRect t="4545" b="5682"/>
          <a:stretch/>
        </p:blipFill>
        <p:spPr>
          <a:xfrm>
            <a:off x="929640" y="3550920"/>
            <a:ext cx="10104120" cy="2682240"/>
          </a:xfrm>
          <a:prstGeom prst="rect">
            <a:avLst/>
          </a:prstGeom>
        </p:spPr>
      </p:pic>
    </p:spTree>
    <p:extLst>
      <p:ext uri="{BB962C8B-B14F-4D97-AF65-F5344CB8AC3E}">
        <p14:creationId xmlns:p14="http://schemas.microsoft.com/office/powerpoint/2010/main" val="3388070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2097CED-086D-B4D5-E6A6-32C0B354F4E3}"/>
              </a:ext>
            </a:extLst>
          </p:cNvPr>
          <p:cNvPicPr>
            <a:picLocks noChangeAspect="1"/>
          </p:cNvPicPr>
          <p:nvPr/>
        </p:nvPicPr>
        <p:blipFill rotWithShape="1">
          <a:blip r:embed="rId2">
            <a:extLst>
              <a:ext uri="{28A0092B-C50C-407E-A947-70E740481C1C}">
                <a14:useLocalDpi xmlns:a14="http://schemas.microsoft.com/office/drawing/2010/main" val="0"/>
              </a:ext>
            </a:extLst>
          </a:blip>
          <a:srcRect t="3911" b="8381"/>
          <a:stretch/>
        </p:blipFill>
        <p:spPr>
          <a:xfrm>
            <a:off x="746760" y="502920"/>
            <a:ext cx="10774680" cy="2392680"/>
          </a:xfrm>
          <a:prstGeom prst="rect">
            <a:avLst/>
          </a:prstGeom>
        </p:spPr>
      </p:pic>
      <p:pic>
        <p:nvPicPr>
          <p:cNvPr id="5" name="Picture 4">
            <a:extLst>
              <a:ext uri="{FF2B5EF4-FFF2-40B4-BE49-F238E27FC236}">
                <a16:creationId xmlns="" xmlns:a16="http://schemas.microsoft.com/office/drawing/2014/main" id="{20C2DDE1-FE14-43B8-AFE4-2FA5AED96C38}"/>
              </a:ext>
            </a:extLst>
          </p:cNvPr>
          <p:cNvPicPr>
            <a:picLocks noChangeAspect="1"/>
          </p:cNvPicPr>
          <p:nvPr/>
        </p:nvPicPr>
        <p:blipFill rotWithShape="1">
          <a:blip r:embed="rId3">
            <a:extLst>
              <a:ext uri="{28A0092B-C50C-407E-A947-70E740481C1C}">
                <a14:useLocalDpi xmlns:a14="http://schemas.microsoft.com/office/drawing/2010/main" val="0"/>
              </a:ext>
            </a:extLst>
          </a:blip>
          <a:srcRect t="2927" b="7805"/>
          <a:stretch/>
        </p:blipFill>
        <p:spPr>
          <a:xfrm>
            <a:off x="746760" y="3322320"/>
            <a:ext cx="10774680" cy="2788920"/>
          </a:xfrm>
          <a:prstGeom prst="rect">
            <a:avLst/>
          </a:prstGeom>
        </p:spPr>
      </p:pic>
    </p:spTree>
    <p:extLst>
      <p:ext uri="{BB962C8B-B14F-4D97-AF65-F5344CB8AC3E}">
        <p14:creationId xmlns:p14="http://schemas.microsoft.com/office/powerpoint/2010/main" val="191711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209</TotalTime>
  <Words>863</Words>
  <Application>Microsoft Office PowerPoint</Application>
  <PresentationFormat>Custom</PresentationFormat>
  <Paragraphs>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Thatch</vt:lpstr>
      <vt:lpstr>DOMAIN-SALESFORCE DEVELOPER USECASE-RETAIL MANAGEMENT APPLICATION</vt:lpstr>
      <vt:lpstr>WHAT IS SALESFORCE?</vt:lpstr>
      <vt:lpstr>RETAIL MANAGEMENT APPLICATION</vt:lpstr>
      <vt:lpstr>PowerPoint Presentation</vt:lpstr>
      <vt:lpstr>PowerPoint Presentation</vt:lpstr>
      <vt:lpstr>OBJECTS</vt:lpstr>
      <vt:lpstr>In This Application We Use 4 Custom Objects: </vt:lpstr>
      <vt:lpstr>PowerPoint Presentation</vt:lpstr>
      <vt:lpstr>PowerPoint Presentation</vt:lpstr>
      <vt:lpstr>PowerPoint Presentation</vt:lpstr>
      <vt:lpstr>PowerPoint Presentation</vt:lpstr>
      <vt:lpstr>FIELDS AND RELATIONSHIP</vt:lpstr>
      <vt:lpstr>USER</vt:lpstr>
      <vt:lpstr>PowerPoint Presentation</vt:lpstr>
      <vt:lpstr>VALIDATION RULES</vt:lpstr>
      <vt:lpstr> REPORT</vt:lpstr>
      <vt:lpstr>DASHBOARDS </vt:lpstr>
      <vt:lpstr>PowerPoint Presentation</vt:lpstr>
      <vt:lpstr>Flows</vt:lpstr>
      <vt:lpstr>PowerPoint Presentation</vt:lpstr>
      <vt:lpstr>LIGHTNING APP </vt:lpstr>
      <vt:lpstr>PowerPoint Presentation</vt:lpstr>
      <vt:lpstr>Apex trigger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DOMAIN-SALESFORCE DEVELOPER UsECASE-RETAIL MANAGEMENT APPLICATION</dc:title>
  <dc:creator>Giriharan25072003@outlook.com</dc:creator>
  <cp:lastModifiedBy>KARTHICK</cp:lastModifiedBy>
  <cp:revision>15</cp:revision>
  <dcterms:created xsi:type="dcterms:W3CDTF">2023-10-22T09:23:26Z</dcterms:created>
  <dcterms:modified xsi:type="dcterms:W3CDTF">2023-11-04T10:42:20Z</dcterms:modified>
</cp:coreProperties>
</file>