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97" r:id="rId5"/>
    <p:sldId id="258"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9" r:id="rId21"/>
    <p:sldId id="280" r:id="rId22"/>
    <p:sldId id="272" r:id="rId23"/>
    <p:sldId id="273" r:id="rId24"/>
    <p:sldId id="278" r:id="rId25"/>
    <p:sldId id="298" r:id="rId26"/>
    <p:sldId id="299" r:id="rId27"/>
    <p:sldId id="300" r:id="rId28"/>
    <p:sldId id="304" r:id="rId29"/>
    <p:sldId id="302" r:id="rId30"/>
    <p:sldId id="303" r:id="rId31"/>
    <p:sldId id="305" r:id="rId32"/>
    <p:sldId id="260" r:id="rId33"/>
    <p:sldId id="271" r:id="rId34"/>
  </p:sldIdLst>
  <p:sldSz cx="127460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0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78" y="60"/>
      </p:cViewPr>
      <p:guideLst>
        <p:guide orient="horz" pos="2160"/>
        <p:guide pos="40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953" y="2130426"/>
            <a:ext cx="10834132" cy="1470025"/>
          </a:xfrm>
        </p:spPr>
        <p:txBody>
          <a:bodyPr/>
          <a:lstStyle/>
          <a:p>
            <a:r>
              <a:rPr lang="en-US"/>
              <a:t>Click to edit Master title style</a:t>
            </a:r>
            <a:endParaRPr lang="en-IN"/>
          </a:p>
        </p:txBody>
      </p:sp>
      <p:sp>
        <p:nvSpPr>
          <p:cNvPr id="3" name="Subtitle 2"/>
          <p:cNvSpPr>
            <a:spLocks noGrp="1"/>
          </p:cNvSpPr>
          <p:nvPr>
            <p:ph type="subTitle" idx="1"/>
          </p:nvPr>
        </p:nvSpPr>
        <p:spPr>
          <a:xfrm>
            <a:off x="1911906" y="3886200"/>
            <a:ext cx="892222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27996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415304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3236" y="274639"/>
            <a:ext cx="399641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87356" y="274639"/>
            <a:ext cx="11783446"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7689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4567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6849" y="4406901"/>
            <a:ext cx="10834132"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1006849" y="2906713"/>
            <a:ext cx="1083413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98984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87356" y="1600201"/>
            <a:ext cx="78888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988613" y="1600201"/>
            <a:ext cx="78910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976DEC1-65EE-4EAA-B176-E18CFA2BBBE9}"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152573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7302" y="274638"/>
            <a:ext cx="11471434"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37302" y="1535113"/>
            <a:ext cx="56317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7302" y="2174875"/>
            <a:ext cx="56317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474811" y="1535113"/>
            <a:ext cx="56339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4811" y="2174875"/>
            <a:ext cx="56339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976DEC1-65EE-4EAA-B176-E18CFA2BBBE9}"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91246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976DEC1-65EE-4EAA-B176-E18CFA2BBBE9}"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499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6DEC1-65EE-4EAA-B176-E18CFA2BBBE9}"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281470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302" y="273050"/>
            <a:ext cx="4193359"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983347" y="273051"/>
            <a:ext cx="712538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7302" y="1435101"/>
            <a:ext cx="419335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6DEC1-65EE-4EAA-B176-E18CFA2BBBE9}"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76710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8313" y="4800600"/>
            <a:ext cx="7647623"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498313" y="612775"/>
            <a:ext cx="764762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498313" y="5367338"/>
            <a:ext cx="76476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6DEC1-65EE-4EAA-B176-E18CFA2BBBE9}"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225268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302" y="274638"/>
            <a:ext cx="11471434"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37302" y="1600201"/>
            <a:ext cx="11471434"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37302" y="6356351"/>
            <a:ext cx="29740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DEC1-65EE-4EAA-B176-E18CFA2BBBE9}" type="datetimeFigureOut">
              <a:rPr lang="en-IN" smtClean="0"/>
              <a:t>25-04-2024</a:t>
            </a:fld>
            <a:endParaRPr lang="en-IN"/>
          </a:p>
        </p:txBody>
      </p:sp>
      <p:sp>
        <p:nvSpPr>
          <p:cNvPr id="5" name="Footer Placeholder 4"/>
          <p:cNvSpPr>
            <a:spLocks noGrp="1"/>
          </p:cNvSpPr>
          <p:nvPr>
            <p:ph type="ftr" sz="quarter" idx="3"/>
          </p:nvPr>
        </p:nvSpPr>
        <p:spPr>
          <a:xfrm>
            <a:off x="4354897" y="6356351"/>
            <a:ext cx="403624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134660" y="6356351"/>
            <a:ext cx="297407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E0EA7-6083-4EAB-B3A5-6A8263B9450A}" type="slidenum">
              <a:rPr lang="en-IN" smtClean="0"/>
              <a:t>‹#›</a:t>
            </a:fld>
            <a:endParaRPr lang="en-IN"/>
          </a:p>
        </p:txBody>
      </p:sp>
    </p:spTree>
    <p:extLst>
      <p:ext uri="{BB962C8B-B14F-4D97-AF65-F5344CB8AC3E}">
        <p14:creationId xmlns:p14="http://schemas.microsoft.com/office/powerpoint/2010/main" val="4174163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55675" y="1484784"/>
            <a:ext cx="10834688" cy="1470025"/>
          </a:xfrm>
        </p:spPr>
        <p:txBody>
          <a:bodyPr>
            <a:normAutofit fontScale="90000"/>
          </a:bodyPr>
          <a:lstStyle/>
          <a:p>
            <a:r>
              <a:rPr lang="en-IN" sz="5400" b="1" dirty="0">
                <a:latin typeface="Times New Roman" pitchFamily="18" charset="0"/>
                <a:cs typeface="Times New Roman" pitchFamily="18" charset="0"/>
              </a:rPr>
              <a:t>AI Based Leaf Disease Identification and Classification System Using Deep Learning</a:t>
            </a:r>
            <a:endParaRPr lang="en-IN" sz="5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8EE70153-1CC2-4718-8C55-17B3666CEDB6}"/>
              </a:ext>
            </a:extLst>
          </p:cNvPr>
          <p:cNvSpPr txBox="1"/>
          <p:nvPr/>
        </p:nvSpPr>
        <p:spPr>
          <a:xfrm>
            <a:off x="7808692" y="3903192"/>
            <a:ext cx="637266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Team Members,</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V Arun</a:t>
            </a:r>
          </a:p>
          <a:p>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Ganeshpandiyan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V </a:t>
            </a:r>
            <a:r>
              <a:rPr lang="en-US" sz="2400" dirty="0" err="1">
                <a:latin typeface="Times New Roman" panose="02020603050405020304" pitchFamily="18" charset="0"/>
                <a:cs typeface="Times New Roman" panose="02020603050405020304" pitchFamily="18" charset="0"/>
              </a:rPr>
              <a:t>Kaleeswaran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 Ramkumar</a:t>
            </a:r>
          </a:p>
        </p:txBody>
      </p:sp>
      <p:sp>
        <p:nvSpPr>
          <p:cNvPr id="7" name="TextBox 6">
            <a:extLst>
              <a:ext uri="{FF2B5EF4-FFF2-40B4-BE49-F238E27FC236}">
                <a16:creationId xmlns:a16="http://schemas.microsoft.com/office/drawing/2014/main" id="{C0C57148-03B4-407A-8BD8-C2C7F93D0AC4}"/>
              </a:ext>
            </a:extLst>
          </p:cNvPr>
          <p:cNvSpPr txBox="1"/>
          <p:nvPr/>
        </p:nvSpPr>
        <p:spPr>
          <a:xfrm>
            <a:off x="1116435" y="3903192"/>
            <a:ext cx="68791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GUIDED BY,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Mr. V. </a:t>
            </a:r>
            <a:r>
              <a:rPr lang="en-US" sz="2400" dirty="0" err="1">
                <a:latin typeface="Times New Roman" panose="02020603050405020304" pitchFamily="18" charset="0"/>
                <a:cs typeface="Times New Roman" panose="02020603050405020304" pitchFamily="18" charset="0"/>
              </a:rPr>
              <a:t>Solai</a:t>
            </a:r>
            <a:r>
              <a:rPr lang="en-US" sz="2400" dirty="0">
                <a:latin typeface="Times New Roman" panose="02020603050405020304" pitchFamily="18" charset="0"/>
                <a:cs typeface="Times New Roman" panose="02020603050405020304" pitchFamily="18" charset="0"/>
              </a:rPr>
              <a:t> Raja	</a:t>
            </a:r>
          </a:p>
        </p:txBody>
      </p:sp>
    </p:spTree>
    <p:extLst>
      <p:ext uri="{BB962C8B-B14F-4D97-AF65-F5344CB8AC3E}">
        <p14:creationId xmlns:p14="http://schemas.microsoft.com/office/powerpoint/2010/main" val="401183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Survey-5</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1021716"/>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Cassava disease recognition from low‐quality images using enhanced data augmentation model and deep learning</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Olusola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Oluwakemi</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Abayomi-Alli</a:t>
                      </a:r>
                      <a:endParaRPr lang="en-IN" sz="2000" b="0" dirty="0">
                        <a:latin typeface="Times New Roman" pitchFamily="18" charset="0"/>
                        <a:cs typeface="Times New Roman" pitchFamily="18" charset="0"/>
                      </a:endParaRPr>
                    </a:p>
                    <a:p>
                      <a:pPr algn="just"/>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i="0" kern="1200" dirty="0">
                          <a:solidFill>
                            <a:schemeClr val="dk1"/>
                          </a:solidFill>
                          <a:effectLst/>
                          <a:latin typeface="Times New Roman" pitchFamily="18" charset="0"/>
                          <a:ea typeface="+mn-ea"/>
                          <a:cs typeface="Times New Roman" pitchFamily="18" charset="0"/>
                        </a:rPr>
                        <a:t>This paper introduces a novel image colour histogram transformation technique for generating synthetic images for data augmentation in image classification tasks. The approach is based on the convolution of the </a:t>
                      </a:r>
                      <a:r>
                        <a:rPr lang="en-US" sz="2000" b="0" i="0" kern="1200" dirty="0" err="1">
                          <a:solidFill>
                            <a:schemeClr val="dk1"/>
                          </a:solidFill>
                          <a:effectLst/>
                          <a:latin typeface="Times New Roman" pitchFamily="18" charset="0"/>
                          <a:ea typeface="+mn-ea"/>
                          <a:cs typeface="Times New Roman" pitchFamily="18" charset="0"/>
                        </a:rPr>
                        <a:t>Chebyshev</a:t>
                      </a:r>
                      <a:r>
                        <a:rPr lang="en-US" sz="2000" b="0" i="0" kern="1200" dirty="0">
                          <a:solidFill>
                            <a:schemeClr val="dk1"/>
                          </a:solidFill>
                          <a:effectLst/>
                          <a:latin typeface="Times New Roman" pitchFamily="18" charset="0"/>
                          <a:ea typeface="+mn-ea"/>
                          <a:cs typeface="Times New Roman" pitchFamily="18" charset="0"/>
                        </a:rPr>
                        <a:t> orthogonal functions with the probability distribution functions of image colour histograms. To validate our proposed model, we used four methods (resolution down‐sampling, Gaussian blurring, motion blur, and overexposure) for reducing image quality from the Cassava leaf disease dataset.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Survey-6</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951579"/>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Artificial Cognition for Early Leaf Disease Detection using Vision Transformers</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Huy</a:t>
                      </a:r>
                      <a:r>
                        <a:rPr lang="en-IN" sz="2000" b="0" dirty="0">
                          <a:latin typeface="Times New Roman" pitchFamily="18" charset="0"/>
                          <a:cs typeface="Times New Roman" pitchFamily="18" charset="0"/>
                        </a:rPr>
                        <a:t>-Tan Thai; </a:t>
                      </a:r>
                      <a:r>
                        <a:rPr lang="en-IN" sz="2000" b="0" dirty="0" err="1">
                          <a:latin typeface="Times New Roman" pitchFamily="18" charset="0"/>
                          <a:cs typeface="Times New Roman" pitchFamily="18" charset="0"/>
                        </a:rPr>
                        <a:t>Nhu</a:t>
                      </a:r>
                      <a:r>
                        <a:rPr lang="en-IN" sz="2000" b="0" dirty="0">
                          <a:latin typeface="Times New Roman" pitchFamily="18" charset="0"/>
                          <a:cs typeface="Times New Roman" pitchFamily="18" charset="0"/>
                        </a:rPr>
                        <a:t>-Y Tran-Van</a:t>
                      </a: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 These results also indicate the potential superiority of the </a:t>
                      </a:r>
                      <a:r>
                        <a:rPr lang="en-US" sz="2000" b="0" dirty="0" err="1">
                          <a:latin typeface="Times New Roman" pitchFamily="18" charset="0"/>
                          <a:cs typeface="Times New Roman" pitchFamily="18" charset="0"/>
                        </a:rPr>
                        <a:t>ViT</a:t>
                      </a:r>
                      <a:r>
                        <a:rPr lang="en-US" sz="2000" b="0" dirty="0">
                          <a:latin typeface="Times New Roman" pitchFamily="18" charset="0"/>
                          <a:cs typeface="Times New Roman" pitchFamily="18" charset="0"/>
                        </a:rPr>
                        <a:t> over established methods in analyzing leaf diseases. Next, we quantize the original model and successfully deploy it onto the Edge device named Raspberry Pi 4, which can be attached to a drone that allows farmers to automatically and efficiently detect infected leaves. This result has a significant capability for many future applications in smart agriculture.</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Survey-7</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0627913"/>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Seasonal Crops Disease Prediction and Classification Using Deep Convolutional Encoder Network</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Aditya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Khamparia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Gurinder</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Saini</a:t>
                      </a:r>
                      <a:r>
                        <a:rPr lang="en-IN" sz="2000" b="0" dirty="0">
                          <a:latin typeface="Times New Roman" pitchFamily="18" charset="0"/>
                          <a:cs typeface="Times New Roman" pitchFamily="18" charset="0"/>
                        </a:rPr>
                        <a:t>, Deepak Gupta</a:t>
                      </a:r>
                    </a:p>
                  </a:txBody>
                  <a:tcPr/>
                </a:tc>
                <a:tc>
                  <a:txBody>
                    <a:bodyPr/>
                    <a:lstStyle/>
                    <a:p>
                      <a:pPr algn="just"/>
                      <a:r>
                        <a:rPr lang="en-US" sz="2000" b="0" dirty="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i="0" kern="1200" dirty="0">
                          <a:solidFill>
                            <a:schemeClr val="dk1"/>
                          </a:solidFill>
                          <a:effectLst/>
                          <a:latin typeface="Times New Roman" pitchFamily="18" charset="0"/>
                          <a:ea typeface="+mn-ea"/>
                          <a:cs typeface="Times New Roman" pitchFamily="18" charset="0"/>
                        </a:rPr>
                        <a:t>This research paper provides a novel technique to detect crop diseases with the help of convolutional encoder networks using crop leaf images. We have obtained our result over a 900-image dataset, out of which 600 constitute the training set and 300 test set. We have considered 3 crops and 5 kinds of crop diseases. The proposed network was trained in such a way that it can distinguish the crop disease using the leaf images. </a:t>
                      </a:r>
                      <a:endParaRPr lang="en-IN" sz="24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Survey-8</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0507574"/>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Identification of Disease in Potato Leaves Using Convolutional Neural Network (CNN) Algorithm</a:t>
                      </a:r>
                      <a:endParaRPr lang="en-IN" sz="2000" b="0" dirty="0">
                        <a:latin typeface="Times New Roman" pitchFamily="18" charset="0"/>
                        <a:cs typeface="Times New Roman" pitchFamily="18" charset="0"/>
                      </a:endParaRPr>
                    </a:p>
                  </a:txBody>
                  <a:tcPr/>
                </a:tc>
                <a:tc>
                  <a:txBody>
                    <a:bodyPr/>
                    <a:lstStyle/>
                    <a:p>
                      <a:pPr algn="just"/>
                      <a:r>
                        <a:rPr lang="en-IN" sz="2000" b="0" dirty="0">
                          <a:latin typeface="Times New Roman" pitchFamily="18" charset="0"/>
                          <a:cs typeface="Times New Roman" pitchFamily="18" charset="0"/>
                        </a:rPr>
                        <a:t>Abdul </a:t>
                      </a:r>
                      <a:r>
                        <a:rPr lang="en-IN" sz="2000" b="0" dirty="0" err="1">
                          <a:latin typeface="Times New Roman" pitchFamily="18" charset="0"/>
                          <a:cs typeface="Times New Roman" pitchFamily="18" charset="0"/>
                        </a:rPr>
                        <a:t>Jalil</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Rozaqi</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Andi</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Sunyoto</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This disease has its respective symptoms so that farmers can take precautions if they see symptoms on potato leaves, but in this preventive step can only be done by experts who have knowledge in the field of diseases in potato plants while the average farmer does not have sufficient knowledge. So, the identification process becomes less accurate and takes a long time.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Survey-9</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4719037"/>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Potato Plant Leaves Disease Detection and Classification using Machine Learning Methodologies</a:t>
                      </a:r>
                    </a:p>
                    <a:p>
                      <a:pPr algn="just"/>
                      <a:endParaRPr lang="en-IN" sz="2000" b="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err="1">
                          <a:latin typeface="Times New Roman" pitchFamily="18" charset="0"/>
                          <a:cs typeface="Times New Roman" pitchFamily="18" charset="0"/>
                        </a:rPr>
                        <a:t>Aditi</a:t>
                      </a:r>
                      <a:r>
                        <a:rPr lang="en-US" sz="2000" b="0" dirty="0">
                          <a:latin typeface="Times New Roman" pitchFamily="18" charset="0"/>
                          <a:cs typeface="Times New Roman" pitchFamily="18" charset="0"/>
                        </a:rPr>
                        <a:t> Singh1 and </a:t>
                      </a:r>
                      <a:r>
                        <a:rPr lang="en-US" sz="2000" b="0" dirty="0" err="1">
                          <a:latin typeface="Times New Roman" pitchFamily="18" charset="0"/>
                          <a:cs typeface="Times New Roman" pitchFamily="18" charset="0"/>
                        </a:rPr>
                        <a:t>Harjeet</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Kaur</a:t>
                      </a:r>
                      <a:endParaRPr lang="en-IN" sz="2000" b="0" dirty="0">
                        <a:latin typeface="Times New Roman" pitchFamily="18" charset="0"/>
                        <a:cs typeface="Times New Roman" pitchFamily="18" charset="0"/>
                      </a:endParaRPr>
                    </a:p>
                    <a:p>
                      <a:pPr algn="just"/>
                      <a:endParaRPr lang="en-IN" sz="2000" b="0" dirty="0">
                        <a:latin typeface="Times New Roman" pitchFamily="18" charset="0"/>
                        <a:cs typeface="Times New Roman" pitchFamily="18" charset="0"/>
                      </a:endParaRPr>
                    </a:p>
                    <a:p>
                      <a:pPr algn="just"/>
                      <a:endParaRPr lang="en-US"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this scenario, the openly accessible, standard, and reliable data set was considered which was popularly known as Plant Village Dataset. For the process of image segmentation, the K-means methodology was considered, for the feature extraction purpose, the gray level co-occurrence matrix concept was utilized, and for the classification purpose, the multi-class support vector machine methodology was utilized. The proposed methodology able to attain an accuracy of 95.99%.</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Survey-10</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480385"/>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Enhanced Field-Based Detection of Potato Blight in Complex Backgrounds Using Deep Learning</a:t>
                      </a:r>
                      <a:endParaRPr lang="en-IN" sz="2000" b="0" dirty="0">
                        <a:latin typeface="Times New Roman" pitchFamily="18" charset="0"/>
                        <a:cs typeface="Times New Roman" pitchFamily="18" charset="0"/>
                      </a:endParaRPr>
                    </a:p>
                  </a:txBody>
                  <a:tcPr/>
                </a:tc>
                <a:tc>
                  <a:txBody>
                    <a:bodyPr/>
                    <a:lstStyle/>
                    <a:p>
                      <a:pPr algn="just"/>
                      <a:r>
                        <a:rPr lang="en-IN" sz="2000" b="0" dirty="0">
                          <a:latin typeface="Times New Roman" pitchFamily="18" charset="0"/>
                          <a:cs typeface="Times New Roman" pitchFamily="18" charset="0"/>
                        </a:rPr>
                        <a:t>Joe Johnson , </a:t>
                      </a:r>
                      <a:r>
                        <a:rPr lang="en-IN" sz="2000" b="0" dirty="0" err="1">
                          <a:latin typeface="Times New Roman" pitchFamily="18" charset="0"/>
                          <a:cs typeface="Times New Roman" pitchFamily="18" charset="0"/>
                        </a:rPr>
                        <a:t>Geetanjali</a:t>
                      </a:r>
                      <a:r>
                        <a:rPr lang="en-IN" sz="2000" b="0" dirty="0">
                          <a:latin typeface="Times New Roman" pitchFamily="18" charset="0"/>
                          <a:cs typeface="Times New Roman" pitchFamily="18" charset="0"/>
                        </a:rPr>
                        <a:t> Sharma</a:t>
                      </a: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The model was trained on a dataset of 1423 images of potato leaves obtained from fields in different geographical locations and at different times of the day. The images were manually annotated to create over 6200 labeled patches covering diseased and healthy portions of the leaf. The Mask R-CNN model was able to correctly differentiate between the diseased patch on the potato leaf and the similar-looking background soil patches, which can confound the outcome of binary classification.</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EXISTING</a:t>
            </a:r>
            <a:r>
              <a:rPr lang="en-US" u="sng" dirty="0">
                <a:latin typeface="Times New Roman" pitchFamily="18" charset="0"/>
                <a:cs typeface="Times New Roman" pitchFamily="18" charset="0"/>
              </a:rPr>
              <a:t> </a:t>
            </a:r>
            <a:r>
              <a:rPr lang="en-US" b="1" u="sng" dirty="0">
                <a:latin typeface="Times New Roman" pitchFamily="18" charset="0"/>
                <a:cs typeface="Times New Roman" pitchFamily="18" charset="0"/>
              </a:rPr>
              <a:t>SYSTEM</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In existing system Using a pre-trained model to reduce the dimensionality of the image, making the next stage less complex.</a:t>
            </a:r>
          </a:p>
          <a:p>
            <a:pPr algn="just"/>
            <a:r>
              <a:rPr lang="en-US" dirty="0">
                <a:latin typeface="Times New Roman" pitchFamily="18" charset="0"/>
                <a:cs typeface="Times New Roman" pitchFamily="18" charset="0"/>
              </a:rPr>
              <a:t>Extract the deep feature of the leaf using a combination of the pre-trained model and </a:t>
            </a:r>
            <a:r>
              <a:rPr lang="en-US" dirty="0" err="1">
                <a:latin typeface="Times New Roman" pitchFamily="18" charset="0"/>
                <a:cs typeface="Times New Roman" pitchFamily="18" charset="0"/>
              </a:rPr>
              <a:t>ViT</a:t>
            </a:r>
            <a:r>
              <a:rPr lang="en-US" dirty="0">
                <a:latin typeface="Times New Roman" pitchFamily="18" charset="0"/>
                <a:cs typeface="Times New Roman" pitchFamily="18" charset="0"/>
              </a:rPr>
              <a:t> making the classifier more accurate. </a:t>
            </a:r>
          </a:p>
          <a:p>
            <a:pPr algn="just"/>
            <a:r>
              <a:rPr lang="en-US" dirty="0">
                <a:latin typeface="Times New Roman" pitchFamily="18" charset="0"/>
                <a:cs typeface="Times New Roman" pitchFamily="18" charset="0"/>
              </a:rPr>
              <a:t>Comparisons between the </a:t>
            </a:r>
            <a:r>
              <a:rPr lang="en-US" dirty="0" err="1">
                <a:latin typeface="Times New Roman" pitchFamily="18" charset="0"/>
                <a:cs typeface="Times New Roman" pitchFamily="18" charset="0"/>
              </a:rPr>
              <a:t>TLMViT</a:t>
            </a:r>
            <a:r>
              <a:rPr lang="en-US" dirty="0">
                <a:latin typeface="Times New Roman" pitchFamily="18" charset="0"/>
                <a:cs typeface="Times New Roman" pitchFamily="18" charset="0"/>
              </a:rPr>
              <a:t> and five other transfer learning-based models are made.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6927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PROPOSED SYSTEM</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Times New Roman" pitchFamily="18" charset="0"/>
                <a:cs typeface="Times New Roman" pitchFamily="18" charset="0"/>
              </a:rPr>
              <a:t>The  proposed system leaf disease using the DCNN .</a:t>
            </a:r>
          </a:p>
          <a:p>
            <a:pPr algn="just"/>
            <a:r>
              <a:rPr lang="en-US" dirty="0">
                <a:latin typeface="Times New Roman" pitchFamily="18" charset="0"/>
                <a:cs typeface="Times New Roman" pitchFamily="18" charset="0"/>
              </a:rPr>
              <a:t>Collect a comprehensive dataset of leaf images, including various types of diseases and healthy leaves.</a:t>
            </a:r>
          </a:p>
          <a:p>
            <a:pPr algn="just"/>
            <a:r>
              <a:rPr lang="en-US" dirty="0">
                <a:latin typeface="Times New Roman" pitchFamily="18" charset="0"/>
                <a:cs typeface="Times New Roman" pitchFamily="18" charset="0"/>
              </a:rPr>
              <a:t>Choose a pre-trained DCNN model from deep learning libraries such as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(with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PyTorch</a:t>
            </a:r>
            <a:r>
              <a:rPr lang="en-US" dirty="0">
                <a:latin typeface="Times New Roman" pitchFamily="18" charset="0"/>
                <a:cs typeface="Times New Roman" pitchFamily="18" charset="0"/>
              </a:rPr>
              <a:t>. For example, you can use DCNN.</a:t>
            </a:r>
          </a:p>
          <a:p>
            <a:pPr algn="just"/>
            <a:r>
              <a:rPr lang="en-US" dirty="0">
                <a:latin typeface="Times New Roman" pitchFamily="18" charset="0"/>
                <a:cs typeface="Times New Roman" pitchFamily="18" charset="0"/>
              </a:rPr>
              <a:t>Train the model on the training dataset. Use an appropriate loss function (e.g., categorical cross-entropy for multi-class classification) and an optimizer (e.g., Adam).</a:t>
            </a:r>
          </a:p>
          <a:p>
            <a:pPr algn="just"/>
            <a:r>
              <a:rPr lang="en-US" dirty="0">
                <a:latin typeface="Times New Roman" pitchFamily="18" charset="0"/>
                <a:cs typeface="Times New Roman" pitchFamily="18" charset="0"/>
              </a:rPr>
              <a:t>Monitor and record training metrics like accuracy, loss, and validation accuracy.</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1151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b="1" u="sng" dirty="0">
                <a:latin typeface="Times New Roman" pitchFamily="18" charset="0"/>
                <a:cs typeface="Times New Roman" pitchFamily="18" charset="0"/>
              </a:rPr>
              <a:t>BLOCK DIAGRAM</a:t>
            </a:r>
            <a:endParaRPr lang="en-IN" b="1" u="sng" dirty="0">
              <a:latin typeface="Times New Roman" pitchFamily="18" charset="0"/>
              <a:cs typeface="Times New Roman" pitchFamily="18" charset="0"/>
            </a:endParaRPr>
          </a:p>
        </p:txBody>
      </p:sp>
      <p:sp>
        <p:nvSpPr>
          <p:cNvPr id="5" name="Rectangle 4"/>
          <p:cNvSpPr/>
          <p:nvPr/>
        </p:nvSpPr>
        <p:spPr>
          <a:xfrm>
            <a:off x="1646112" y="2647700"/>
            <a:ext cx="180020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 </a:t>
            </a:r>
            <a:endParaRPr lang="en-IN" dirty="0">
              <a:solidFill>
                <a:schemeClr val="tx1"/>
              </a:solidFill>
            </a:endParaRPr>
          </a:p>
        </p:txBody>
      </p:sp>
      <p:sp>
        <p:nvSpPr>
          <p:cNvPr id="6" name="Rectangle 5"/>
          <p:cNvSpPr/>
          <p:nvPr/>
        </p:nvSpPr>
        <p:spPr>
          <a:xfrm>
            <a:off x="4428803" y="2647700"/>
            <a:ext cx="158417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data</a:t>
            </a:r>
            <a:endParaRPr lang="en-IN" dirty="0">
              <a:solidFill>
                <a:schemeClr val="tx1"/>
              </a:solidFill>
            </a:endParaRPr>
          </a:p>
        </p:txBody>
      </p:sp>
      <p:sp>
        <p:nvSpPr>
          <p:cNvPr id="7" name="Rectangle 6"/>
          <p:cNvSpPr/>
          <p:nvPr/>
        </p:nvSpPr>
        <p:spPr>
          <a:xfrm>
            <a:off x="6995469" y="2109355"/>
            <a:ext cx="4202086" cy="2039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DCNN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8" name="Rectangle 7"/>
          <p:cNvSpPr/>
          <p:nvPr/>
        </p:nvSpPr>
        <p:spPr>
          <a:xfrm>
            <a:off x="9037315" y="4695393"/>
            <a:ext cx="1368152"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a:t>
            </a:r>
            <a:endParaRPr lang="en-IN" dirty="0">
              <a:solidFill>
                <a:schemeClr val="tx1"/>
              </a:solidFill>
            </a:endParaRPr>
          </a:p>
        </p:txBody>
      </p:sp>
      <p:sp>
        <p:nvSpPr>
          <p:cNvPr id="9" name="Rectangle 8"/>
          <p:cNvSpPr/>
          <p:nvPr/>
        </p:nvSpPr>
        <p:spPr>
          <a:xfrm>
            <a:off x="6622048" y="4707142"/>
            <a:ext cx="1584176"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 </a:t>
            </a:r>
            <a:endParaRPr lang="en-IN" dirty="0">
              <a:solidFill>
                <a:schemeClr val="tx1"/>
              </a:solidFill>
            </a:endParaRPr>
          </a:p>
        </p:txBody>
      </p:sp>
      <p:sp>
        <p:nvSpPr>
          <p:cNvPr id="11" name="Rectangle 10"/>
          <p:cNvSpPr/>
          <p:nvPr/>
        </p:nvSpPr>
        <p:spPr>
          <a:xfrm>
            <a:off x="4206781" y="4665640"/>
            <a:ext cx="1584176"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 </a:t>
            </a:r>
            <a:endParaRPr lang="en-IN" dirty="0">
              <a:solidFill>
                <a:schemeClr val="tx1"/>
              </a:solidFill>
            </a:endParaRPr>
          </a:p>
        </p:txBody>
      </p:sp>
      <p:sp>
        <p:nvSpPr>
          <p:cNvPr id="12" name="Right Arrow 11"/>
          <p:cNvSpPr/>
          <p:nvPr/>
        </p:nvSpPr>
        <p:spPr>
          <a:xfrm>
            <a:off x="3446312" y="3009456"/>
            <a:ext cx="982491" cy="11601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6012979" y="3021742"/>
            <a:ext cx="982491" cy="11601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9613379" y="4172919"/>
            <a:ext cx="144016" cy="55222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 Arrow 15"/>
          <p:cNvSpPr/>
          <p:nvPr/>
        </p:nvSpPr>
        <p:spPr>
          <a:xfrm>
            <a:off x="8206224" y="5022177"/>
            <a:ext cx="831091" cy="1080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5790957" y="5025680"/>
            <a:ext cx="831091" cy="1080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https://miro.medium.com/v2/resize:fit:1050/1*7kRxfXK4J-wCR2l8G1Jtuw.png"/>
          <p:cNvPicPr>
            <a:picLocks noChangeAspect="1" noChangeArrowheads="1"/>
          </p:cNvPicPr>
          <p:nvPr/>
        </p:nvPicPr>
        <p:blipFill rotWithShape="1">
          <a:blip r:embed="rId2">
            <a:extLst>
              <a:ext uri="{28A0092B-C50C-407E-A947-70E740481C1C}">
                <a14:useLocalDpi xmlns:a14="http://schemas.microsoft.com/office/drawing/2010/main" val="0"/>
              </a:ext>
            </a:extLst>
          </a:blip>
          <a:srcRect l="2724" t="16034" b="14195"/>
          <a:stretch/>
        </p:blipFill>
        <p:spPr bwMode="auto">
          <a:xfrm>
            <a:off x="7099105" y="2560652"/>
            <a:ext cx="4026442" cy="151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76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MODULES </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5076875" y="1700808"/>
            <a:ext cx="6408712" cy="4525963"/>
          </a:xfrm>
        </p:spPr>
        <p:txBody>
          <a:bodyPr/>
          <a:lstStyle/>
          <a:p>
            <a:pPr algn="just"/>
            <a:r>
              <a:rPr lang="en-US" dirty="0">
                <a:latin typeface="Times New Roman" pitchFamily="18" charset="0"/>
                <a:cs typeface="Times New Roman" pitchFamily="18" charset="0"/>
              </a:rPr>
              <a:t>Data collection</a:t>
            </a:r>
          </a:p>
          <a:p>
            <a:pPr algn="just"/>
            <a:r>
              <a:rPr lang="en-US" dirty="0">
                <a:latin typeface="Times New Roman" pitchFamily="18" charset="0"/>
                <a:cs typeface="Times New Roman" pitchFamily="18" charset="0"/>
              </a:rPr>
              <a:t>Preprocessing</a:t>
            </a:r>
          </a:p>
          <a:p>
            <a:pPr algn="just"/>
            <a:r>
              <a:rPr lang="en-US" dirty="0">
                <a:latin typeface="Times New Roman" pitchFamily="18" charset="0"/>
                <a:cs typeface="Times New Roman" pitchFamily="18" charset="0"/>
              </a:rPr>
              <a:t>Training </a:t>
            </a:r>
          </a:p>
          <a:p>
            <a:pPr algn="just"/>
            <a:r>
              <a:rPr lang="en-US" dirty="0">
                <a:latin typeface="Times New Roman" pitchFamily="18" charset="0"/>
                <a:cs typeface="Times New Roman" pitchFamily="18" charset="0"/>
              </a:rPr>
              <a:t>Testing</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1804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101004" y="1664804"/>
            <a:ext cx="8544029" cy="3528392"/>
          </a:xfrm>
        </p:spPr>
        <p:txBody>
          <a:bodyPr/>
          <a:lstStyle/>
          <a:p>
            <a:pPr marL="0" indent="0" algn="just">
              <a:buNone/>
            </a:pPr>
            <a:r>
              <a:rPr lang="en-US" dirty="0">
                <a:latin typeface="Times New Roman" pitchFamily="18" charset="0"/>
                <a:cs typeface="Times New Roman" pitchFamily="18" charset="0"/>
              </a:rPr>
              <a:t>To develop tomato leaf disease system using python software with DCNN algorithm.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216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DATA COLLECTION:</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The first step is to Collecting data on plant leave diseases is essential for research, disease management, and developing solutions to protect crops and plants. we are collecting the tomato leaves.</a:t>
            </a:r>
            <a:r>
              <a:rPr lang="en-IN" dirty="0"/>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0114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PREPROCESSING</a:t>
            </a:r>
            <a:r>
              <a:rPr lang="en-US" b="1"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The collected data must be preprocessed to remove any errors or inconsistencies. This may involve removing missing data.</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472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DCNN</a:t>
            </a:r>
            <a:r>
              <a:rPr lang="en-IN" b="1" dirty="0">
                <a:latin typeface="Times New Roman" pitchFamily="18" charset="0"/>
                <a:cs typeface="Times New Roman" pitchFamily="18" charset="0"/>
              </a:rPr>
              <a:t> </a:t>
            </a:r>
          </a:p>
        </p:txBody>
      </p:sp>
      <p:sp>
        <p:nvSpPr>
          <p:cNvPr id="3" name="Content Placeholder 2"/>
          <p:cNvSpPr>
            <a:spLocks noGrp="1"/>
          </p:cNvSpPr>
          <p:nvPr>
            <p:ph idx="1"/>
          </p:nvPr>
        </p:nvSpPr>
        <p:spPr/>
        <p:txBody>
          <a:bodyPr>
            <a:noAutofit/>
          </a:bodyPr>
          <a:lstStyle/>
          <a:p>
            <a:pPr algn="just"/>
            <a:r>
              <a:rPr lang="en-US" sz="2600" dirty="0">
                <a:latin typeface="Times New Roman" pitchFamily="18" charset="0"/>
                <a:cs typeface="Times New Roman" pitchFamily="18" charset="0"/>
              </a:rPr>
              <a:t>CNN compares images piece by piece. The pieces that it looks for are called features which are nothing but a bunch of </a:t>
            </a:r>
            <a:r>
              <a:rPr lang="en-US" sz="2600" dirty="0" err="1">
                <a:latin typeface="Times New Roman" pitchFamily="18" charset="0"/>
                <a:cs typeface="Times New Roman" pitchFamily="18" charset="0"/>
              </a:rPr>
              <a:t>MxM</a:t>
            </a:r>
            <a:r>
              <a:rPr lang="en-US" sz="2600" dirty="0">
                <a:latin typeface="Times New Roman" pitchFamily="18" charset="0"/>
                <a:cs typeface="Times New Roman" pitchFamily="18" charset="0"/>
              </a:rPr>
              <a:t> matrices with numbers(images are nothing but </a:t>
            </a:r>
            <a:r>
              <a:rPr lang="en-US" sz="2600" dirty="0" err="1">
                <a:latin typeface="Times New Roman" pitchFamily="18" charset="0"/>
                <a:cs typeface="Times New Roman" pitchFamily="18" charset="0"/>
              </a:rPr>
              <a:t>MxM</a:t>
            </a:r>
            <a:r>
              <a:rPr lang="en-US" sz="2600" dirty="0">
                <a:latin typeface="Times New Roman" pitchFamily="18" charset="0"/>
                <a:cs typeface="Times New Roman" pitchFamily="18" charset="0"/>
              </a:rPr>
              <a:t> number matrices of pixel values for a computer).</a:t>
            </a:r>
          </a:p>
          <a:p>
            <a:pPr algn="just"/>
            <a:r>
              <a:rPr lang="en-US" sz="2600" dirty="0">
                <a:latin typeface="Times New Roman" pitchFamily="18" charset="0"/>
                <a:cs typeface="Times New Roman" pitchFamily="18" charset="0"/>
              </a:rPr>
              <a:t> By finding rough feature matches in roughly the same positions in two images, CNNs get a lot better at seeing similarities than whole-image matching schemes.</a:t>
            </a:r>
          </a:p>
          <a:p>
            <a:pPr algn="just"/>
            <a:r>
              <a:rPr lang="en-US" sz="2600" dirty="0">
                <a:latin typeface="Times New Roman" pitchFamily="18" charset="0"/>
                <a:cs typeface="Times New Roman" pitchFamily="18" charset="0"/>
              </a:rPr>
              <a:t> However, When presented with a new image, the CNN doesn’t know exactly where these features will match so it tries them everywhere, in every possible position(matches feature matrices in steps by shifting the defined steps at a time). </a:t>
            </a:r>
          </a:p>
          <a:p>
            <a:pPr algn="just"/>
            <a:r>
              <a:rPr lang="en-US" sz="2600" dirty="0">
                <a:latin typeface="Times New Roman" pitchFamily="18" charset="0"/>
                <a:cs typeface="Times New Roman" pitchFamily="18" charset="0"/>
              </a:rPr>
              <a:t>In calculating the match to a feature across the whole image, we make it a filter. </a:t>
            </a:r>
          </a:p>
          <a:p>
            <a:pPr algn="just"/>
            <a:r>
              <a:rPr lang="en-US" sz="2600" dirty="0">
                <a:latin typeface="Times New Roman" pitchFamily="18" charset="0"/>
                <a:cs typeface="Times New Roman" pitchFamily="18" charset="0"/>
              </a:rPr>
              <a:t>The math we use to do this is called convolution, from which Convolutional Neural Networks take their name.</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88275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DCNN ARCHITECTURE</a:t>
            </a:r>
            <a:endParaRPr lang="en-IN" u="sng" dirty="0">
              <a:latin typeface="Times New Roman" pitchFamily="18" charset="0"/>
              <a:cs typeface="Times New Roman" pitchFamily="18" charset="0"/>
            </a:endParaRPr>
          </a:p>
        </p:txBody>
      </p:sp>
      <p:pic>
        <p:nvPicPr>
          <p:cNvPr id="2050" name="Picture 2" descr="https://miro.medium.com/v2/resize:fit:1050/1*7kRxfXK4J-wCR2l8G1Jtuw.png"/>
          <p:cNvPicPr>
            <a:picLocks noChangeAspect="1" noChangeArrowheads="1"/>
          </p:cNvPicPr>
          <p:nvPr/>
        </p:nvPicPr>
        <p:blipFill rotWithShape="1">
          <a:blip r:embed="rId2">
            <a:extLst>
              <a:ext uri="{28A0092B-C50C-407E-A947-70E740481C1C}">
                <a14:useLocalDpi xmlns:a14="http://schemas.microsoft.com/office/drawing/2010/main" val="0"/>
              </a:ext>
            </a:extLst>
          </a:blip>
          <a:srcRect b="11919"/>
          <a:stretch/>
        </p:blipFill>
        <p:spPr bwMode="auto">
          <a:xfrm>
            <a:off x="1044426" y="1484783"/>
            <a:ext cx="10995255" cy="48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80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D007-754D-4148-A009-0039C1B880FD}"/>
              </a:ext>
            </a:extLst>
          </p:cNvPr>
          <p:cNvSpPr>
            <a:spLocks noGrp="1"/>
          </p:cNvSpPr>
          <p:nvPr>
            <p:ph type="title"/>
          </p:nvPr>
        </p:nvSpPr>
        <p:spPr/>
        <p:txBody>
          <a:bodyPr/>
          <a:lstStyle/>
          <a:p>
            <a:r>
              <a:rPr lang="en-IN" b="1" u="sng" dirty="0">
                <a:latin typeface="Times New Roman" pitchFamily="18" charset="0"/>
                <a:cs typeface="Times New Roman" pitchFamily="18" charset="0"/>
              </a:rPr>
              <a:t> REQUIREMENTS</a:t>
            </a:r>
          </a:p>
        </p:txBody>
      </p:sp>
      <p:sp>
        <p:nvSpPr>
          <p:cNvPr id="3" name="Content Placeholder 2">
            <a:extLst>
              <a:ext uri="{FF2B5EF4-FFF2-40B4-BE49-F238E27FC236}">
                <a16:creationId xmlns:a16="http://schemas.microsoft.com/office/drawing/2014/main" id="{F33C54AF-D170-4F2A-9AD9-510757670BDF}"/>
              </a:ext>
            </a:extLst>
          </p:cNvPr>
          <p:cNvSpPr>
            <a:spLocks noGrp="1"/>
          </p:cNvSpPr>
          <p:nvPr>
            <p:ph idx="1"/>
          </p:nvPr>
        </p:nvSpPr>
        <p:spPr>
          <a:xfrm>
            <a:off x="876290" y="1455576"/>
            <a:ext cx="11648643" cy="5159828"/>
          </a:xfrm>
        </p:spPr>
        <p:txBody>
          <a:bodyPr>
            <a:normAutofit fontScale="70000" lnSpcReduction="20000"/>
          </a:bodyPr>
          <a:lstStyle/>
          <a:p>
            <a:r>
              <a:rPr lang="en-US" sz="2800" b="1" dirty="0">
                <a:latin typeface="Times New Roman" pitchFamily="18" charset="0"/>
                <a:cs typeface="Times New Roman" pitchFamily="18" charset="0"/>
              </a:rPr>
              <a:t>Hardware:</a:t>
            </a:r>
          </a:p>
          <a:p>
            <a:pPr marL="0" indent="0">
              <a:buNone/>
            </a:pPr>
            <a:r>
              <a:rPr lang="en-US" dirty="0">
                <a:latin typeface="Times New Roman" pitchFamily="18" charset="0"/>
                <a:cs typeface="Times New Roman" pitchFamily="18" charset="0"/>
              </a:rPr>
              <a:t>	Intel i3 processor</a:t>
            </a:r>
          </a:p>
          <a:p>
            <a:pPr marL="0" indent="0">
              <a:buNone/>
            </a:pPr>
            <a:r>
              <a:rPr lang="en-US" dirty="0">
                <a:latin typeface="Times New Roman" pitchFamily="18" charset="0"/>
                <a:cs typeface="Times New Roman" pitchFamily="18" charset="0"/>
              </a:rPr>
              <a:t>	Minimum 4GB RAM</a:t>
            </a:r>
          </a:p>
          <a:p>
            <a:pPr marL="0" indent="0">
              <a:buNone/>
            </a:pPr>
            <a:r>
              <a:rPr lang="en-US" dirty="0">
                <a:latin typeface="Times New Roman" pitchFamily="18" charset="0"/>
                <a:cs typeface="Times New Roman" pitchFamily="18" charset="0"/>
              </a:rPr>
              <a:t>	500 GB SSD Hard drive</a:t>
            </a:r>
          </a:p>
          <a:p>
            <a:pPr marL="0" indent="0">
              <a:buNone/>
            </a:pP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Software:</a:t>
            </a:r>
          </a:p>
          <a:p>
            <a:pPr marL="0" indent="0">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Operating System : Windows 10,11 64 bit system</a:t>
            </a:r>
          </a:p>
          <a:p>
            <a:pPr marL="0" indent="0">
              <a:buNone/>
            </a:pPr>
            <a:r>
              <a:rPr lang="en-US" dirty="0">
                <a:latin typeface="Times New Roman" pitchFamily="18" charset="0"/>
                <a:cs typeface="Times New Roman" pitchFamily="18" charset="0"/>
              </a:rPr>
              <a:t>	</a:t>
            </a:r>
            <a:r>
              <a:rPr lang="en-IN" dirty="0">
                <a:latin typeface="Times New Roman" panose="02020603050405020304" pitchFamily="18" charset="0"/>
                <a:cs typeface="Times New Roman" panose="02020603050405020304" pitchFamily="18" charset="0"/>
              </a:rPr>
              <a:t>Python IDE 3.7.6</a:t>
            </a:r>
          </a:p>
          <a:p>
            <a:r>
              <a:rPr lang="en-IN" b="1" dirty="0">
                <a:latin typeface="Times New Roman" panose="02020603050405020304" pitchFamily="18" charset="0"/>
                <a:cs typeface="Times New Roman" panose="02020603050405020304" pitchFamily="18" charset="0"/>
              </a:rPr>
              <a:t>Software Packages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Protobuf</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Scikit</a:t>
            </a:r>
            <a:r>
              <a:rPr lang="en-IN" dirty="0">
                <a:latin typeface="Times New Roman" panose="02020603050405020304" pitchFamily="18" charset="0"/>
                <a:cs typeface="Times New Roman" panose="02020603050405020304" pitchFamily="18" charset="0"/>
              </a:rPr>
              <a:t>-learn</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175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DATASET</a:t>
            </a:r>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a:srcRect l="14542" t="25142" r="1516" b="8234"/>
          <a:stretch/>
        </p:blipFill>
        <p:spPr bwMode="auto">
          <a:xfrm>
            <a:off x="1304197" y="1600200"/>
            <a:ext cx="10137644"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235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TRAINING</a:t>
            </a:r>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1429" b="5559"/>
          <a:stretch/>
        </p:blipFill>
        <p:spPr bwMode="auto">
          <a:xfrm>
            <a:off x="684387" y="1363192"/>
            <a:ext cx="10297144" cy="50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00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latin typeface="Times New Roman" pitchFamily="18" charset="0"/>
                <a:cs typeface="Times New Roman" pitchFamily="18" charset="0"/>
              </a:rPr>
              <a:t>ACCURACY GRAPH LOSS GRAPH</a:t>
            </a:r>
            <a:endParaRPr lang="en-IN" u="sng" dirty="0">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9056" t="3175" r="8674" b="13152"/>
          <a:stretch/>
        </p:blipFill>
        <p:spPr bwMode="auto">
          <a:xfrm>
            <a:off x="2417398" y="1600200"/>
            <a:ext cx="7911241" cy="4525963"/>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8791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Times New Roman" pitchFamily="18" charset="0"/>
                <a:cs typeface="Times New Roman" pitchFamily="18" charset="0"/>
              </a:rPr>
              <a:t>Result-1 Health Detected</a:t>
            </a:r>
            <a:endParaRPr lang="en-IN" u="sng"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542" b="42153"/>
          <a:stretch/>
        </p:blipFill>
        <p:spPr bwMode="auto">
          <a:xfrm>
            <a:off x="324347" y="1340768"/>
            <a:ext cx="11737304" cy="526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69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Result-2 Yellow Leaf Curl Detected</a:t>
            </a:r>
            <a:endParaRPr lang="en-IN" u="sng"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470" b="41772"/>
          <a:stretch/>
        </p:blipFill>
        <p:spPr bwMode="auto">
          <a:xfrm>
            <a:off x="468363" y="1196752"/>
            <a:ext cx="12061652" cy="5357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02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ABSTRACT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Tomato cultivation is a vital component of global agriculture, contributing significantly to both food security and economic development.</a:t>
            </a:r>
          </a:p>
          <a:p>
            <a:pPr algn="just"/>
            <a:r>
              <a:rPr lang="en-IN" dirty="0">
                <a:latin typeface="Times New Roman" pitchFamily="18" charset="0"/>
                <a:cs typeface="Times New Roman" pitchFamily="18" charset="0"/>
              </a:rPr>
              <a:t> However, the occurrence of diseases in tomato plants poses a significant threat to crop yield and quality. </a:t>
            </a:r>
          </a:p>
          <a:p>
            <a:pPr algn="just"/>
            <a:r>
              <a:rPr lang="en-IN" dirty="0">
                <a:latin typeface="Times New Roman" pitchFamily="18" charset="0"/>
                <a:cs typeface="Times New Roman" pitchFamily="18" charset="0"/>
              </a:rPr>
              <a:t>Early detection and diagnosis of these diseases are crucial for effective disease management. </a:t>
            </a:r>
          </a:p>
          <a:p>
            <a:pPr algn="just"/>
            <a:r>
              <a:rPr lang="en-IN" dirty="0">
                <a:latin typeface="Times New Roman" pitchFamily="18" charset="0"/>
                <a:cs typeface="Times New Roman" pitchFamily="18" charset="0"/>
              </a:rPr>
              <a:t>In recent years, Artificial Intelligence (AI) techniques, particularly Convolutional Neural Networks (CNNs) such as DCNN, have shown promise in automating the detection and classification of plant diseases. </a:t>
            </a:r>
          </a:p>
          <a:p>
            <a:pPr algn="just"/>
            <a:r>
              <a:rPr lang="en-IN" dirty="0">
                <a:latin typeface="Times New Roman" pitchFamily="18" charset="0"/>
                <a:cs typeface="Times New Roman" pitchFamily="18" charset="0"/>
              </a:rPr>
              <a:t>This research explores the application of DCNN in the context of tomato leaf disease detection. The study involves the collection of a diverse dataset of tomato leaf images representing various diseases and healthy states. </a:t>
            </a:r>
          </a:p>
          <a:p>
            <a:pPr algn="just"/>
            <a:r>
              <a:rPr lang="en-IN" dirty="0">
                <a:latin typeface="Times New Roman" pitchFamily="18" charset="0"/>
                <a:cs typeface="Times New Roman" pitchFamily="18" charset="0"/>
              </a:rPr>
              <a:t>The dataset is pre-processed to enhance the model's ability to generalize across different conditions. DCNN, a type of deep neural network architecture known for its dense connectivity and feature reuse, is employed for the classification task. </a:t>
            </a:r>
          </a:p>
        </p:txBody>
      </p:sp>
    </p:spTree>
    <p:extLst>
      <p:ext uri="{BB962C8B-B14F-4D97-AF65-F5344CB8AC3E}">
        <p14:creationId xmlns:p14="http://schemas.microsoft.com/office/powerpoint/2010/main" val="3459891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Result-2 Mosaic Virus Detected</a:t>
            </a:r>
            <a:endParaRPr lang="en-IN" u="sng" dirty="0"/>
          </a:p>
        </p:txBody>
      </p:sp>
      <p:pic>
        <p:nvPicPr>
          <p:cNvPr id="5123"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321" b="41956"/>
          <a:stretch/>
        </p:blipFill>
        <p:spPr bwMode="auto">
          <a:xfrm>
            <a:off x="612379" y="1196752"/>
            <a:ext cx="11521280" cy="529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40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latin typeface="Times New Roman" pitchFamily="18" charset="0"/>
                <a:cs typeface="Times New Roman" pitchFamily="18" charset="0"/>
              </a:rPr>
              <a:t>CONCLUSION </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IN" dirty="0">
                <a:latin typeface="Times New Roman" pitchFamily="18" charset="0"/>
                <a:cs typeface="Times New Roman" pitchFamily="18" charset="0"/>
              </a:rPr>
              <a:t>In this project, we applied the deep convolutional neural network architecture to the task of plant disease classification. </a:t>
            </a:r>
          </a:p>
          <a:p>
            <a:pPr algn="just"/>
            <a:r>
              <a:rPr lang="en-IN" dirty="0">
                <a:latin typeface="Times New Roman" pitchFamily="18" charset="0"/>
                <a:cs typeface="Times New Roman" pitchFamily="18" charset="0"/>
              </a:rPr>
              <a:t>Plant diseases can have a devastating impact on crop yields and food security, making early and accurate detection crucial. </a:t>
            </a:r>
          </a:p>
          <a:p>
            <a:pPr algn="just"/>
            <a:r>
              <a:rPr lang="en-IN" dirty="0">
                <a:latin typeface="Times New Roman" pitchFamily="18" charset="0"/>
                <a:cs typeface="Times New Roman" pitchFamily="18" charset="0"/>
              </a:rPr>
              <a:t>By leveraging deep learning techniques like DCNN, we have made significant strides in automating the detection process.</a:t>
            </a:r>
          </a:p>
          <a:p>
            <a:pPr algn="just"/>
            <a:r>
              <a:rPr lang="en-IN" dirty="0">
                <a:latin typeface="Times New Roman" pitchFamily="18" charset="0"/>
                <a:cs typeface="Times New Roman" pitchFamily="18" charset="0"/>
              </a:rPr>
              <a:t>Our results demonstrate the effectiveness of DCNN in accurately classifying various plant diseases. </a:t>
            </a:r>
          </a:p>
          <a:p>
            <a:pPr algn="just"/>
            <a:r>
              <a:rPr lang="en-IN" dirty="0">
                <a:latin typeface="Times New Roman" pitchFamily="18" charset="0"/>
                <a:cs typeface="Times New Roman" pitchFamily="18" charset="0"/>
              </a:rPr>
              <a:t>‘The model achieved a high level of accuracy in identifying these diseases, surpassing traditional methods and showcasing the potential for AI in agriculture.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1350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REFERENCES </a:t>
            </a:r>
          </a:p>
        </p:txBody>
      </p:sp>
      <p:sp>
        <p:nvSpPr>
          <p:cNvPr id="3" name="Content Placeholder 2"/>
          <p:cNvSpPr>
            <a:spLocks noGrp="1"/>
          </p:cNvSpPr>
          <p:nvPr>
            <p:ph idx="1"/>
          </p:nvPr>
        </p:nvSpPr>
        <p:spPr/>
        <p:txBody>
          <a:bodyPr>
            <a:normAutofit fontScale="77500" lnSpcReduction="20000"/>
          </a:bodyPr>
          <a:lstStyle/>
          <a:p>
            <a:pPr marL="514350" indent="-514350" algn="just">
              <a:buFont typeface="+mj-lt"/>
              <a:buAutoNum type="arabicPeriod"/>
            </a:pPr>
            <a:r>
              <a:rPr lang="en-IN" dirty="0">
                <a:latin typeface="Times New Roman" pitchFamily="18" charset="0"/>
                <a:cs typeface="Times New Roman" pitchFamily="18" charset="0"/>
              </a:rPr>
              <a:t>A. K. </a:t>
            </a:r>
            <a:r>
              <a:rPr lang="en-IN" dirty="0" err="1">
                <a:latin typeface="Times New Roman" pitchFamily="18" charset="0"/>
                <a:cs typeface="Times New Roman" pitchFamily="18" charset="0"/>
              </a:rPr>
              <a:t>Pradhan</a:t>
            </a:r>
            <a:r>
              <a:rPr lang="en-IN" dirty="0">
                <a:latin typeface="Times New Roman" pitchFamily="18" charset="0"/>
                <a:cs typeface="Times New Roman" pitchFamily="18" charset="0"/>
              </a:rPr>
              <a:t>, S. Swain, and J. K. Rout, ‘‘Role of machine learning and cloud-driven platform in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-based smart farming,’’2022. </a:t>
            </a:r>
          </a:p>
          <a:p>
            <a:pPr marL="514350" indent="-514350" algn="just">
              <a:buFont typeface="+mj-lt"/>
              <a:buAutoNum type="arabicPeriod"/>
            </a:pPr>
            <a:r>
              <a:rPr lang="en-IN" dirty="0">
                <a:latin typeface="Times New Roman" pitchFamily="18" charset="0"/>
                <a:cs typeface="Times New Roman" pitchFamily="18" charset="0"/>
              </a:rPr>
              <a:t>A. </a:t>
            </a:r>
            <a:r>
              <a:rPr lang="en-IN" dirty="0" err="1">
                <a:latin typeface="Times New Roman" pitchFamily="18" charset="0"/>
                <a:cs typeface="Times New Roman" pitchFamily="18" charset="0"/>
              </a:rPr>
              <a:t>Bhargava</a:t>
            </a:r>
            <a:r>
              <a:rPr lang="en-IN" dirty="0">
                <a:latin typeface="Times New Roman" pitchFamily="18" charset="0"/>
                <a:cs typeface="Times New Roman" pitchFamily="18" charset="0"/>
              </a:rPr>
              <a:t> and A. </a:t>
            </a:r>
            <a:r>
              <a:rPr lang="en-IN" dirty="0" err="1">
                <a:latin typeface="Times New Roman" pitchFamily="18" charset="0"/>
                <a:cs typeface="Times New Roman" pitchFamily="18" charset="0"/>
              </a:rPr>
              <a:t>Bansal</a:t>
            </a:r>
            <a:r>
              <a:rPr lang="en-IN" dirty="0">
                <a:latin typeface="Times New Roman" pitchFamily="18" charset="0"/>
                <a:cs typeface="Times New Roman" pitchFamily="18" charset="0"/>
              </a:rPr>
              <a:t>, ‘‘Fruits and vegetables quality evaluation using computer vision: A review,’’2021.</a:t>
            </a:r>
          </a:p>
          <a:p>
            <a:pPr marL="514350" indent="-514350" algn="just">
              <a:buFont typeface="+mj-lt"/>
              <a:buAutoNum type="arabicPeriod"/>
            </a:pPr>
            <a:r>
              <a:rPr lang="en-IN" dirty="0">
                <a:latin typeface="Times New Roman" pitchFamily="18" charset="0"/>
                <a:cs typeface="Times New Roman" pitchFamily="18" charset="0"/>
              </a:rPr>
              <a:t>A. Ahmad, D. </a:t>
            </a:r>
            <a:r>
              <a:rPr lang="en-IN" dirty="0" err="1">
                <a:latin typeface="Times New Roman" pitchFamily="18" charset="0"/>
                <a:cs typeface="Times New Roman" pitchFamily="18" charset="0"/>
              </a:rPr>
              <a:t>Saraswat</a:t>
            </a:r>
            <a:r>
              <a:rPr lang="en-IN" dirty="0">
                <a:latin typeface="Times New Roman" pitchFamily="18" charset="0"/>
                <a:cs typeface="Times New Roman" pitchFamily="18" charset="0"/>
              </a:rPr>
              <a:t>, and A. El </a:t>
            </a:r>
            <a:r>
              <a:rPr lang="en-IN" dirty="0" err="1">
                <a:latin typeface="Times New Roman" pitchFamily="18" charset="0"/>
                <a:cs typeface="Times New Roman" pitchFamily="18" charset="0"/>
              </a:rPr>
              <a:t>Gamal</a:t>
            </a:r>
            <a:r>
              <a:rPr lang="en-IN" dirty="0">
                <a:latin typeface="Times New Roman" pitchFamily="18" charset="0"/>
                <a:cs typeface="Times New Roman" pitchFamily="18" charset="0"/>
              </a:rPr>
              <a:t>, ‘‘A survey on using deep learning techniques for plant disease diagnosis and recommendations for development of appropriate tools,’’ 2023</a:t>
            </a:r>
          </a:p>
          <a:p>
            <a:pPr marL="514350" indent="-514350" algn="just">
              <a:buFont typeface="+mj-lt"/>
              <a:buAutoNum type="arabicPeriod"/>
            </a:pPr>
            <a:r>
              <a:rPr lang="en-IN" dirty="0">
                <a:latin typeface="Times New Roman" pitchFamily="18" charset="0"/>
                <a:cs typeface="Times New Roman" pitchFamily="18" charset="0"/>
              </a:rPr>
              <a:t>R. </a:t>
            </a:r>
            <a:r>
              <a:rPr lang="en-IN" dirty="0" err="1">
                <a:latin typeface="Times New Roman" pitchFamily="18" charset="0"/>
                <a:cs typeface="Times New Roman" pitchFamily="18" charset="0"/>
              </a:rPr>
              <a:t>Karthik</a:t>
            </a:r>
            <a:r>
              <a:rPr lang="en-IN" dirty="0">
                <a:latin typeface="Times New Roman" pitchFamily="18" charset="0"/>
                <a:cs typeface="Times New Roman" pitchFamily="18" charset="0"/>
              </a:rPr>
              <a:t>, M. </a:t>
            </a:r>
            <a:r>
              <a:rPr lang="en-IN" dirty="0" err="1">
                <a:latin typeface="Times New Roman" pitchFamily="18" charset="0"/>
                <a:cs typeface="Times New Roman" pitchFamily="18" charset="0"/>
              </a:rPr>
              <a:t>Hariharan</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Anand</a:t>
            </a:r>
            <a:r>
              <a:rPr lang="en-IN" dirty="0">
                <a:latin typeface="Times New Roman" pitchFamily="18" charset="0"/>
                <a:cs typeface="Times New Roman" pitchFamily="18" charset="0"/>
              </a:rPr>
              <a:t>, P. </a:t>
            </a:r>
            <a:r>
              <a:rPr lang="en-IN" dirty="0" err="1">
                <a:latin typeface="Times New Roman" pitchFamily="18" charset="0"/>
                <a:cs typeface="Times New Roman" pitchFamily="18" charset="0"/>
              </a:rPr>
              <a:t>Mathikshara</a:t>
            </a:r>
            <a:r>
              <a:rPr lang="en-IN" dirty="0">
                <a:latin typeface="Times New Roman" pitchFamily="18" charset="0"/>
                <a:cs typeface="Times New Roman" pitchFamily="18" charset="0"/>
              </a:rPr>
              <a:t>, A. Johnson, and R. </a:t>
            </a:r>
            <a:r>
              <a:rPr lang="en-IN" dirty="0" err="1">
                <a:latin typeface="Times New Roman" pitchFamily="18" charset="0"/>
                <a:cs typeface="Times New Roman" pitchFamily="18" charset="0"/>
              </a:rPr>
              <a:t>Menaka</a:t>
            </a:r>
            <a:r>
              <a:rPr lang="en-IN" dirty="0">
                <a:latin typeface="Times New Roman" pitchFamily="18" charset="0"/>
                <a:cs typeface="Times New Roman" pitchFamily="18" charset="0"/>
              </a:rPr>
              <a:t>, ‘‘Attention embedded residual CNN for disease detection in tomato leaves,’’ 2020.</a:t>
            </a:r>
          </a:p>
          <a:p>
            <a:pPr marL="514350" indent="-514350" algn="just">
              <a:buFont typeface="+mj-lt"/>
              <a:buAutoNum type="arabicPeriod"/>
            </a:pPr>
            <a:r>
              <a:rPr lang="en-IN" dirty="0">
                <a:latin typeface="Times New Roman" pitchFamily="18" charset="0"/>
                <a:cs typeface="Times New Roman" pitchFamily="18" charset="0"/>
              </a:rPr>
              <a:t>O. O. </a:t>
            </a:r>
            <a:r>
              <a:rPr lang="en-IN" dirty="0" err="1">
                <a:latin typeface="Times New Roman" pitchFamily="18" charset="0"/>
                <a:cs typeface="Times New Roman" pitchFamily="18" charset="0"/>
              </a:rPr>
              <a:t>Abayomi-Alli</a:t>
            </a:r>
            <a:r>
              <a:rPr lang="en-IN" dirty="0">
                <a:latin typeface="Times New Roman" pitchFamily="18" charset="0"/>
                <a:cs typeface="Times New Roman" pitchFamily="18" charset="0"/>
              </a:rPr>
              <a:t>, R. </a:t>
            </a:r>
            <a:r>
              <a:rPr lang="en-IN" dirty="0" err="1">
                <a:latin typeface="Times New Roman" pitchFamily="18" charset="0"/>
                <a:cs typeface="Times New Roman" pitchFamily="18" charset="0"/>
              </a:rPr>
              <a:t>Damasevicius</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Misra</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Maskeliunas</a:t>
            </a:r>
            <a:r>
              <a:rPr lang="en-IN" dirty="0">
                <a:latin typeface="Times New Roman" pitchFamily="18" charset="0"/>
                <a:cs typeface="Times New Roman" pitchFamily="18" charset="0"/>
              </a:rPr>
              <a:t>, ‘‘Cassava disease recognition from low-quality images using enhanced data augmentation model and deep learning,’’ 2021.</a:t>
            </a:r>
          </a:p>
          <a:p>
            <a:pPr marL="514350" indent="-514350" algn="just">
              <a:buFont typeface="+mj-lt"/>
              <a:buAutoNum type="arabi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2640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itchFamily="18" charset="0"/>
                <a:cs typeface="Times New Roman" pitchFamily="18" charset="0"/>
              </a:rPr>
              <a:t>REFERENCES </a:t>
            </a:r>
            <a:endParaRPr lang="en-IN" b="1" u="sng" dirty="0"/>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startAt="6"/>
            </a:pPr>
            <a:r>
              <a:rPr lang="en-IN" dirty="0">
                <a:latin typeface="Times New Roman" pitchFamily="18" charset="0"/>
                <a:cs typeface="Times New Roman" pitchFamily="18" charset="0"/>
              </a:rPr>
              <a:t>H.-T. Thai, N.-Y. Tran-Van, and K.-H. Le, ‘‘Artificial cognition for early leaf disease detection using vision transformers,’’ 2021.</a:t>
            </a:r>
          </a:p>
          <a:p>
            <a:pPr marL="514350" indent="-514350" algn="just">
              <a:buFont typeface="+mj-lt"/>
              <a:buAutoNum type="arabicPeriod" startAt="6"/>
            </a:pPr>
            <a:r>
              <a:rPr lang="en-IN" dirty="0">
                <a:latin typeface="Times New Roman" pitchFamily="18" charset="0"/>
                <a:cs typeface="Times New Roman" pitchFamily="18" charset="0"/>
              </a:rPr>
              <a:t>A. </a:t>
            </a:r>
            <a:r>
              <a:rPr lang="en-IN" dirty="0" err="1">
                <a:latin typeface="Times New Roman" pitchFamily="18" charset="0"/>
                <a:cs typeface="Times New Roman" pitchFamily="18" charset="0"/>
              </a:rPr>
              <a:t>Khamparia</a:t>
            </a:r>
            <a:r>
              <a:rPr lang="en-IN" dirty="0">
                <a:latin typeface="Times New Roman" pitchFamily="18" charset="0"/>
                <a:cs typeface="Times New Roman" pitchFamily="18" charset="0"/>
              </a:rPr>
              <a:t>, G. </a:t>
            </a:r>
            <a:r>
              <a:rPr lang="en-IN" dirty="0" err="1">
                <a:latin typeface="Times New Roman" pitchFamily="18" charset="0"/>
                <a:cs typeface="Times New Roman" pitchFamily="18" charset="0"/>
              </a:rPr>
              <a:t>Saini</a:t>
            </a:r>
            <a:r>
              <a:rPr lang="en-IN" dirty="0">
                <a:latin typeface="Times New Roman" pitchFamily="18" charset="0"/>
                <a:cs typeface="Times New Roman" pitchFamily="18" charset="0"/>
              </a:rPr>
              <a:t>, D. Gupta, A. </a:t>
            </a:r>
            <a:r>
              <a:rPr lang="en-IN" dirty="0" err="1">
                <a:latin typeface="Times New Roman" pitchFamily="18" charset="0"/>
                <a:cs typeface="Times New Roman" pitchFamily="18" charset="0"/>
              </a:rPr>
              <a:t>Khanna</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Tiwari</a:t>
            </a:r>
            <a:r>
              <a:rPr lang="en-IN" dirty="0">
                <a:latin typeface="Times New Roman" pitchFamily="18" charset="0"/>
                <a:cs typeface="Times New Roman" pitchFamily="18" charset="0"/>
              </a:rPr>
              <a:t>, and V. H. C. de Albuquerque, ‘‘Seasonal crops disease prediction and classification using deep convolutional encoder network,’’ 2020.</a:t>
            </a:r>
          </a:p>
          <a:p>
            <a:pPr marL="514350" indent="-514350" algn="just">
              <a:buFont typeface="+mj-lt"/>
              <a:buAutoNum type="arabicPeriod" startAt="6"/>
            </a:pPr>
            <a:r>
              <a:rPr lang="en-IN" dirty="0">
                <a:latin typeface="Times New Roman" pitchFamily="18" charset="0"/>
                <a:cs typeface="Times New Roman" pitchFamily="18" charset="0"/>
              </a:rPr>
              <a:t>A. J. </a:t>
            </a:r>
            <a:r>
              <a:rPr lang="en-IN" dirty="0" err="1">
                <a:latin typeface="Times New Roman" pitchFamily="18" charset="0"/>
                <a:cs typeface="Times New Roman" pitchFamily="18" charset="0"/>
              </a:rPr>
              <a:t>Rozaqi</a:t>
            </a:r>
            <a:r>
              <a:rPr lang="en-IN" dirty="0">
                <a:latin typeface="Times New Roman" pitchFamily="18" charset="0"/>
                <a:cs typeface="Times New Roman" pitchFamily="18" charset="0"/>
              </a:rPr>
              <a:t> and A. </a:t>
            </a:r>
            <a:r>
              <a:rPr lang="en-IN" dirty="0" err="1">
                <a:latin typeface="Times New Roman" pitchFamily="18" charset="0"/>
                <a:cs typeface="Times New Roman" pitchFamily="18" charset="0"/>
              </a:rPr>
              <a:t>Sunyoto</a:t>
            </a:r>
            <a:r>
              <a:rPr lang="en-IN" dirty="0">
                <a:latin typeface="Times New Roman" pitchFamily="18" charset="0"/>
                <a:cs typeface="Times New Roman" pitchFamily="18" charset="0"/>
              </a:rPr>
              <a:t>, ‘‘Identification of disease in potato leaves using convolutional neural network (CNN) algorithm,’’ 2020.</a:t>
            </a:r>
          </a:p>
          <a:p>
            <a:pPr marL="514350" indent="-514350" algn="just">
              <a:buFont typeface="+mj-lt"/>
              <a:buAutoNum type="arabicPeriod" startAt="6"/>
            </a:pPr>
            <a:r>
              <a:rPr lang="en-IN" dirty="0">
                <a:latin typeface="Times New Roman" pitchFamily="18" charset="0"/>
                <a:cs typeface="Times New Roman" pitchFamily="18" charset="0"/>
              </a:rPr>
              <a:t>A. Singh and H. </a:t>
            </a:r>
            <a:r>
              <a:rPr lang="en-IN" dirty="0" err="1">
                <a:latin typeface="Times New Roman" pitchFamily="18" charset="0"/>
                <a:cs typeface="Times New Roman" pitchFamily="18" charset="0"/>
              </a:rPr>
              <a:t>Kaur</a:t>
            </a:r>
            <a:r>
              <a:rPr lang="en-IN" dirty="0">
                <a:latin typeface="Times New Roman" pitchFamily="18" charset="0"/>
                <a:cs typeface="Times New Roman" pitchFamily="18" charset="0"/>
              </a:rPr>
              <a:t>, ‘‘Potato plant leaves disease detection and classification using machine learning methodologies,’’ 2021.</a:t>
            </a:r>
          </a:p>
          <a:p>
            <a:pPr marL="514350" indent="-514350" algn="just">
              <a:buFont typeface="+mj-lt"/>
              <a:buAutoNum type="arabicPeriod" startAt="6"/>
            </a:pPr>
            <a:r>
              <a:rPr lang="en-IN" dirty="0">
                <a:latin typeface="Times New Roman" pitchFamily="18" charset="0"/>
                <a:cs typeface="Times New Roman" pitchFamily="18" charset="0"/>
              </a:rPr>
              <a:t>J. Johnson, G. Sharma, S. </a:t>
            </a:r>
            <a:r>
              <a:rPr lang="en-IN" dirty="0" err="1">
                <a:latin typeface="Times New Roman" pitchFamily="18" charset="0"/>
                <a:cs typeface="Times New Roman" pitchFamily="18" charset="0"/>
              </a:rPr>
              <a:t>Srinivasan</a:t>
            </a:r>
            <a:r>
              <a:rPr lang="en-IN" dirty="0">
                <a:latin typeface="Times New Roman" pitchFamily="18" charset="0"/>
                <a:cs typeface="Times New Roman" pitchFamily="18" charset="0"/>
              </a:rPr>
              <a:t>, S. K. </a:t>
            </a:r>
            <a:r>
              <a:rPr lang="en-IN" dirty="0" err="1">
                <a:latin typeface="Times New Roman" pitchFamily="18" charset="0"/>
                <a:cs typeface="Times New Roman" pitchFamily="18" charset="0"/>
              </a:rPr>
              <a:t>Masakapalli</a:t>
            </a:r>
            <a:r>
              <a:rPr lang="en-IN" dirty="0">
                <a:latin typeface="Times New Roman" pitchFamily="18" charset="0"/>
                <a:cs typeface="Times New Roman" pitchFamily="18" charset="0"/>
              </a:rPr>
              <a:t>, S. Sharma, J. Sharma, and V. K. </a:t>
            </a:r>
            <a:r>
              <a:rPr lang="en-IN" dirty="0" err="1">
                <a:latin typeface="Times New Roman" pitchFamily="18" charset="0"/>
                <a:cs typeface="Times New Roman" pitchFamily="18" charset="0"/>
              </a:rPr>
              <a:t>Dua</a:t>
            </a:r>
            <a:r>
              <a:rPr lang="en-IN" dirty="0">
                <a:latin typeface="Times New Roman" pitchFamily="18" charset="0"/>
                <a:cs typeface="Times New Roman" pitchFamily="18" charset="0"/>
              </a:rPr>
              <a:t>, ‘‘Enhanced field-based detection of potato blight in complex backgrounds using deep learning,’’2021.</a:t>
            </a:r>
          </a:p>
          <a:p>
            <a:pPr marL="514350" indent="-514350" algn="just">
              <a:buFont typeface="+mj-lt"/>
              <a:buAutoNum type="arabicPeriod" startAt="6"/>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328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ABSTRACT</a:t>
            </a:r>
            <a:endParaRPr lang="en-IN" b="1" u="sng" dirty="0"/>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The model is trained on the prepared dataset, utilizing transfer learning techniques to leverage knowledge gained from pre-trained models on large image datasets. </a:t>
            </a:r>
          </a:p>
          <a:p>
            <a:pPr algn="just"/>
            <a:r>
              <a:rPr lang="en-IN" dirty="0">
                <a:latin typeface="Times New Roman" pitchFamily="18" charset="0"/>
                <a:cs typeface="Times New Roman" pitchFamily="18" charset="0"/>
              </a:rPr>
              <a:t>The training process involves optimizing model parameters through back propagation, enabling the network to learn discriminative features for distinguishing between different tomato leaf conditions. </a:t>
            </a:r>
          </a:p>
          <a:p>
            <a:pPr algn="just"/>
            <a:r>
              <a:rPr lang="en-IN" dirty="0">
                <a:latin typeface="Times New Roman" pitchFamily="18" charset="0"/>
                <a:cs typeface="Times New Roman" pitchFamily="18" charset="0"/>
              </a:rPr>
              <a:t>The effectiveness of the model is assessed through rigorous testing on an independent dataset, and performance metrics such as accuracy, precision, recall, and F1-score are computed. </a:t>
            </a:r>
          </a:p>
          <a:p>
            <a:pPr algn="just"/>
            <a:r>
              <a:rPr lang="en-IN" dirty="0">
                <a:latin typeface="Times New Roman" pitchFamily="18" charset="0"/>
                <a:cs typeface="Times New Roman" pitchFamily="18" charset="0"/>
              </a:rPr>
              <a:t>The results demonstrate the potential of DCNN in accurately identifying and classifying tomato leaf diseases.</a:t>
            </a:r>
          </a:p>
          <a:p>
            <a:pPr algn="just"/>
            <a:r>
              <a:rPr lang="en-IN" dirty="0">
                <a:latin typeface="Times New Roman" pitchFamily="18" charset="0"/>
                <a:cs typeface="Times New Roman" pitchFamily="18" charset="0"/>
              </a:rPr>
              <a:t> The AI model exhibits robust performance even in the presence of variations in lighting conditions, leaf orientations, and disease severity. Moreover, the ability to detect diseases at an early stage holds promise for timely intervention and disease management strategies.</a:t>
            </a:r>
          </a:p>
          <a:p>
            <a:endParaRPr lang="en-IN" dirty="0"/>
          </a:p>
        </p:txBody>
      </p:sp>
    </p:spTree>
    <p:extLst>
      <p:ext uri="{BB962C8B-B14F-4D97-AF65-F5344CB8AC3E}">
        <p14:creationId xmlns:p14="http://schemas.microsoft.com/office/powerpoint/2010/main" val="837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Plant diseases have become more prevalent in recent years due to globalization, trade, and climate change .</a:t>
            </a:r>
          </a:p>
          <a:p>
            <a:pPr algn="just"/>
            <a:r>
              <a:rPr lang="en-US" dirty="0">
                <a:latin typeface="Times New Roman" pitchFamily="18" charset="0"/>
                <a:cs typeface="Times New Roman" pitchFamily="18" charset="0"/>
              </a:rPr>
              <a:t>These issues have reached pandemic proportions in several nations, which increased the likelihood of crop damage and, in turn, created a threat to people’s access to adequate food and nutrition .</a:t>
            </a:r>
          </a:p>
          <a:p>
            <a:pPr algn="just"/>
            <a:r>
              <a:rPr lang="en-US" dirty="0">
                <a:latin typeface="Times New Roman" pitchFamily="18" charset="0"/>
                <a:cs typeface="Times New Roman" pitchFamily="18" charset="0"/>
              </a:rPr>
              <a:t>Specialists should ensure to safeguard agricultural plants. </a:t>
            </a:r>
          </a:p>
          <a:p>
            <a:pPr algn="just"/>
            <a:r>
              <a:rPr lang="en-US" dirty="0">
                <a:latin typeface="Times New Roman" pitchFamily="18" charset="0"/>
                <a:cs typeface="Times New Roman" pitchFamily="18" charset="0"/>
              </a:rPr>
              <a:t>Parasitic organisms such as bacteria, fungi, viruses, roundworms (nematodes), and other plants can cause illnesses.</a:t>
            </a:r>
          </a:p>
          <a:p>
            <a:pPr algn="just"/>
            <a:r>
              <a:rPr lang="en-US" dirty="0">
                <a:latin typeface="Times New Roman" pitchFamily="18" charset="0"/>
                <a:cs typeface="Times New Roman" pitchFamily="18" charset="0"/>
              </a:rPr>
              <a:t>Environmental conditions such as winter frosts or summer dryness and lack or excess of nutrients in the soil can be the potential causes of plant diseases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060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Survey-1</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025508"/>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Role of Machine Learning and Cloud-Driven Platform in </a:t>
                      </a:r>
                      <a:r>
                        <a:rPr lang="en-US" sz="2000" b="0" dirty="0" err="1">
                          <a:latin typeface="Times New Roman" pitchFamily="18" charset="0"/>
                          <a:cs typeface="Times New Roman" pitchFamily="18" charset="0"/>
                        </a:rPr>
                        <a:t>IoT</a:t>
                      </a:r>
                      <a:r>
                        <a:rPr lang="en-US" sz="2000" b="0" dirty="0">
                          <a:latin typeface="Times New Roman" pitchFamily="18" charset="0"/>
                          <a:cs typeface="Times New Roman" pitchFamily="18" charset="0"/>
                        </a:rPr>
                        <a:t>-Based Smart Farming</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Astik</a:t>
                      </a:r>
                      <a:r>
                        <a:rPr lang="en-IN" sz="2000" b="0" dirty="0">
                          <a:latin typeface="Times New Roman" pitchFamily="18" charset="0"/>
                          <a:cs typeface="Times New Roman" pitchFamily="18" charset="0"/>
                        </a:rPr>
                        <a:t> Kumar </a:t>
                      </a:r>
                      <a:r>
                        <a:rPr lang="en-IN" sz="2000" b="0" dirty="0" err="1">
                          <a:latin typeface="Times New Roman" pitchFamily="18" charset="0"/>
                          <a:cs typeface="Times New Roman" pitchFamily="18" charset="0"/>
                        </a:rPr>
                        <a:t>Pradhan</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Satyajit</a:t>
                      </a:r>
                      <a:r>
                        <a:rPr lang="en-IN" sz="2000" b="0" dirty="0">
                          <a:latin typeface="Times New Roman" pitchFamily="18" charset="0"/>
                          <a:cs typeface="Times New Roman" pitchFamily="18" charset="0"/>
                        </a:rPr>
                        <a:t> Swain and </a:t>
                      </a:r>
                      <a:r>
                        <a:rPr lang="en-IN" sz="2000" b="0" dirty="0" err="1">
                          <a:latin typeface="Times New Roman" pitchFamily="18" charset="0"/>
                          <a:cs typeface="Times New Roman" pitchFamily="18" charset="0"/>
                        </a:rPr>
                        <a:t>Jitendra</a:t>
                      </a:r>
                      <a:r>
                        <a:rPr lang="en-IN" sz="2000" b="0" dirty="0">
                          <a:latin typeface="Times New Roman" pitchFamily="18" charset="0"/>
                          <a:cs typeface="Times New Roman" pitchFamily="18" charset="0"/>
                        </a:rPr>
                        <a:t> Kumar Rout </a:t>
                      </a:r>
                    </a:p>
                  </a:txBody>
                  <a:tcPr/>
                </a:tc>
                <a:tc>
                  <a:txBody>
                    <a:bodyPr/>
                    <a:lstStyle/>
                    <a:p>
                      <a:pPr algn="just"/>
                      <a:r>
                        <a:rPr lang="en-US" sz="2000" b="0" dirty="0">
                          <a:latin typeface="Times New Roman" pitchFamily="18" charset="0"/>
                          <a:cs typeface="Times New Roman" pitchFamily="18" charset="0"/>
                        </a:rPr>
                        <a:t>2022</a:t>
                      </a:r>
                      <a:endParaRPr lang="en-IN" sz="2000" b="0" dirty="0">
                        <a:latin typeface="Times New Roman" pitchFamily="18" charset="0"/>
                        <a:cs typeface="Times New Roman" pitchFamily="18" charset="0"/>
                      </a:endParaRPr>
                    </a:p>
                  </a:txBody>
                  <a:tcPr/>
                </a:tc>
                <a:tc>
                  <a:txBody>
                    <a:bodyPr/>
                    <a:lstStyle/>
                    <a:p>
                      <a:pPr algn="just"/>
                      <a:r>
                        <a:rPr lang="en-US" sz="2000" b="0" i="0" kern="1200" dirty="0">
                          <a:solidFill>
                            <a:schemeClr val="dk1"/>
                          </a:solidFill>
                          <a:effectLst/>
                          <a:latin typeface="Times New Roman" pitchFamily="18" charset="0"/>
                          <a:ea typeface="+mn-ea"/>
                          <a:cs typeface="Times New Roman" pitchFamily="18" charset="0"/>
                        </a:rPr>
                        <a:t>Crops, their production, and quality are all vital to a farmer’s livelihood. Agriculture is our country’s most basic and important occupation, as it balances food demand while also supplying vital raw materials for a variety of industries. The amalgamation of machine learning (ML) and Internet of Things (</a:t>
                      </a:r>
                      <a:r>
                        <a:rPr lang="en-US" sz="2000" b="0" i="0" kern="1200" dirty="0" err="1">
                          <a:solidFill>
                            <a:schemeClr val="dk1"/>
                          </a:solidFill>
                          <a:effectLst/>
                          <a:latin typeface="Times New Roman" pitchFamily="18" charset="0"/>
                          <a:ea typeface="+mn-ea"/>
                          <a:cs typeface="Times New Roman" pitchFamily="18" charset="0"/>
                        </a:rPr>
                        <a:t>IoT</a:t>
                      </a:r>
                      <a:r>
                        <a:rPr lang="en-US" sz="2000" b="0" i="0" kern="1200" dirty="0">
                          <a:solidFill>
                            <a:schemeClr val="dk1"/>
                          </a:solidFill>
                          <a:effectLst/>
                          <a:latin typeface="Times New Roman" pitchFamily="18" charset="0"/>
                          <a:ea typeface="+mn-ea"/>
                          <a:cs typeface="Times New Roman" pitchFamily="18" charset="0"/>
                        </a:rPr>
                        <a:t>)-based advanced smart farming tools are turning the face of agricultural production day after day not only by improving it but also by rendering it cost-effective and reducing waste.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360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Survey-2</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4836953"/>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Fruits and vegetables quality evaluation using computer vision: A review</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Anuja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Bhargava</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Atul</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Bansal</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dirty="0">
                          <a:latin typeface="Times New Roman" pitchFamily="18" charset="0"/>
                          <a:cs typeface="Times New Roman" pitchFamily="18" charset="0"/>
                        </a:rPr>
                        <a:t>The crucial sensory characteristic of fruits and vegetables is appearance that impacts their market value, the consumer’s preference and choice. Although, the sorting and grading can be done by human but it is inconsistent, time consuming, variable, subjective, onerous, expensive and easily influenced by surrounding. Hence, an astute fruit grading system is needed. In recent years, various algorithms for sorting and grading are done by various researchers using computer vision.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Survey-3</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7153430"/>
              </p:ext>
            </p:extLst>
          </p:nvPr>
        </p:nvGraphicFramePr>
        <p:xfrm>
          <a:off x="684387" y="1628800"/>
          <a:ext cx="11449272" cy="5006712"/>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algn="just"/>
                      <a:r>
                        <a:rPr lang="en-US" sz="2000" b="0" dirty="0">
                          <a:latin typeface="Times New Roman" pitchFamily="18" charset="0"/>
                          <a:cs typeface="Times New Roman" pitchFamily="18" charset="0"/>
                        </a:rPr>
                        <a:t>A survey on using deep learning techniques for plant disease diagnosis and</a:t>
                      </a:r>
                    </a:p>
                    <a:p>
                      <a:pPr algn="just"/>
                      <a:r>
                        <a:rPr lang="en-US" sz="2000" b="0" dirty="0">
                          <a:latin typeface="Times New Roman" pitchFamily="18" charset="0"/>
                          <a:cs typeface="Times New Roman" pitchFamily="18" charset="0"/>
                        </a:rPr>
                        <a:t>recommendations for development of appropriate tools </a:t>
                      </a:r>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Aanis</a:t>
                      </a:r>
                      <a:r>
                        <a:rPr lang="en-IN" sz="2000" b="0" dirty="0">
                          <a:latin typeface="Times New Roman" pitchFamily="18" charset="0"/>
                          <a:cs typeface="Times New Roman" pitchFamily="18" charset="0"/>
                        </a:rPr>
                        <a:t> Ahmad ,</a:t>
                      </a:r>
                    </a:p>
                    <a:p>
                      <a:pPr algn="just"/>
                      <a:r>
                        <a:rPr lang="en-IN" sz="2000" b="0" dirty="0" err="1">
                          <a:latin typeface="Times New Roman" pitchFamily="18" charset="0"/>
                          <a:cs typeface="Times New Roman" pitchFamily="18" charset="0"/>
                        </a:rPr>
                        <a:t>Dharmendra</a:t>
                      </a:r>
                      <a:r>
                        <a:rPr lang="en-IN" sz="2000" b="0" baseline="0" dirty="0">
                          <a:latin typeface="Times New Roman" pitchFamily="18" charset="0"/>
                          <a:cs typeface="Times New Roman" pitchFamily="18" charset="0"/>
                        </a:rPr>
                        <a:t> </a:t>
                      </a:r>
                      <a:r>
                        <a:rPr lang="en-IN" sz="2000" b="0" dirty="0" err="1">
                          <a:latin typeface="Times New Roman" pitchFamily="18" charset="0"/>
                          <a:cs typeface="Times New Roman" pitchFamily="18" charset="0"/>
                        </a:rPr>
                        <a:t>Saraswat</a:t>
                      </a:r>
                      <a:r>
                        <a:rPr lang="en-IN" sz="2000" b="0" dirty="0">
                          <a:latin typeface="Times New Roman" pitchFamily="18" charset="0"/>
                          <a:cs typeface="Times New Roman" pitchFamily="18" charset="0"/>
                        </a:rPr>
                        <a:t>,  A</a:t>
                      </a:r>
                      <a:r>
                        <a:rPr lang="en-IN" sz="2000" b="0" baseline="0" dirty="0">
                          <a:latin typeface="Times New Roman" pitchFamily="18" charset="0"/>
                          <a:cs typeface="Times New Roman" pitchFamily="18" charset="0"/>
                        </a:rPr>
                        <a:t> </a:t>
                      </a:r>
                      <a:r>
                        <a:rPr lang="en-IN" sz="2000" b="0" dirty="0">
                          <a:latin typeface="Times New Roman" pitchFamily="18" charset="0"/>
                          <a:cs typeface="Times New Roman" pitchFamily="18" charset="0"/>
                        </a:rPr>
                        <a:t>El </a:t>
                      </a:r>
                      <a:r>
                        <a:rPr lang="en-IN" sz="2000" b="0" dirty="0" err="1">
                          <a:latin typeface="Times New Roman" pitchFamily="18" charset="0"/>
                          <a:cs typeface="Times New Roman" pitchFamily="18" charset="0"/>
                        </a:rPr>
                        <a:t>Gamal</a:t>
                      </a:r>
                      <a:r>
                        <a:rPr lang="en-IN" sz="2000" b="0" dirty="0">
                          <a:latin typeface="Times New Roman" pitchFamily="18" charset="0"/>
                          <a:cs typeface="Times New Roman" pitchFamily="18" charset="0"/>
                        </a:rPr>
                        <a:t> </a:t>
                      </a:r>
                    </a:p>
                  </a:txBody>
                  <a:tcPr/>
                </a:tc>
                <a:tc>
                  <a:txBody>
                    <a:bodyPr/>
                    <a:lstStyle/>
                    <a:p>
                      <a:pPr algn="just"/>
                      <a:r>
                        <a:rPr lang="en-US" sz="2000" b="0" dirty="0">
                          <a:latin typeface="Times New Roman" pitchFamily="18" charset="0"/>
                          <a:cs typeface="Times New Roman" pitchFamily="18" charset="0"/>
                        </a:rPr>
                        <a:t>2023</a:t>
                      </a:r>
                      <a:endParaRPr lang="en-IN" sz="2000" b="0" dirty="0">
                        <a:latin typeface="Times New Roman" pitchFamily="18" charset="0"/>
                        <a:cs typeface="Times New Roman" pitchFamily="18" charset="0"/>
                      </a:endParaRPr>
                    </a:p>
                  </a:txBody>
                  <a:tcPr/>
                </a:tc>
                <a:tc>
                  <a:txBody>
                    <a:bodyPr/>
                    <a:lstStyle/>
                    <a:p>
                      <a:pPr algn="just"/>
                      <a:r>
                        <a:rPr lang="en-US" sz="2000" dirty="0">
                          <a:latin typeface="Times New Roman" pitchFamily="18" charset="0"/>
                          <a:cs typeface="Times New Roman" pitchFamily="18" charset="0"/>
                        </a:rPr>
                        <a:t>This study presents a comprehensive overview of 70 studies on deep learning applications and the trends associated with their use for disease diagnosis and management in agriculture. The studies were sourced from four indexing services, namely Scopus, IEEE </a:t>
                      </a:r>
                      <a:r>
                        <a:rPr lang="en-US" sz="2000" dirty="0" err="1">
                          <a:latin typeface="Times New Roman" pitchFamily="18" charset="0"/>
                          <a:cs typeface="Times New Roman" pitchFamily="18" charset="0"/>
                        </a:rPr>
                        <a:t>Xplore</a:t>
                      </a:r>
                      <a:r>
                        <a:rPr lang="en-US" sz="2000" dirty="0">
                          <a:latin typeface="Times New Roman" pitchFamily="18" charset="0"/>
                          <a:cs typeface="Times New Roman" pitchFamily="18" charset="0"/>
                        </a:rPr>
                        <a:t>, Science Direct, and Google Scholar, and 11 main keywords used were Plant Diseases, Precision Agriculture, Unmanned Aerial System (UAS), Imagery Datasets, Image Processing, Machine Learning, Deep Learning, Transfer Learning, Image Classification, Object Detection, and Semantic Segmentation. </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Literature Survey-4</a:t>
            </a:r>
            <a:endParaRPr lang="en-IN"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2463860"/>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4824536">
                  <a:extLst>
                    <a:ext uri="{9D8B030D-6E8A-4147-A177-3AD203B41FA5}">
                      <a16:colId xmlns:a16="http://schemas.microsoft.com/office/drawing/2014/main" val="20003"/>
                    </a:ext>
                  </a:extLst>
                </a:gridCol>
              </a:tblGrid>
              <a:tr h="648072">
                <a:tc>
                  <a:txBody>
                    <a:bodyPr/>
                    <a:lstStyle/>
                    <a:p>
                      <a:pPr algn="ctr"/>
                      <a:r>
                        <a:rPr lang="en-US" sz="3200" dirty="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656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dirty="0">
                          <a:latin typeface="Times New Roman" pitchFamily="18" charset="0"/>
                          <a:cs typeface="Times New Roman" pitchFamily="18" charset="0"/>
                        </a:rPr>
                        <a:t>Attention embedded residual CNN for disease detection in tomato leaves</a:t>
                      </a:r>
                    </a:p>
                    <a:p>
                      <a:pPr algn="just"/>
                      <a:endParaRPr lang="en-IN" sz="2000" b="0" dirty="0">
                        <a:latin typeface="Times New Roman" pitchFamily="18" charset="0"/>
                        <a:cs typeface="Times New Roman" pitchFamily="18" charset="0"/>
                      </a:endParaRPr>
                    </a:p>
                  </a:txBody>
                  <a:tcPr/>
                </a:tc>
                <a:tc>
                  <a:txBody>
                    <a:bodyPr/>
                    <a:lstStyle/>
                    <a:p>
                      <a:pPr algn="just"/>
                      <a:r>
                        <a:rPr lang="en-IN" sz="2000" b="0" dirty="0" err="1">
                          <a:latin typeface="Times New Roman" pitchFamily="18" charset="0"/>
                          <a:cs typeface="Times New Roman" pitchFamily="18" charset="0"/>
                        </a:rPr>
                        <a:t>Karthik</a:t>
                      </a:r>
                      <a:r>
                        <a:rPr lang="en-IN" sz="2000" b="0" dirty="0">
                          <a:latin typeface="Times New Roman" pitchFamily="18" charset="0"/>
                          <a:cs typeface="Times New Roman" pitchFamily="18" charset="0"/>
                        </a:rPr>
                        <a:t> R. , </a:t>
                      </a:r>
                      <a:r>
                        <a:rPr lang="en-IN" sz="2000" b="0" dirty="0" err="1">
                          <a:latin typeface="Times New Roman" pitchFamily="18" charset="0"/>
                          <a:cs typeface="Times New Roman" pitchFamily="18" charset="0"/>
                        </a:rPr>
                        <a:t>Hariharan</a:t>
                      </a:r>
                      <a:r>
                        <a:rPr lang="en-IN" sz="2000" b="0" dirty="0">
                          <a:latin typeface="Times New Roman" pitchFamily="18" charset="0"/>
                          <a:cs typeface="Times New Roman" pitchFamily="18" charset="0"/>
                        </a:rPr>
                        <a:t> M. , </a:t>
                      </a:r>
                      <a:r>
                        <a:rPr lang="en-IN" sz="2000" b="0" dirty="0" err="1">
                          <a:latin typeface="Times New Roman" pitchFamily="18" charset="0"/>
                          <a:cs typeface="Times New Roman" pitchFamily="18" charset="0"/>
                        </a:rPr>
                        <a:t>Sundar</a:t>
                      </a:r>
                      <a:r>
                        <a:rPr lang="en-IN" sz="2000" b="0" dirty="0">
                          <a:latin typeface="Times New Roman" pitchFamily="18" charset="0"/>
                          <a:cs typeface="Times New Roman" pitchFamily="18" charset="0"/>
                        </a:rPr>
                        <a:t> </a:t>
                      </a:r>
                      <a:r>
                        <a:rPr lang="en-IN" sz="2000" b="0" dirty="0" err="1">
                          <a:latin typeface="Times New Roman" pitchFamily="18" charset="0"/>
                          <a:cs typeface="Times New Roman" pitchFamily="18" charset="0"/>
                        </a:rPr>
                        <a:t>Anand</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dirty="0">
                          <a:latin typeface="Times New Roman" pitchFamily="18" charset="0"/>
                          <a:cs typeface="Times New Roman" pitchFamily="18" charset="0"/>
                        </a:rPr>
                        <a:t>Traditional disease detection methods rely on extracting handcrafted features from the acquired images to identify the type of infection. Also, the performance of these works solely depends on the nature of the handcrafted features selected. This can be addressed by learning the features automatically with the help of Convolutional Neural Networks (CNN).</a:t>
                      </a:r>
                      <a:endParaRPr lang="en-IN" sz="20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702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2412</Words>
  <Application>Microsoft Office PowerPoint</Application>
  <PresentationFormat>Custom</PresentationFormat>
  <Paragraphs>197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Office Theme</vt:lpstr>
      <vt:lpstr>AI Based Leaf Disease Identification and Classification System Using Deep Learning</vt:lpstr>
      <vt:lpstr>OBJECTIVE </vt:lpstr>
      <vt:lpstr>ABSTRACT</vt:lpstr>
      <vt:lpstr>ABSTRACT</vt:lpstr>
      <vt:lpstr>INTRODUCTION </vt:lpstr>
      <vt:lpstr>Literature Survey-1</vt:lpstr>
      <vt:lpstr>Literature Survey-2</vt:lpstr>
      <vt:lpstr>Literature Survey-3</vt:lpstr>
      <vt:lpstr>Literature Survey-4</vt:lpstr>
      <vt:lpstr>Literature Survey-5</vt:lpstr>
      <vt:lpstr>Literature Survey-6</vt:lpstr>
      <vt:lpstr>Literature Survey-7</vt:lpstr>
      <vt:lpstr>Literature Survey-8</vt:lpstr>
      <vt:lpstr>Literature Survey-9</vt:lpstr>
      <vt:lpstr>Literature Survey-10</vt:lpstr>
      <vt:lpstr>EXISTING SYSTEM</vt:lpstr>
      <vt:lpstr>PROPOSED SYSTEM</vt:lpstr>
      <vt:lpstr>BLOCK DIAGRAM</vt:lpstr>
      <vt:lpstr>MODULES </vt:lpstr>
      <vt:lpstr>DATA COLLECTION:</vt:lpstr>
      <vt:lpstr>PREPROCESSING:</vt:lpstr>
      <vt:lpstr>DCNN </vt:lpstr>
      <vt:lpstr>DCNN ARCHITECTURE</vt:lpstr>
      <vt:lpstr> REQUIREMENTS</vt:lpstr>
      <vt:lpstr>DATASET </vt:lpstr>
      <vt:lpstr>TRAINING </vt:lpstr>
      <vt:lpstr>ACCURACY GRAPH LOSS GRAPH</vt:lpstr>
      <vt:lpstr>Result-1 Health Detected</vt:lpstr>
      <vt:lpstr>Result-2 Yellow Leaf Curl Detected</vt:lpstr>
      <vt:lpstr>Result-2 Mosaic Virus Detected</vt:lpstr>
      <vt:lpstr>CONCLUSION </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VK64</cp:lastModifiedBy>
  <cp:revision>47</cp:revision>
  <dcterms:created xsi:type="dcterms:W3CDTF">2023-10-18T05:01:50Z</dcterms:created>
  <dcterms:modified xsi:type="dcterms:W3CDTF">2024-04-26T04:24:37Z</dcterms:modified>
</cp:coreProperties>
</file>