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5A00-45B0-2C55-71A8-5E03B6D6E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CA939-4878-EAC4-8983-0305DD434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6C5E8-ECBE-E58E-3BE8-35886D760E36}"/>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5" name="Footer Placeholder 4">
            <a:extLst>
              <a:ext uri="{FF2B5EF4-FFF2-40B4-BE49-F238E27FC236}">
                <a16:creationId xmlns:a16="http://schemas.microsoft.com/office/drawing/2014/main" id="{EF53FBED-0926-6979-23F8-EA83A019F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2A3F3-82D6-E892-D1BC-DF6E17C637B8}"/>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96339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3C24-1774-9785-1B7B-F9E3C7783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86118-EC85-B739-007B-6BAD4C683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86F57-F344-721E-1FC2-C86AB02509DB}"/>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5" name="Footer Placeholder 4">
            <a:extLst>
              <a:ext uri="{FF2B5EF4-FFF2-40B4-BE49-F238E27FC236}">
                <a16:creationId xmlns:a16="http://schemas.microsoft.com/office/drawing/2014/main" id="{CE271CD4-6520-3B06-BDFA-5A89E17C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1A271-2792-880F-638C-D5072B8FCE40}"/>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27909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AB846-A0C3-43F8-D4A6-8CB17002C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3A496-F675-B6F1-BDB5-D9F7614801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17B9E-D862-E829-223E-6A70E0DCE920}"/>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5" name="Footer Placeholder 4">
            <a:extLst>
              <a:ext uri="{FF2B5EF4-FFF2-40B4-BE49-F238E27FC236}">
                <a16:creationId xmlns:a16="http://schemas.microsoft.com/office/drawing/2014/main" id="{884F4347-5F8B-9C3C-1AEC-E0173D59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BAE8-9B7C-B44F-608B-743CB3226D59}"/>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338612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6655-4877-EDCF-EBCB-77BEDB352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702B3F-C849-F0F1-2866-A3EED316A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4BADA-B683-2C5B-0D68-BAB329F379C1}"/>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5" name="Footer Placeholder 4">
            <a:extLst>
              <a:ext uri="{FF2B5EF4-FFF2-40B4-BE49-F238E27FC236}">
                <a16:creationId xmlns:a16="http://schemas.microsoft.com/office/drawing/2014/main" id="{28115365-3E56-8A46-CD1B-F2E41BB63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EBD05-F95F-385D-FCDB-6E2FCC3CA4D4}"/>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277924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A43B-2897-7449-6873-B290B0D08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4219A9-50EC-A478-07EC-947E5AE0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DD049-F0CD-5053-6D53-93FDF815DB36}"/>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5" name="Footer Placeholder 4">
            <a:extLst>
              <a:ext uri="{FF2B5EF4-FFF2-40B4-BE49-F238E27FC236}">
                <a16:creationId xmlns:a16="http://schemas.microsoft.com/office/drawing/2014/main" id="{2803DEAF-B121-F5D8-3357-28ADA88EE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D7B8C-7101-C2E0-222E-0D4A3BE5B09B}"/>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63847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BEB4-8C1C-0C8E-D370-755C62751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5B21D-A9D3-60B7-3C0D-EF8E02471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2C5C66-E8D5-D372-BFDC-6EB771E37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CCF33C-D5D5-414B-A475-247C61474421}"/>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6" name="Footer Placeholder 5">
            <a:extLst>
              <a:ext uri="{FF2B5EF4-FFF2-40B4-BE49-F238E27FC236}">
                <a16:creationId xmlns:a16="http://schemas.microsoft.com/office/drawing/2014/main" id="{FFA1F51C-4AB7-C91A-922B-C2F436886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038B6-E81B-C364-81DF-33765DCC0E8D}"/>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410548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BF4D-9F8A-7AAB-8EDA-EEA9F7AA2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0E7DD-D515-F9B9-C10C-82FB6A535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C20E9-624B-5CAF-8D8F-981E74091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B1F9E-A12D-1FAC-0CDF-00CAE46C4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64AED-7B79-DB97-721E-9F41B9C0C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FE204-A79B-BD54-B271-265008757EC8}"/>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8" name="Footer Placeholder 7">
            <a:extLst>
              <a:ext uri="{FF2B5EF4-FFF2-40B4-BE49-F238E27FC236}">
                <a16:creationId xmlns:a16="http://schemas.microsoft.com/office/drawing/2014/main" id="{49683908-5A78-A516-BD01-009AFA30A9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CC94E-325B-13D9-A214-173283AE7BC5}"/>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55124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193F-2713-733F-600D-89BDBF005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AF5B1-00B7-CBED-A83B-E0B93C3A6CF7}"/>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4" name="Footer Placeholder 3">
            <a:extLst>
              <a:ext uri="{FF2B5EF4-FFF2-40B4-BE49-F238E27FC236}">
                <a16:creationId xmlns:a16="http://schemas.microsoft.com/office/drawing/2014/main" id="{B43E9FCD-7E8A-FCC9-D4CB-610FDD5E0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8378C-8A8E-6A3E-1C6F-D980C61E9B2E}"/>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71433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B5B09-972D-2326-0C2D-5CBD7D262709}"/>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3" name="Footer Placeholder 2">
            <a:extLst>
              <a:ext uri="{FF2B5EF4-FFF2-40B4-BE49-F238E27FC236}">
                <a16:creationId xmlns:a16="http://schemas.microsoft.com/office/drawing/2014/main" id="{54215F2C-9F1F-E234-AA08-3FB5CF7E6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56992E-505E-0264-04A1-86AA6051C93D}"/>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394675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B1DC-888C-7CD5-78C0-E1CE16D4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E22C5-F2E8-89F1-8CAE-408AC9336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E9A22-D319-1089-65F6-6C9A8129C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49E8-868E-5003-B255-1266EB99E94D}"/>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6" name="Footer Placeholder 5">
            <a:extLst>
              <a:ext uri="{FF2B5EF4-FFF2-40B4-BE49-F238E27FC236}">
                <a16:creationId xmlns:a16="http://schemas.microsoft.com/office/drawing/2014/main" id="{3D86C30E-F59B-3FC5-C36A-FB0ADBDBC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A5963-839C-2968-132C-83FF44908FE5}"/>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19442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6B84-2921-5308-E939-CF31277CB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155D0-B49C-9EB0-C793-EF161E79E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0A913-9B1F-E338-C3C7-5CE5EF5E6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66920-44F4-D37C-80E7-B7993447194D}"/>
              </a:ext>
            </a:extLst>
          </p:cNvPr>
          <p:cNvSpPr>
            <a:spLocks noGrp="1"/>
          </p:cNvSpPr>
          <p:nvPr>
            <p:ph type="dt" sz="half" idx="10"/>
          </p:nvPr>
        </p:nvSpPr>
        <p:spPr/>
        <p:txBody>
          <a:bodyPr/>
          <a:lstStyle/>
          <a:p>
            <a:fld id="{AD112B6E-7EC9-4ADB-956C-2E07C83B1B14}" type="datetimeFigureOut">
              <a:rPr lang="en-US" smtClean="0"/>
              <a:t>20-Mar-24</a:t>
            </a:fld>
            <a:endParaRPr lang="en-US"/>
          </a:p>
        </p:txBody>
      </p:sp>
      <p:sp>
        <p:nvSpPr>
          <p:cNvPr id="6" name="Footer Placeholder 5">
            <a:extLst>
              <a:ext uri="{FF2B5EF4-FFF2-40B4-BE49-F238E27FC236}">
                <a16:creationId xmlns:a16="http://schemas.microsoft.com/office/drawing/2014/main" id="{BC8B4A5C-3147-65F9-8DDD-358F49098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63D03-37D6-4CB3-1C06-61104C023F7A}"/>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94758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CF105-AC06-6514-F9C6-FE6EEB36A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78A3D8-8DB9-8B89-3D0A-2F2AF5457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761D3-2069-BFEF-C627-BE2205325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12B6E-7EC9-4ADB-956C-2E07C83B1B14}" type="datetimeFigureOut">
              <a:rPr lang="en-US" smtClean="0"/>
              <a:t>20-Mar-24</a:t>
            </a:fld>
            <a:endParaRPr lang="en-US"/>
          </a:p>
        </p:txBody>
      </p:sp>
      <p:sp>
        <p:nvSpPr>
          <p:cNvPr id="5" name="Footer Placeholder 4">
            <a:extLst>
              <a:ext uri="{FF2B5EF4-FFF2-40B4-BE49-F238E27FC236}">
                <a16:creationId xmlns:a16="http://schemas.microsoft.com/office/drawing/2014/main" id="{EC99CB89-9AF4-490B-E468-7896B18C8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57DCF-49DB-FC53-FC3F-C23F0E00D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997E-0E87-424A-B815-1CF69799ABF4}" type="slidenum">
              <a:rPr lang="en-US" smtClean="0"/>
              <a:t>‹#›</a:t>
            </a:fld>
            <a:endParaRPr lang="en-US"/>
          </a:p>
        </p:txBody>
      </p:sp>
    </p:spTree>
    <p:extLst>
      <p:ext uri="{BB962C8B-B14F-4D97-AF65-F5344CB8AC3E}">
        <p14:creationId xmlns:p14="http://schemas.microsoft.com/office/powerpoint/2010/main" val="17253260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8F0E82-D547-6F55-354D-E63AA917FAAE}"/>
              </a:ext>
            </a:extLst>
          </p:cNvPr>
          <p:cNvSpPr txBox="1"/>
          <p:nvPr/>
        </p:nvSpPr>
        <p:spPr>
          <a:xfrm>
            <a:off x="870155" y="1017639"/>
            <a:ext cx="10323871" cy="1938992"/>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AI BASED LEAF DISEASE IDENTIFICATION AND CLASSIFICATION SYSTEM USING DEEP LEARNING</a:t>
            </a:r>
          </a:p>
        </p:txBody>
      </p:sp>
      <p:sp>
        <p:nvSpPr>
          <p:cNvPr id="5" name="TextBox 4">
            <a:extLst>
              <a:ext uri="{FF2B5EF4-FFF2-40B4-BE49-F238E27FC236}">
                <a16:creationId xmlns:a16="http://schemas.microsoft.com/office/drawing/2014/main" id="{2D9EA394-4767-12F5-2EED-E8F45B40F840}"/>
              </a:ext>
            </a:extLst>
          </p:cNvPr>
          <p:cNvSpPr txBox="1"/>
          <p:nvPr/>
        </p:nvSpPr>
        <p:spPr>
          <a:xfrm>
            <a:off x="1076632" y="3672348"/>
            <a:ext cx="440976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Mr. V. </a:t>
            </a:r>
            <a:r>
              <a:rPr lang="en-US" dirty="0" err="1">
                <a:latin typeface="Times New Roman" panose="02020603050405020304" pitchFamily="18" charset="0"/>
                <a:cs typeface="Times New Roman" panose="02020603050405020304" pitchFamily="18" charset="0"/>
              </a:rPr>
              <a:t>Solai</a:t>
            </a:r>
            <a:r>
              <a:rPr lang="en-US" dirty="0">
                <a:latin typeface="Times New Roman" panose="02020603050405020304" pitchFamily="18" charset="0"/>
                <a:cs typeface="Times New Roman" panose="02020603050405020304" pitchFamily="18" charset="0"/>
              </a:rPr>
              <a:t> Raja	</a:t>
            </a:r>
          </a:p>
        </p:txBody>
      </p:sp>
      <p:sp>
        <p:nvSpPr>
          <p:cNvPr id="6" name="TextBox 5">
            <a:extLst>
              <a:ext uri="{FF2B5EF4-FFF2-40B4-BE49-F238E27FC236}">
                <a16:creationId xmlns:a16="http://schemas.microsoft.com/office/drawing/2014/main" id="{E7FCE580-46AD-1BD6-7D26-6A5A382FA241}"/>
              </a:ext>
            </a:extLst>
          </p:cNvPr>
          <p:cNvSpPr txBox="1"/>
          <p:nvPr/>
        </p:nvSpPr>
        <p:spPr>
          <a:xfrm>
            <a:off x="5973097" y="3672348"/>
            <a:ext cx="544215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 Arun</a:t>
            </a:r>
          </a:p>
          <a:p>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Ganeshpandiyan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V Kaleeswaran</a:t>
            </a:r>
          </a:p>
          <a:p>
            <a:r>
              <a:rPr lang="en-US" dirty="0">
                <a:latin typeface="Times New Roman" panose="02020603050405020304" pitchFamily="18" charset="0"/>
                <a:cs typeface="Times New Roman" panose="02020603050405020304" pitchFamily="18" charset="0"/>
              </a:rPr>
              <a:t>	P Ramkumar</a:t>
            </a:r>
          </a:p>
        </p:txBody>
      </p:sp>
    </p:spTree>
    <p:extLst>
      <p:ext uri="{BB962C8B-B14F-4D97-AF65-F5344CB8AC3E}">
        <p14:creationId xmlns:p14="http://schemas.microsoft.com/office/powerpoint/2010/main" val="306613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26754-58E5-20A9-B631-F8898F78B785}"/>
              </a:ext>
            </a:extLst>
          </p:cNvPr>
          <p:cNvSpPr txBox="1"/>
          <p:nvPr/>
        </p:nvSpPr>
        <p:spPr>
          <a:xfrm>
            <a:off x="3740227" y="619432"/>
            <a:ext cx="4711546"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CEEF39BE-2D15-D013-A16C-5AC0B0B4EF29}"/>
              </a:ext>
            </a:extLst>
          </p:cNvPr>
          <p:cNvSpPr txBox="1"/>
          <p:nvPr/>
        </p:nvSpPr>
        <p:spPr>
          <a:xfrm>
            <a:off x="1664109" y="2227006"/>
            <a:ext cx="8863781" cy="1954381"/>
          </a:xfrm>
          <a:prstGeom prst="rect">
            <a:avLst/>
          </a:prstGeom>
          <a:noFill/>
        </p:spPr>
        <p:txBody>
          <a:bodyPr wrap="square" rtlCol="0">
            <a:spAutoFit/>
          </a:bodyPr>
          <a:lstStyle/>
          <a:p>
            <a:pPr marL="571500" marR="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Proposed system we used a deep Learning Algorithm called Hybrid ensemble deep Learning Technique to predict the crop disease.</a:t>
            </a:r>
          </a:p>
          <a:p>
            <a:pPr marL="571500" marR="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that we can able to get the accuracy above 98%</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44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F0E731-7980-BEEF-D35F-78469490F7B5}"/>
              </a:ext>
            </a:extLst>
          </p:cNvPr>
          <p:cNvPicPr>
            <a:picLocks noChangeAspect="1"/>
          </p:cNvPicPr>
          <p:nvPr/>
        </p:nvPicPr>
        <p:blipFill>
          <a:blip r:embed="rId2"/>
          <a:stretch>
            <a:fillRect/>
          </a:stretch>
        </p:blipFill>
        <p:spPr>
          <a:xfrm>
            <a:off x="3098674" y="1180727"/>
            <a:ext cx="5994652" cy="4496546"/>
          </a:xfrm>
          <a:prstGeom prst="rect">
            <a:avLst/>
          </a:prstGeom>
        </p:spPr>
      </p:pic>
    </p:spTree>
    <p:extLst>
      <p:ext uri="{BB962C8B-B14F-4D97-AF65-F5344CB8AC3E}">
        <p14:creationId xmlns:p14="http://schemas.microsoft.com/office/powerpoint/2010/main" val="90471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AF77A3-ECCB-33EA-4006-C73494DA9C50}"/>
              </a:ext>
            </a:extLst>
          </p:cNvPr>
          <p:cNvPicPr>
            <a:picLocks noChangeAspect="1"/>
          </p:cNvPicPr>
          <p:nvPr/>
        </p:nvPicPr>
        <p:blipFill>
          <a:blip r:embed="rId2"/>
          <a:stretch>
            <a:fillRect/>
          </a:stretch>
        </p:blipFill>
        <p:spPr>
          <a:xfrm>
            <a:off x="3091590" y="1176006"/>
            <a:ext cx="6008819" cy="4505988"/>
          </a:xfrm>
          <a:prstGeom prst="rect">
            <a:avLst/>
          </a:prstGeom>
        </p:spPr>
      </p:pic>
    </p:spTree>
    <p:extLst>
      <p:ext uri="{BB962C8B-B14F-4D97-AF65-F5344CB8AC3E}">
        <p14:creationId xmlns:p14="http://schemas.microsoft.com/office/powerpoint/2010/main" val="378155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D3505-ACCE-EECC-69B1-DB18EC395885}"/>
              </a:ext>
            </a:extLst>
          </p:cNvPr>
          <p:cNvSpPr txBox="1"/>
          <p:nvPr/>
        </p:nvSpPr>
        <p:spPr>
          <a:xfrm>
            <a:off x="3736257" y="958646"/>
            <a:ext cx="4719485" cy="769441"/>
          </a:xfrm>
          <a:prstGeom prst="rect">
            <a:avLst/>
          </a:prstGeom>
          <a:noFill/>
        </p:spPr>
        <p:txBody>
          <a:bodyPr wrap="square" rtlCol="0">
            <a:spAutoFit/>
          </a:bodyPr>
          <a:lstStyle/>
          <a:p>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Block-3 AI with Embedded System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B8CFE3-93B3-7C7F-55C4-4D13F33880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830" y="2018702"/>
            <a:ext cx="7224338" cy="2820596"/>
          </a:xfrm>
          <a:prstGeom prst="rect">
            <a:avLst/>
          </a:prstGeom>
          <a:noFill/>
        </p:spPr>
      </p:pic>
    </p:spTree>
    <p:extLst>
      <p:ext uri="{BB962C8B-B14F-4D97-AF65-F5344CB8AC3E}">
        <p14:creationId xmlns:p14="http://schemas.microsoft.com/office/powerpoint/2010/main" val="214545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96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0DE6B-EEDA-7E1D-215D-B2F784A1054D}"/>
              </a:ext>
            </a:extLst>
          </p:cNvPr>
          <p:cNvSpPr txBox="1"/>
          <p:nvPr/>
        </p:nvSpPr>
        <p:spPr>
          <a:xfrm>
            <a:off x="3646538" y="707925"/>
            <a:ext cx="4898923"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WORK DONE SO FAR</a:t>
            </a:r>
          </a:p>
          <a:p>
            <a:endParaRPr lang="en-US" sz="3600" dirty="0"/>
          </a:p>
        </p:txBody>
      </p:sp>
    </p:spTree>
    <p:extLst>
      <p:ext uri="{BB962C8B-B14F-4D97-AF65-F5344CB8AC3E}">
        <p14:creationId xmlns:p14="http://schemas.microsoft.com/office/powerpoint/2010/main" val="229962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D74FB-E20C-FA4E-9C80-6ED154A9E20C}"/>
              </a:ext>
            </a:extLst>
          </p:cNvPr>
          <p:cNvSpPr txBox="1"/>
          <p:nvPr/>
        </p:nvSpPr>
        <p:spPr>
          <a:xfrm>
            <a:off x="3109450" y="781664"/>
            <a:ext cx="597309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3434EEA5-9D58-32A1-AA16-917DEF125780}"/>
              </a:ext>
            </a:extLst>
          </p:cNvPr>
          <p:cNvSpPr txBox="1"/>
          <p:nvPr/>
        </p:nvSpPr>
        <p:spPr>
          <a:xfrm>
            <a:off x="1324896" y="2020529"/>
            <a:ext cx="9542206" cy="3208571"/>
          </a:xfrm>
          <a:prstGeom prst="rect">
            <a:avLst/>
          </a:prstGeom>
          <a:noFill/>
        </p:spPr>
        <p:txBody>
          <a:bodyPr wrap="square" rtlCol="0">
            <a:spAutoFit/>
          </a:bodyPr>
          <a:lstStyle/>
          <a:p>
            <a:pPr marL="0" marR="0" algn="just">
              <a:spcBef>
                <a:spcPts val="0"/>
              </a:spcBef>
              <a:spcAft>
                <a:spcPts val="800"/>
              </a:spcAf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Generally, a plant gets diseased when it is continually disrupted by a certain causal agent, resulting in a physiological process anomaly which disrupts the normal structure of the plant’s function, growth, among other activities. Pathological conditions and symptoms result from the disruption of one or more of a plant’s critical biochemical and physiological systems.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2175"/>
              </a:lnSpc>
              <a:spcBef>
                <a:spcPts val="1500"/>
              </a:spcBef>
              <a:spcAft>
                <a:spcPts val="150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occurrence and prevalence of crop diseases vary seasonally, depending on the prevalence of a pathogen, conditions of the environment, and the crops and varieties are grown. Some plant varieties are more prone to outbreaks of plant diseases than others.</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98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BDD0E-121B-44CB-08B1-AAF580B657B1}"/>
              </a:ext>
            </a:extLst>
          </p:cNvPr>
          <p:cNvSpPr txBox="1"/>
          <p:nvPr/>
        </p:nvSpPr>
        <p:spPr>
          <a:xfrm>
            <a:off x="3256934" y="766918"/>
            <a:ext cx="567812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13BAC268-21A0-EDF1-E04A-F0169D9D78C9}"/>
              </a:ext>
            </a:extLst>
          </p:cNvPr>
          <p:cNvSpPr txBox="1"/>
          <p:nvPr/>
        </p:nvSpPr>
        <p:spPr>
          <a:xfrm>
            <a:off x="975851" y="2143648"/>
            <a:ext cx="10240296" cy="257070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find the interactions between the disease causing agents and host plant in</a:t>
            </a:r>
          </a:p>
          <a:p>
            <a:pPr algn="just">
              <a:lnSpc>
                <a:spcPct val="150000"/>
              </a:lnSpc>
            </a:pPr>
            <a:r>
              <a:rPr lang="en-US" sz="2200" dirty="0">
                <a:latin typeface="Times New Roman" panose="02020603050405020304" pitchFamily="18" charset="0"/>
                <a:cs typeface="Times New Roman" panose="02020603050405020304" pitchFamily="18" charset="0"/>
              </a:rPr>
              <a:t>      relation to overall environment.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identify various diseases in plants.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implement a method for preventing the diseases and providing management for</a:t>
            </a:r>
          </a:p>
          <a:p>
            <a:pPr algn="just">
              <a:lnSpc>
                <a:spcPct val="150000"/>
              </a:lnSpc>
            </a:pPr>
            <a:r>
              <a:rPr lang="en-US" sz="2200" dirty="0">
                <a:latin typeface="Times New Roman" panose="02020603050405020304" pitchFamily="18" charset="0"/>
                <a:cs typeface="Times New Roman" panose="02020603050405020304" pitchFamily="18" charset="0"/>
              </a:rPr>
              <a:t>      reducing the losses/damages caused by diseases</a:t>
            </a:r>
          </a:p>
        </p:txBody>
      </p:sp>
    </p:spTree>
    <p:extLst>
      <p:ext uri="{BB962C8B-B14F-4D97-AF65-F5344CB8AC3E}">
        <p14:creationId xmlns:p14="http://schemas.microsoft.com/office/powerpoint/2010/main" val="342432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EFA39-C737-18DC-BD96-12958DCF1751}"/>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- 1</a:t>
            </a:r>
          </a:p>
        </p:txBody>
      </p:sp>
      <p:graphicFrame>
        <p:nvGraphicFramePr>
          <p:cNvPr id="4" name="Content Placeholder 4">
            <a:extLst>
              <a:ext uri="{FF2B5EF4-FFF2-40B4-BE49-F238E27FC236}">
                <a16:creationId xmlns:a16="http://schemas.microsoft.com/office/drawing/2014/main" id="{427F41B9-55AB-ADA6-1B46-18F19A3D0251}"/>
              </a:ext>
            </a:extLst>
          </p:cNvPr>
          <p:cNvGraphicFramePr>
            <a:graphicFrameLocks/>
          </p:cNvGraphicFramePr>
          <p:nvPr>
            <p:extLst>
              <p:ext uri="{D42A27DB-BD31-4B8C-83A1-F6EECF244321}">
                <p14:modId xmlns:p14="http://schemas.microsoft.com/office/powerpoint/2010/main" val="1998239245"/>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cs typeface="Times New Roman" panose="02020603050405020304" pitchFamily="18" charset="0"/>
                        </a:rPr>
                        <a:t>Crop Leaf Disease Image Super-Resolution and Identification With Dual Attention and Topology Fusion Generative Adversarial Network</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QIANG DAI 1 , XI CHENG 2 , YAN QIAO 1 , AND YOUHUA ZHANG </a:t>
                      </a:r>
                      <a:endParaRPr lang="en-IN" sz="105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8, 2020</a:t>
                      </a:r>
                      <a:endParaRPr lang="en-IN" sz="105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they propose a generative adversarial network with dual-attention and topology-fusion mechanisms called DATFGAN. This network can effectively transform unclear images into clear and high-resolution images. Additionally, the weight sharing scheme in our proposed network can significantly reduce the number of parameters. Experimental results demonstrate that DATFGAN yields more visually pleasing results than state-of-the-art methods. Additionally, treated images are evaluated based on identification tasks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39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0F3D-FE31-DB99-940E-9654B7E256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E4437B-A097-7971-4C7C-A551BC0755F2}"/>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- 2</a:t>
            </a:r>
          </a:p>
        </p:txBody>
      </p:sp>
      <p:graphicFrame>
        <p:nvGraphicFramePr>
          <p:cNvPr id="4" name="Content Placeholder 4">
            <a:extLst>
              <a:ext uri="{FF2B5EF4-FFF2-40B4-BE49-F238E27FC236}">
                <a16:creationId xmlns:a16="http://schemas.microsoft.com/office/drawing/2014/main" id="{DEC86E95-6FD9-E485-36CE-C815190239B5}"/>
              </a:ext>
            </a:extLst>
          </p:cNvPr>
          <p:cNvGraphicFramePr>
            <a:graphicFrameLocks/>
          </p:cNvGraphicFramePr>
          <p:nvPr>
            <p:extLst>
              <p:ext uri="{D42A27DB-BD31-4B8C-83A1-F6EECF244321}">
                <p14:modId xmlns:p14="http://schemas.microsoft.com/office/powerpoint/2010/main" val="3380227272"/>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Plant Disease Recognition: A Large-Scale Benchmark Dataset and a Visual Region and Loss Reweighting Approach</a:t>
                      </a:r>
                    </a:p>
                  </a:txBody>
                  <a:tcPr anchor="ctr"/>
                </a:tc>
                <a:tc>
                  <a:txBody>
                    <a:bodyPr/>
                    <a:lstStyle/>
                    <a:p>
                      <a:pPr algn="ct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Xinda</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Liu,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Weiqing</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Min , Member, IEEE,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Shuhuan</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Mei, Lili Wang,         Member, IEEE, and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Shuqiang</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Jiang , Senior Member, IEEE</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30, 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 they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first compute the weights of all the divided patches from each image based on the cluster distribution of these patches to indicate the discriminative level of each patch. Then they allocate the weight to each loss for each patch-label pair during weakly-supervised training to enable discriminative disease part learning. We finally extract patch features from the network trained with loss reweighting, and utilize the LSTM network to encode the weighed patch feature sequence into a comprehensive feature representation</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1EA9F-874D-3825-728D-77E6856D4B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72ECAB-7A97-AB23-49C7-5DE132F81122}"/>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- 3</a:t>
            </a:r>
          </a:p>
        </p:txBody>
      </p:sp>
      <p:graphicFrame>
        <p:nvGraphicFramePr>
          <p:cNvPr id="4" name="Content Placeholder 4">
            <a:extLst>
              <a:ext uri="{FF2B5EF4-FFF2-40B4-BE49-F238E27FC236}">
                <a16:creationId xmlns:a16="http://schemas.microsoft.com/office/drawing/2014/main" id="{1BEC73DB-25DC-E5E3-21C7-47F6D2EFE740}"/>
              </a:ext>
            </a:extLst>
          </p:cNvPr>
          <p:cNvGraphicFramePr>
            <a:graphicFrameLocks/>
          </p:cNvGraphicFramePr>
          <p:nvPr>
            <p:extLst>
              <p:ext uri="{D42A27DB-BD31-4B8C-83A1-F6EECF244321}">
                <p14:modId xmlns:p14="http://schemas.microsoft.com/office/powerpoint/2010/main" val="977690105"/>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Tomato Leaf Disease Identification by Restructured Deep Residual Dense Network </a:t>
                      </a: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CHANGJIAN ZHOU 1 , SIHAN ZHOU2 , JINGE XING1 , AND JIA SONG3</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9, 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a restructured residual dense network was proposed for tomato leaf disease identification; this hybrid deep learning model combines the advantages of deep residual networks and dense networks, which can reduce the number of training process parameters to improve calculation accuracy as well as enhance the flow of information and gradients. The original RDN model was first used in image super resolution, so we need to restructure the network architecture for classification tasks through adjusted input image features and hyper parameters. </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9451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438A8-5209-5066-CD0F-4D5F5AEDBE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8171C5-DBCC-5CCD-4919-AD9432B0213E}"/>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- 4</a:t>
            </a:r>
          </a:p>
        </p:txBody>
      </p:sp>
      <p:graphicFrame>
        <p:nvGraphicFramePr>
          <p:cNvPr id="4" name="Content Placeholder 4">
            <a:extLst>
              <a:ext uri="{FF2B5EF4-FFF2-40B4-BE49-F238E27FC236}">
                <a16:creationId xmlns:a16="http://schemas.microsoft.com/office/drawing/2014/main" id="{289581C9-A505-A29C-6175-F6252BC39DDF}"/>
              </a:ext>
            </a:extLst>
          </p:cNvPr>
          <p:cNvGraphicFramePr>
            <a:graphicFrameLocks/>
          </p:cNvGraphicFramePr>
          <p:nvPr>
            <p:extLst>
              <p:ext uri="{D42A27DB-BD31-4B8C-83A1-F6EECF244321}">
                <p14:modId xmlns:p14="http://schemas.microsoft.com/office/powerpoint/2010/main" val="902195605"/>
              </p:ext>
            </p:extLst>
          </p:nvPr>
        </p:nvGraphicFramePr>
        <p:xfrm>
          <a:off x="954956" y="1831731"/>
          <a:ext cx="10282085" cy="4884685"/>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AI based hybrid CNN-LSTM model for crop disease prediction: An ML advent for rice crop</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Sonal Jain,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Dharavath</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Ramesh</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Plant disease is an extreme challenge in gaining appropriate yield and crop quality. Therefore, a pest forewarning system is advantageous in early disease prediction and controlling it by practicing suitable measures. This paper presents a pest prediction and classification model for yellow stem border (YSB) disease in rice plants. An Artificial Intelligent based prediction model developed considering historical pest and weather data of various regions of India. The proposed model is named as hybrid CNN-LSTM that combines the advantage of convolution neural network (CNN) and long short term memory network (LSTM). It is a region-specific prediction model that predicts one-month pest data based on past three-months weather and pest data. The performance of the proposed model is compared with CNN and LSTM networks. This shows the enhancement in performance while using hybrid CNN-LSTM. On the other hand, this paper also presents a generalized classification model by combining the datasets of all regions. The model predicts the disease severity for the next day based on weather and preceding day pest data. The error correcting output code (ECOC) method with SVM classifier is used for the classification of disease severity.</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746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8B57-B816-D698-19E5-D08B0FB284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5AA6ED-0B43-D4AE-C4C9-C6110A90BAF9}"/>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- 5</a:t>
            </a:r>
          </a:p>
        </p:txBody>
      </p:sp>
      <p:graphicFrame>
        <p:nvGraphicFramePr>
          <p:cNvPr id="4" name="Content Placeholder 4">
            <a:extLst>
              <a:ext uri="{FF2B5EF4-FFF2-40B4-BE49-F238E27FC236}">
                <a16:creationId xmlns:a16="http://schemas.microsoft.com/office/drawing/2014/main" id="{39C896B0-B71B-98F4-D888-5831F0CD6C06}"/>
              </a:ext>
            </a:extLst>
          </p:cNvPr>
          <p:cNvGraphicFramePr>
            <a:graphicFrameLocks/>
          </p:cNvGraphicFramePr>
          <p:nvPr>
            <p:extLst>
              <p:ext uri="{D42A27DB-BD31-4B8C-83A1-F6EECF244321}">
                <p14:modId xmlns:p14="http://schemas.microsoft.com/office/powerpoint/2010/main" val="3962383563"/>
              </p:ext>
            </p:extLst>
          </p:nvPr>
        </p:nvGraphicFramePr>
        <p:xfrm>
          <a:off x="954956" y="1831731"/>
          <a:ext cx="10282085" cy="4457965"/>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 Multi-Crop Disease Detection and Classification Approach using CNN</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Zubair Saeed, Ali Raza, Ans H. Qureshi, Muhammad Haroon Yousaf</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Being an agricultural country, the well-being of plants plays a vital role in the agricultural yield. Various diseases and disorders affect the quality and quantity of the production, thus the intelligent methods for disease detection in crops is the need of hour. We have proposed a robust and generalized approach that detects diseases in multiple crops by utilizing the baselines of existing CNN models. We have proposed the variants of ResNet-152 and Inception-v3 for detection of diseases in essential crops like rice and corn. We have used publicly available datasets having three different diseases in rice and both infected and healthy leaves of corn. The proposed method has achieved accuracy of 97.81% and 97.48% by employing variants of InceptionV3 and ResNet152 respectively for corn crop. To understand the diversity of diseases, we categorize the rice disease images into major and minor subsets. The proposed ResNet152 variant has achieved accuracy of 99.10% and 82.20% for the major and minor disease subsets respectively. Experimental results of proposed approach indicate robustness in disease detection for multiple crops.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4881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71D41-FADE-6081-5B51-1769FE1B4EFD}"/>
              </a:ext>
            </a:extLst>
          </p:cNvPr>
          <p:cNvSpPr txBox="1"/>
          <p:nvPr/>
        </p:nvSpPr>
        <p:spPr>
          <a:xfrm>
            <a:off x="3631222" y="722671"/>
            <a:ext cx="4929555" cy="707886"/>
          </a:xfrm>
          <a:prstGeom prst="rect">
            <a:avLst/>
          </a:prstGeom>
          <a:noFill/>
        </p:spPr>
        <p:txBody>
          <a:bodyPr wrap="none" rtlCol="0">
            <a:spAutoFit/>
          </a:bodyPr>
          <a:lstStyle/>
          <a:p>
            <a:pPr algn="ctr"/>
            <a:r>
              <a:rPr lang="en-US" sz="4000" b="1"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95ABED9E-3D82-B64B-0E8E-E94D0B7DD329}"/>
              </a:ext>
            </a:extLst>
          </p:cNvPr>
          <p:cNvSpPr txBox="1"/>
          <p:nvPr/>
        </p:nvSpPr>
        <p:spPr>
          <a:xfrm>
            <a:off x="1356852" y="1712111"/>
            <a:ext cx="8598309" cy="3078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existing systems they have proposed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robust and generalized approach that detects diseases in multiple crops by utilizing the baselines of existing CNN models.</a:t>
            </a:r>
          </a:p>
          <a:p>
            <a:pPr marL="285750" indent="-285750">
              <a:lnSpc>
                <a:spcPct val="150000"/>
              </a:lnSpc>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That method </a:t>
            </a:r>
            <a:r>
              <a:rPr lang="en-US" sz="2200" dirty="0">
                <a:solidFill>
                  <a:srgbClr val="000000"/>
                </a:solidFill>
                <a:effectLst/>
                <a:latin typeface="Times New Roman" panose="02020603050405020304" pitchFamily="18" charset="0"/>
                <a:ea typeface="Calibri" panose="020F0502020204030204" pitchFamily="34" charset="0"/>
              </a:rPr>
              <a:t>has achieved accuracy of 97.81% and 97.48%.</a:t>
            </a:r>
          </a:p>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rPr>
              <a:t>Experimental results of existing approach indicate robustness in disease detection for multiple crops.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79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TotalTime>
  <Words>1136</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Kalees</dc:creator>
  <cp:lastModifiedBy>V Kalees</cp:lastModifiedBy>
  <cp:revision>14</cp:revision>
  <dcterms:created xsi:type="dcterms:W3CDTF">2024-03-20T00:11:28Z</dcterms:created>
  <dcterms:modified xsi:type="dcterms:W3CDTF">2024-03-21T04:08:07Z</dcterms:modified>
</cp:coreProperties>
</file>