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clrIdx="0" id="0" initials="" lastIdx="9" name="Daniel Bec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9">
    <p:pos x="6000" y="0"/>
    <p:text>Maybe recommend configuring a different user for the service? I always thought it was weird to default to SYSTEM.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8">
    <p:pos x="6000" y="0"/>
    <p:text>"system config page" should be more specific. /systemInfo URL?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6">
    <p:pos x="6000" y="0"/>
    <p:text>Workspaces are no longer in JENKINS_HOME/jobs by default, but in JENKINS_HOME/workspace (unless you start builds before ever opening the Manage Jenkins form, yay bug!)</p:text>
  </p:cm>
  <p:cm authorId="0" idx="7">
    <p:pos x="6000" y="100"/>
    <p:text>JENKINS_HOME/users also exists and contains important data when not using Jenkins user database, so 'local user database' could be misunderstood.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5">
    <p:pos x="6000" y="0"/>
    <p:text>Only HTML when there's no other markup formatter, and it's only arbitrary if you use anything-goes-formatter plugin. Not just JS is prohibited.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4">
    <p:pos x="6000" y="0"/>
    <p:text>Clarify that this is part of the master node config.
Should probably instead go through /computer/(master)? This looks like a legacy location for these options.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3">
    <p:pos x="6000" y="0"/>
    <p:text>'Shell' is not a build tool.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2">
    <p:pos x="6000" y="0"/>
    <p:text>Git is only supported out of the box if you're talking about CJE, which this slide deck does not appear to be. Too many "Jenkins" around.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authorId="0" idx="1">
    <p:pos x="6000" y="0"/>
    <p:text>nginx!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8" name="Shape 3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Relationship Id="rId3" Type="http://schemas.openxmlformats.org/officeDocument/2006/relationships/image" Target="../media/image0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Relationship Id="rId3" Type="http://schemas.openxmlformats.org/officeDocument/2006/relationships/image" Target="../media/image00.jpg"/><Relationship Id="rId4" Type="http://schemas.openxmlformats.org/officeDocument/2006/relationships/image" Target="../media/image0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Relationship Id="rId3" Type="http://schemas.openxmlformats.org/officeDocument/2006/relationships/image" Target="../media/image0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201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type="ctrTitle"/>
          </p:nvPr>
        </p:nvSpPr>
        <p:spPr>
          <a:xfrm>
            <a:off x="685800" y="2127739"/>
            <a:ext cx="7848599" cy="21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85800" y="4312137"/>
            <a:ext cx="57912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>
                <a:solidFill>
                  <a:srgbClr val="FFFFFF"/>
                </a:solidFill>
              </a:defRPr>
            </a:lvl1pPr>
            <a:lvl2pPr indent="0" marL="457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2pPr>
            <a:lvl3pPr indent="0" marL="9144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FB1B2"/>
              </a:buClr>
              <a:buFont typeface="Courier New"/>
              <a:buNone/>
              <a:defRPr/>
            </a:lvl3pPr>
            <a:lvl4pPr indent="0" marL="13716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4pPr>
            <a:lvl5pPr indent="0" marL="1828800" marR="0" rtl="0" algn="ctr">
              <a:spcBef>
                <a:spcPts val="400"/>
              </a:spcBef>
              <a:spcAft>
                <a:spcPts val="0"/>
              </a:spcAft>
              <a:buClr>
                <a:srgbClr val="AFB1B2"/>
              </a:buClr>
              <a:buFont typeface="Arial"/>
              <a:buNone/>
              <a:defRPr/>
            </a:lvl5pPr>
            <a:lvl6pPr indent="0" marL="22860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6pPr>
            <a:lvl7pPr indent="0" marL="27432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7pPr>
            <a:lvl8pPr indent="0" marL="32004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8pPr>
            <a:lvl9pPr indent="0" marL="3657600" marR="0" rtl="0" algn="ctr">
              <a:spcBef>
                <a:spcPts val="400"/>
              </a:spcBef>
              <a:buClr>
                <a:srgbClr val="AFB1B2"/>
              </a:buClr>
              <a:buFont typeface="Arial"/>
              <a:buNone/>
              <a:defRPr/>
            </a:lvl9pPr>
          </a:lstStyle>
          <a:p/>
        </p:txBody>
      </p:sp>
      <p:pic>
        <p:nvPicPr>
          <p:cNvPr id="15" name="Shape 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32712"/>
            <a:ext cx="2395500" cy="102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op Bar-be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Shape 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412067"/>
            <a:ext cx="6007199" cy="29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ottom Bar-be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3045883"/>
            <a:ext cx="6007199" cy="29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68" name="Shape 68"/>
          <p:cNvSpPr txBox="1"/>
          <p:nvPr/>
        </p:nvSpPr>
        <p:spPr>
          <a:xfrm>
            <a:off x="3369312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400300"/>
            <a:ext cx="4800600" cy="20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Custom Layou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975" y="2644852"/>
            <a:ext cx="3538800" cy="168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0" lIns="0" rIns="0" tIns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599831" y="845995"/>
            <a:ext cx="81633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599831" y="1692211"/>
            <a:ext cx="8163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defRPr/>
            </a:lvl2pPr>
            <a:lvl3pPr rtl="0">
              <a:lnSpc>
                <a:spcPct val="100000"/>
              </a:lnSpc>
              <a:spcBef>
                <a:spcPts val="0"/>
              </a:spcBef>
              <a:defRPr/>
            </a:lvl3pPr>
            <a:lvl4pPr rtl="0">
              <a:lnSpc>
                <a:spcPct val="100000"/>
              </a:lnSpc>
              <a:spcBef>
                <a:spcPts val="0"/>
              </a:spcBef>
              <a:defRPr/>
            </a:lvl4pPr>
            <a:lvl5pPr rtl="0">
              <a:lnSpc>
                <a:spcPct val="100000"/>
              </a:lnSpc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599831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798023" y="1693139"/>
            <a:ext cx="4023299" cy="45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2880" marL="18288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30" name="Shape 30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31" name="Shape 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5350" y="273819"/>
            <a:ext cx="1610699" cy="6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ext with Chart or Graphic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hape 38"/>
          <p:cNvCxnSpPr/>
          <p:nvPr/>
        </p:nvCxnSpPr>
        <p:spPr>
          <a:xfrm>
            <a:off x="4310662" y="1113366"/>
            <a:ext cx="0" cy="5181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669693" y="1070757"/>
            <a:ext cx="3407099" cy="83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97400" y="1069680"/>
            <a:ext cx="4190999" cy="5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accent6"/>
              </a:buClr>
              <a:buFont typeface="PT Sans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69693" y="1905000"/>
            <a:ext cx="3407099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539541" y="854020"/>
            <a:ext cx="4057799" cy="98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/>
          <p:nvPr>
            <p:ph idx="2" type="pic"/>
          </p:nvPr>
        </p:nvSpPr>
        <p:spPr>
          <a:xfrm>
            <a:off x="4813298" y="854020"/>
            <a:ext cx="3044999" cy="307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539541" y="1838872"/>
            <a:ext cx="4057799" cy="448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PT Sans"/>
              <a:buNone/>
              <a:defRPr/>
            </a:lvl1pPr>
            <a:lvl2pPr indent="0" marL="457200" rtl="0">
              <a:spcBef>
                <a:spcPts val="0"/>
              </a:spcBef>
              <a:buFont typeface="PT Sans"/>
              <a:buNone/>
              <a:defRPr/>
            </a:lvl2pPr>
            <a:lvl3pPr indent="0" marL="914400" rtl="0">
              <a:spcBef>
                <a:spcPts val="0"/>
              </a:spcBef>
              <a:buFont typeface="PT Sans"/>
              <a:buNone/>
              <a:defRPr/>
            </a:lvl3pPr>
            <a:lvl4pPr indent="0" marL="1371600" rtl="0">
              <a:spcBef>
                <a:spcPts val="0"/>
              </a:spcBef>
              <a:buFont typeface="PT Sans"/>
              <a:buNone/>
              <a:defRPr/>
            </a:lvl4pPr>
            <a:lvl5pPr indent="0" marL="1828800" rtl="0">
              <a:spcBef>
                <a:spcPts val="0"/>
              </a:spcBef>
              <a:buFont typeface="PT Sans"/>
              <a:buNone/>
              <a:defRPr/>
            </a:lvl5pPr>
            <a:lvl6pPr indent="0" marL="2286000" rtl="0">
              <a:spcBef>
                <a:spcPts val="0"/>
              </a:spcBef>
              <a:buFont typeface="Calibri"/>
              <a:buNone/>
              <a:defRPr/>
            </a:lvl6pPr>
            <a:lvl7pPr indent="0" marL="2743200" rtl="0">
              <a:spcBef>
                <a:spcPts val="0"/>
              </a:spcBef>
              <a:buFont typeface="Calibri"/>
              <a:buNone/>
              <a:defRPr/>
            </a:lvl7pPr>
            <a:lvl8pPr indent="0" marL="3200400" rtl="0">
              <a:spcBef>
                <a:spcPts val="0"/>
              </a:spcBef>
              <a:buFont typeface="Calibri"/>
              <a:buNone/>
              <a:defRPr/>
            </a:lvl8pPr>
            <a:lvl9pPr indent="0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 b="91998" l="0" r="0" t="2"/>
          <a:stretch/>
        </p:blipFill>
        <p:spPr>
          <a:xfrm rot="10800000">
            <a:off x="0" y="6309300"/>
            <a:ext cx="9144000" cy="54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type="title"/>
          </p:nvPr>
        </p:nvSpPr>
        <p:spPr>
          <a:xfrm>
            <a:off x="421287" y="301625"/>
            <a:ext cx="8346600" cy="83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21287" y="1158875"/>
            <a:ext cx="8346600" cy="4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0162" marL="169862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indent="-15875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indent="-114300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ourier New"/>
              <a:buChar char="o"/>
              <a:defRPr/>
            </a:lvl3pPr>
            <a:lvl4pPr indent="-101600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indent="-101600" marL="2057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indent="-101600" marL="25146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01600" marL="29718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01600" marL="34290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01600" marL="38862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4" name="Shape 54"/>
          <p:cNvSpPr txBox="1"/>
          <p:nvPr/>
        </p:nvSpPr>
        <p:spPr>
          <a:xfrm>
            <a:off x="3379471" y="6503760"/>
            <a:ext cx="24150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50" y="6311900"/>
            <a:ext cx="1310099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jp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358776" y="582085"/>
            <a:ext cx="8785200" cy="62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6"/>
          <p:cNvSpPr txBox="1"/>
          <p:nvPr>
            <p:ph idx="12" type="sldNum"/>
          </p:nvPr>
        </p:nvSpPr>
        <p:spPr>
          <a:xfrm>
            <a:off x="8533728" y="6424930"/>
            <a:ext cx="467700" cy="363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" sz="900" u="none" cap="none" strike="noStrike">
                <a:solidFill>
                  <a:srgbClr val="7F7F7F"/>
                </a:solidFill>
                <a:latin typeface="PT Sans"/>
                <a:ea typeface="PT Sans"/>
                <a:cs typeface="PT Sans"/>
                <a:sym typeface="PT Sans"/>
              </a:rPr>
              <a:t>‹#›</a:t>
            </a:fld>
          </a:p>
        </p:txBody>
      </p:sp>
      <p:sp>
        <p:nvSpPr>
          <p:cNvPr id="7" name="Shape 7"/>
          <p:cNvSpPr txBox="1"/>
          <p:nvPr/>
        </p:nvSpPr>
        <p:spPr>
          <a:xfrm rot="-5400000">
            <a:off x="-1060367" y="5542950"/>
            <a:ext cx="2414699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2015 CloudBees, Inc.  All Rights Reserved</a:t>
            </a:r>
          </a:p>
        </p:txBody>
      </p:sp>
      <p:pic>
        <p:nvPicPr>
          <p:cNvPr id="8" name="Shape 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150" y="32520"/>
            <a:ext cx="1310099" cy="5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>
            <p:ph idx="1" type="body"/>
          </p:nvPr>
        </p:nvSpPr>
        <p:spPr>
          <a:xfrm>
            <a:off x="457200" y="1460425"/>
            <a:ext cx="8229600" cy="514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PT Sans"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2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PT Sans"/>
              <a:defRPr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buFont typeface="PT Sans"/>
              <a:defRPr sz="1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title"/>
          </p:nvPr>
        </p:nvSpPr>
        <p:spPr>
          <a:xfrm>
            <a:off x="457200" y="655649"/>
            <a:ext cx="8229600" cy="804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rtl="0">
              <a:spcBef>
                <a:spcPts val="0"/>
              </a:spcBef>
              <a:buClr>
                <a:srgbClr val="CB3725"/>
              </a:buClr>
              <a:buSzPct val="100000"/>
              <a:buFont typeface="PT Sans"/>
              <a:buNone/>
              <a:defRPr sz="3600">
                <a:solidFill>
                  <a:srgbClr val="CB3725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3.xml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image" Target="../media/image07.png"/><Relationship Id="rId5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4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5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comments" Target="../comments/comment6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7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comments" Target="../comments/comment8.xml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Relationship Id="rId5" Type="http://schemas.openxmlformats.org/officeDocument/2006/relationships/image" Target="../media/image09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Introducing Jenkins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Jenkins on application server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Deploy Jenkins to an existing application server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May fit in better with existing infrastructure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Just deploy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jenkins.war</a:t>
            </a:r>
            <a:r>
              <a:rPr lang="en"/>
              <a:t> file in the usual manner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375" y="3883725"/>
            <a:ext cx="12382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850" y="4760025"/>
            <a:ext cx="6953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8172" y="4694400"/>
            <a:ext cx="836080" cy="8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2957012" y="5587350"/>
            <a:ext cx="12384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jenkins.war</a:t>
            </a:r>
          </a:p>
        </p:txBody>
      </p:sp>
      <p:cxnSp>
        <p:nvCxnSpPr>
          <p:cNvPr id="153" name="Shape 153"/>
          <p:cNvCxnSpPr>
            <a:stCxn id="151" idx="3"/>
            <a:endCxn id="150" idx="1"/>
          </p:cNvCxnSpPr>
          <p:nvPr/>
        </p:nvCxnSpPr>
        <p:spPr>
          <a:xfrm>
            <a:off x="3994253" y="5112450"/>
            <a:ext cx="15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Jenkins on Linux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Native packages are available for the major Linux distributions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Check out the Jenkins web site for detailed instructions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Example for Redhat: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42200" y="4364175"/>
            <a:ext cx="8134499" cy="2018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sudo wget -O /etc/yum.repos.d/cje.repo \</a:t>
            </a:r>
          </a:p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http://nectar-downloads.cloudbees.com/cje/1.609/rpm/jenkins.repo</a:t>
            </a:r>
          </a:p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sudo rpm --import \</a:t>
            </a:r>
          </a:p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http://nectar-downloads.cloudbees.com/cje/1.609/rpm/jenkins-ci.org.key</a:t>
            </a:r>
          </a:p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sudo yum install jenkins</a:t>
            </a:r>
          </a:p>
          <a:p>
            <a: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sudo service jenkins start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More on Linux native packages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Based on stand-alone jenkins.war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Uses an embedded application server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Benefits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Create jenkins users, set up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/etc/init.d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Configuration files follow native conventions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Log rotation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Where are files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Settings in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/etc/default/jenkins</a:t>
            </a:r>
            <a:r>
              <a:rPr lang="en"/>
              <a:t> or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/etc/sysconfig/jenkins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57142"/>
              <a:buFont typeface="Courier New"/>
              <a:buChar char="o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JENKINS_HOME</a:t>
            </a:r>
            <a:r>
              <a:rPr lang="en"/>
              <a:t> defaults to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/var/lib/jenkins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Installing Jenkins on Windows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either: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setup.exe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jenkins.msi</a:t>
            </a:r>
            <a:r>
              <a:rPr lang="en"/>
              <a:t> if .NET 2.0 runtime is already available</a:t>
            </a:r>
          </a:p>
          <a:p>
            <a:pPr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 Jenkins as a Windows service</a:t>
            </a: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All the files go into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$JENKINS_HOME</a:t>
            </a:r>
          </a:p>
          <a:p>
            <a:pPr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Config file is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$JENKINS_HOME/jenkins.xml</a:t>
            </a: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/>
              <a:t>Beware! It gets overwritten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Other installers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MacOSX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pkg file that sets up Jenkins for auto-start upon boot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Runtime requirements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Supported JDKs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OpenJDK 8 or Oracle JDK8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Oracle JDK 7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Basic JVM Memory Sizing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Heap size: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-Xms2G -Xmx2G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PermGen on JDK7: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-XX:MaxPermSize=256m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G1 garbage collector for heap &gt; 4Gb 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-XX:+UseG1GC</a:t>
            </a:r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System Limits on Linux / Unix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open files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max processes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Welcome to Jenkins!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999" y="1600350"/>
            <a:ext cx="7451651" cy="50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Configuring Jenkins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Jenkins Home Directory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This is where all the important data goes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Need to be backed up, etc.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set in several ways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22222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JENKINS_HOME</a:t>
            </a:r>
            <a:r>
              <a:rPr lang="en"/>
              <a:t> system property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22222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JENKINS_HOME</a:t>
            </a:r>
            <a:r>
              <a:rPr lang="en"/>
              <a:t> environment variable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Falls back to ~/.jenkins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verified from system config page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Jenkins Home Directory structure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650" y="2157725"/>
            <a:ext cx="4219575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/>
          <p:nvPr/>
        </p:nvSpPr>
        <p:spPr>
          <a:xfrm>
            <a:off x="6752900" y="1670075"/>
            <a:ext cx="2290499" cy="487799"/>
          </a:xfrm>
          <a:prstGeom prst="wedgeRoundRectCallout">
            <a:avLst>
              <a:gd fmla="val -134905" name="adj1"/>
              <a:gd fmla="val 72790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General configuration file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599075" y="4661050"/>
            <a:ext cx="1695599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JENKINS_HOME</a:t>
            </a:r>
          </a:p>
        </p:txBody>
      </p:sp>
      <p:sp>
        <p:nvSpPr>
          <p:cNvPr id="210" name="Shape 210"/>
          <p:cNvSpPr/>
          <p:nvPr/>
        </p:nvSpPr>
        <p:spPr>
          <a:xfrm>
            <a:off x="6686050" y="3149437"/>
            <a:ext cx="2290499" cy="609599"/>
          </a:xfrm>
          <a:prstGeom prst="wedgeRoundRectCallout">
            <a:avLst>
              <a:gd fmla="val -142466" name="adj1"/>
              <a:gd fmla="val 117948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Build job workspaces, history and artifacts</a:t>
            </a:r>
          </a:p>
        </p:txBody>
      </p:sp>
      <p:sp>
        <p:nvSpPr>
          <p:cNvPr id="211" name="Shape 211"/>
          <p:cNvSpPr/>
          <p:nvPr/>
        </p:nvSpPr>
        <p:spPr>
          <a:xfrm>
            <a:off x="6600875" y="5365600"/>
            <a:ext cx="2290499" cy="487799"/>
          </a:xfrm>
          <a:prstGeom prst="wedgeRoundRectCallout">
            <a:avLst>
              <a:gd fmla="val -139761" name="adj1"/>
              <a:gd fmla="val -81739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Local user database</a:t>
            </a:r>
          </a:p>
        </p:txBody>
      </p:sp>
      <p:sp>
        <p:nvSpPr>
          <p:cNvPr id="212" name="Shape 212"/>
          <p:cNvSpPr/>
          <p:nvPr/>
        </p:nvSpPr>
        <p:spPr>
          <a:xfrm>
            <a:off x="6686050" y="4318425"/>
            <a:ext cx="2290499" cy="487799"/>
          </a:xfrm>
          <a:prstGeom prst="wedgeRoundRectCallout">
            <a:avLst>
              <a:gd fmla="val -143141" name="adj1"/>
              <a:gd fmla="val -27383" name="adj2"/>
              <a:gd fmla="val 0" name="adj3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Installed plugins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Introducing Jenkins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12" y="2324253"/>
            <a:ext cx="2363199" cy="3261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400" y="2400350"/>
            <a:ext cx="2363199" cy="31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1851" y="2017950"/>
            <a:ext cx="2067749" cy="38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Jenkins Home Directory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Prepare for disk usage growth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Especially when you start to host jobs from people who aren’t close to you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Make sure you can throw more disks at the problem later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No need to waste money on 15000rpm SCSI disks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But bigger disk is nice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Can be network mounted (NFS / SAN / CIFS)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Expandable volume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“Spanned volume” on Windows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LVM on Linux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This needs the most upfront planning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ZFS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Shame there’s no viable free Solaris flavor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22222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$JENKINS_HOME</a:t>
            </a:r>
            <a:r>
              <a:rPr lang="en"/>
              <a:t> should be its own FS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it’s too late, symlink is your friend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Manage Jenkins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50" y="1670075"/>
            <a:ext cx="6808698" cy="512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Upgrade of Jenkins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You’ll receive notification when new version is released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25" y="3089300"/>
            <a:ext cx="7886450" cy="312867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Shape 238"/>
          <p:cNvSpPr/>
          <p:nvPr/>
        </p:nvSpPr>
        <p:spPr>
          <a:xfrm>
            <a:off x="3395175" y="2369225"/>
            <a:ext cx="2415599" cy="596399"/>
          </a:xfrm>
          <a:prstGeom prst="wedgeRectCallout">
            <a:avLst>
              <a:gd fmla="val 45675" name="adj1"/>
              <a:gd fmla="val 231715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 the latest version and install manually</a:t>
            </a:r>
          </a:p>
        </p:txBody>
      </p:sp>
      <p:sp>
        <p:nvSpPr>
          <p:cNvPr id="239" name="Shape 239"/>
          <p:cNvSpPr/>
          <p:nvPr/>
        </p:nvSpPr>
        <p:spPr>
          <a:xfrm>
            <a:off x="6226500" y="2369225"/>
            <a:ext cx="2415599" cy="596399"/>
          </a:xfrm>
          <a:prstGeom prst="wedgeRectCallout">
            <a:avLst>
              <a:gd fmla="val -18969" name="adj1"/>
              <a:gd fmla="val 210945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upgrade automatically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configuration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can configure many aspects of your Jenkins server: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Security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JDK installations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Build tools - Ant and Maven installations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Version control tools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Email configuration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Plugin-specific configuration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964" y="2331833"/>
            <a:ext cx="1516200" cy="15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System Configuration: General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 miscellaneous system parameters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012" y="2454825"/>
            <a:ext cx="5888224" cy="42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System Configuration: </a:t>
            </a:r>
            <a:r>
              <a:rPr lang="en"/>
              <a:t>Message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Type arbitrary HTML to show in top page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Often used to describe installation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Pointer to Wiki page, who to contact, etc.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Putting JavaScript is not supported anymore for security reasons</a:t>
            </a:r>
          </a:p>
          <a:p>
            <a:pPr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System Configuration: # of Executors</a:t>
            </a:r>
          </a:p>
        </p:txBody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is ‘Executor’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Unit of task execution on a computer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Defines upper bound of concurrent build execution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Typically, you set this to # of CPU cores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Unless your builds are highly parallel in itself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Watch out for memory requirement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System Configuration: </a:t>
            </a:r>
            <a:r>
              <a:rPr lang="en"/>
              <a:t>Quiet period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Waits for this many seconds before actually build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Groups related commits together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Originally introduced for CVS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to collapse multiple CVS change notification into one</a:t>
            </a:r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Still somewhat useful for other SCMs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System Configuration: JDKs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Define the JDKs you need for your projects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can define multiple versions for different projects</a:t>
            </a:r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11" y="3328900"/>
            <a:ext cx="7513375" cy="32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Introducing Jenkins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ever growing popularity: 100k installations!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used in every sector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software (Yahoo, Google, JBoss/RedHat, HP, Microsoft, …)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telecom (Nokia, Alcatel Lucent, Ericsson, …)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banking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manufacturing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public sector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System Configuration: JDKs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 JDKs automatically</a:t>
            </a:r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25" y="2606425"/>
            <a:ext cx="7657950" cy="34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/>
          <p:nvPr/>
        </p:nvSpPr>
        <p:spPr>
          <a:xfrm>
            <a:off x="5712000" y="2048000"/>
            <a:ext cx="1688099" cy="558300"/>
          </a:xfrm>
          <a:prstGeom prst="wedgeRectCallout">
            <a:avLst>
              <a:gd fmla="val -99286" name="adj1"/>
              <a:gd fmla="val 270974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Download from Oracle web site</a:t>
            </a:r>
          </a:p>
        </p:txBody>
      </p:sp>
      <p:sp>
        <p:nvSpPr>
          <p:cNvPr id="287" name="Shape 287"/>
          <p:cNvSpPr/>
          <p:nvPr/>
        </p:nvSpPr>
        <p:spPr>
          <a:xfrm>
            <a:off x="4960400" y="5912400"/>
            <a:ext cx="1688099" cy="558300"/>
          </a:xfrm>
          <a:prstGeom prst="wedgeRectCallout">
            <a:avLst>
              <a:gd fmla="val -121110" name="adj1"/>
              <a:gd fmla="val -154675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Or use locally available archive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System Configuration: Build tools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Define the build tools you need to build your projects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By default, Jenkins can use shell, Ant and Maven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You can add many more with plugins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Groovy, Gradle, Grails, sbt, NodeJS …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Many support multiple versions of the tool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 support auto-installation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System Configuration: SCM tools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Subversion and Git are supported out-of-the-box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Plug-in support for others: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CVS, Mercurial, Perforce, Team Foundation Server, …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Most requires the tools to be separately installed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SCM and authentication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Most SCM tools support/require authentication when talking to servers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How to configure Jenkins depends on SCM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Some can use Credentials plugin (Git, SVN)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CVS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All authentication needs to be done on CLI before use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Make sure to do this from the same user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Perforce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Each project needs you to enter credential separately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Global Security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Unsecured Jenkins allows anyone on the network to launch processes with Jenkins rights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Consider at least enabling authentication to discourage misuse.</a:t>
            </a:r>
          </a:p>
          <a:p>
            <a:pPr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200" y="3849550"/>
            <a:ext cx="7311600" cy="23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Shape 313"/>
          <p:cNvSpPr/>
          <p:nvPr/>
        </p:nvSpPr>
        <p:spPr>
          <a:xfrm>
            <a:off x="4816000" y="3976000"/>
            <a:ext cx="1856100" cy="416099"/>
          </a:xfrm>
          <a:prstGeom prst="wedgeRectCallout">
            <a:avLst>
              <a:gd fmla="val -200854" name="adj1"/>
              <a:gd fmla="val 6746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Check to enable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Invest in good URL</a:t>
            </a:r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If your users can’t see Jenkins, much of the benefit is lost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Make the URL easier to remember</a:t>
            </a:r>
          </a:p>
          <a:p>
            <a:pPr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Bad: http://tjek-02.int.rev.example.org</a:t>
            </a:r>
          </a:p>
          <a:p>
            <a:pPr indent="0" marL="457200" rtl="0">
              <a:spcBef>
                <a:spcPts val="0"/>
              </a:spcBef>
              <a:buNone/>
            </a:pPr>
            <a:r>
              <a:rPr lang="en"/>
              <a:t>Good: http://jenkins.example.org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 name service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Get the host alias, instead of using primary machine name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If your IT isn’t helping, use dynamic DNS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This also makes your service relocatable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 “/jenkins”</a:t>
            </a:r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 virtual host to distinguish multiple apps, not context path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912" y="3352400"/>
            <a:ext cx="6981825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/>
        </p:nvSpPr>
        <p:spPr>
          <a:xfrm>
            <a:off x="4384000" y="4393650"/>
            <a:ext cx="2247900" cy="64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http://jenkins.example.org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http://jira.example.org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Introducing Jenkins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What makes Jenkins so great?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625" y="3493325"/>
            <a:ext cx="11430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843" y="2729750"/>
            <a:ext cx="2725256" cy="18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500" y="2499850"/>
            <a:ext cx="13335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892625" y="5141150"/>
            <a:ext cx="1143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ease of use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901750" y="5671675"/>
            <a:ext cx="1143000" cy="54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extreme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extensibility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7374650" y="3059700"/>
            <a:ext cx="1276500" cy="7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distributed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builds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3800" y="4754100"/>
            <a:ext cx="2185675" cy="136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6612650" y="4922150"/>
            <a:ext cx="1276500" cy="33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reporting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start?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Installing Jenkins</a:t>
            </a:r>
          </a:p>
          <a:p>
            <a:pPr indent="-4064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Configuring Jenkins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895141" y="2667000"/>
            <a:ext cx="6325200" cy="1358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Jenkins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Installing Jenkins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Download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jenkins.war </a:t>
            </a:r>
            <a:r>
              <a:rPr lang="en"/>
              <a:t>from the website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Run as a stand-alone application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Run in a servlet container</a:t>
            </a:r>
          </a:p>
          <a:p>
            <a:pPr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Install system packages (recommended)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Running Jenkins as a stand-alone app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Run from the command line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Uses an embedded application server</a:t>
            </a:r>
          </a:p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Some extra features (restart from the web interface,...)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335900" y="3930725"/>
            <a:ext cx="5789400" cy="546299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$ java -jar jenkins.war --httpPort=8081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599087" y="833966"/>
            <a:ext cx="8227500" cy="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Running Jenkins as a stand-alone app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599831" y="1691866"/>
            <a:ext cx="8226599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Other useful options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22222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--prefix</a:t>
            </a:r>
            <a:r>
              <a:rPr lang="en"/>
              <a:t>: control context path for reverse proxy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22222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--httpListenAddress</a:t>
            </a:r>
            <a:r>
              <a:rPr lang="en"/>
              <a:t>: limit interfaces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22222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--logfile</a:t>
            </a:r>
            <a:r>
              <a:rPr lang="en"/>
              <a:t>: write to a file instead of stdout</a:t>
            </a:r>
          </a:p>
          <a:p>
            <a:pPr indent="-368300" lvl="1" marL="914400" rtl="0">
              <a:spcBef>
                <a:spcPts val="0"/>
              </a:spcBef>
              <a:buClr>
                <a:schemeClr val="dk1"/>
              </a:buClr>
              <a:buSzPct val="122222"/>
              <a:buFont typeface="Courier New"/>
              <a:buChar char="o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--httpsCertificate / --httpsPrivateKey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Char char="●"/>
            </a:pPr>
            <a:r>
              <a:rPr lang="en"/>
              <a:t>Signal</a:t>
            </a:r>
          </a:p>
          <a:p>
            <a:pPr indent="-368300" lvl="1" marL="914400">
              <a:spcBef>
                <a:spcPts val="0"/>
              </a:spcBef>
              <a:buClr>
                <a:schemeClr val="dk1"/>
              </a:buClr>
              <a:buSzPct val="78571"/>
              <a:buFont typeface="Courier New"/>
              <a:buChar char="o"/>
            </a:pPr>
            <a:r>
              <a:rPr lang="en"/>
              <a:t>Upon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SIGALM</a:t>
            </a:r>
            <a:r>
              <a:rPr lang="en"/>
              <a:t>, log file gets reopened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loudBees_4x3_Final-rev">
  <a:themeElements>
    <a:clrScheme name="Custom 5">
      <a:dk1>
        <a:srgbClr val="54585B"/>
      </a:dk1>
      <a:lt1>
        <a:srgbClr val="FFFFFF"/>
      </a:lt1>
      <a:dk2>
        <a:srgbClr val="006098"/>
      </a:dk2>
      <a:lt2>
        <a:srgbClr val="EEECE1"/>
      </a:lt2>
      <a:accent1>
        <a:srgbClr val="00ADBC"/>
      </a:accent1>
      <a:accent2>
        <a:srgbClr val="F9C62A"/>
      </a:accent2>
      <a:accent3>
        <a:srgbClr val="CB3725"/>
      </a:accent3>
      <a:accent4>
        <a:srgbClr val="008996"/>
      </a:accent4>
      <a:accent5>
        <a:srgbClr val="2C9A42"/>
      </a:accent5>
      <a:accent6>
        <a:srgbClr val="54575A"/>
      </a:accent6>
      <a:hlink>
        <a:srgbClr val="006098"/>
      </a:hlink>
      <a:folHlink>
        <a:srgbClr val="00AD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