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Say you have two slaves X and Y, each with 4 executors. If at one point X is building FOO #1 and Y is completely idle, then on average, the upcoming BAR #1 still gets assigned to X with 3/7 chance (because X has 3 idle executors and Y has 4 idle executors.)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Scheduler Plugin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</a:t>
            </a:r>
            <a:r>
              <a:rPr lang="en">
                <a:solidFill>
                  <a:schemeClr val="accent3"/>
                </a:solidFill>
              </a:rPr>
              <a:t>efficiency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Even loading </a:t>
            </a:r>
            <a:r>
              <a:rPr b="1" lang="en"/>
              <a:t>is most useful for jobs which are slow to build, but for which the very first build on a node is not notably slower than any other.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are more likely to get a fully idle node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b="1" lang="en"/>
              <a:t>Executing a build on a fully idle system is faster</a:t>
            </a:r>
            <a:r>
              <a:rPr lang="en"/>
              <a:t> than executing the same thing on a partially loaded system, all else being equal.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b="1" lang="en"/>
              <a:t>But if the node does not have a workspace already initialized for this job, you’ll pay the price of fully checking out a new copy, which can cancel other performance gains.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Global preference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Picks the scheduling algorithm </a:t>
            </a:r>
            <a:r>
              <a:rPr b="1" lang="en">
                <a:solidFill>
                  <a:srgbClr val="CB3725"/>
                </a:solidFill>
              </a:rPr>
              <a:t>globally for all jobs</a:t>
            </a:r>
            <a:r>
              <a:rPr lang="en"/>
              <a:t>, unless specifically overridden by individual jobs.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activate it?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Go to </a:t>
            </a:r>
            <a:r>
              <a:rPr b="1" lang="en"/>
              <a:t>Manage Jenkins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Select </a:t>
            </a:r>
            <a:r>
              <a:rPr b="1" lang="en"/>
              <a:t>System Configuration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Select for </a:t>
            </a:r>
            <a:r>
              <a:rPr b="1" lang="en"/>
              <a:t>Default Scheduler Preference</a:t>
            </a:r>
            <a:r>
              <a:rPr lang="en"/>
              <a:t> the entry </a:t>
            </a:r>
            <a:r>
              <a:rPr b="1" lang="en"/>
              <a:t>Prefer execution on idle nodes over previous used nodes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4976625"/>
            <a:ext cx="59912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17525" y="4976700"/>
            <a:ext cx="5950199" cy="552600"/>
          </a:xfrm>
          <a:prstGeom prst="rect">
            <a:avLst/>
          </a:prstGeom>
          <a:noFill/>
          <a:ln cap="flat" cmpd="sng" w="28575">
            <a:solidFill>
              <a:srgbClr val="CB37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Per-job preference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Picks the scheduling algorithm </a:t>
            </a:r>
            <a:r>
              <a:rPr b="1" lang="en">
                <a:solidFill>
                  <a:srgbClr val="CB3725"/>
                </a:solidFill>
              </a:rPr>
              <a:t>for a specific job</a:t>
            </a:r>
            <a:r>
              <a:rPr lang="en"/>
              <a:t>, regardless of the global preference.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activate it?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Go to the </a:t>
            </a:r>
            <a:r>
              <a:rPr b="1" lang="en"/>
              <a:t>configuration screen of a job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Select </a:t>
            </a:r>
            <a:r>
              <a:rPr b="1" lang="en"/>
              <a:t>Override the default scheduler preference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Select </a:t>
            </a:r>
            <a:r>
              <a:rPr b="1" lang="en"/>
              <a:t>Prefer execution on idle nodes over previous used nodes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50" y="5026987"/>
            <a:ext cx="59245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1679425" y="5041219"/>
            <a:ext cx="5950199" cy="552600"/>
          </a:xfrm>
          <a:prstGeom prst="rect">
            <a:avLst/>
          </a:prstGeom>
          <a:noFill/>
          <a:ln cap="flat" cmpd="sng" w="28575">
            <a:solidFill>
              <a:srgbClr val="CB37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Even Scheduler Plugin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Even Scheduler plugin?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When using many slave nodes</a:t>
            </a:r>
            <a:r>
              <a:rPr lang="en"/>
              <a:t>, Jenkins needs to decide </a:t>
            </a:r>
            <a:r>
              <a:rPr b="1" lang="en"/>
              <a:t>where to run any given build</a:t>
            </a:r>
            <a:r>
              <a:rPr lang="en"/>
              <a:t>. 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is called </a:t>
            </a:r>
            <a:r>
              <a:rPr b="1" lang="en">
                <a:solidFill>
                  <a:schemeClr val="accent3"/>
                </a:solidFill>
              </a:rPr>
              <a:t>scheduling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Even Scheduler plugin?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Node selection is done in 2 steps: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1) Filter nodes where the build can be executed.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lang="en"/>
              <a:t>a Windows slave required to build a windows installer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lang="en"/>
              <a:t>a MacOS slave required to build an iOS application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lang="en"/>
              <a:t>...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2) One node amongst all the qualifying nodes in (1) must be selected to carry out the build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While (1) is processed by Jenkins core, </a:t>
            </a:r>
            <a:r>
              <a:rPr b="1" lang="en">
                <a:solidFill>
                  <a:schemeClr val="accent3"/>
                </a:solidFill>
              </a:rPr>
              <a:t>(2)</a:t>
            </a:r>
            <a:r>
              <a:rPr lang="en"/>
              <a:t> can be customized by a plugin: this is what the </a:t>
            </a:r>
            <a:r>
              <a:rPr b="1" lang="en">
                <a:solidFill>
                  <a:schemeClr val="accent3"/>
                </a:solidFill>
              </a:rPr>
              <a:t>even scheduler plugin</a:t>
            </a:r>
            <a:r>
              <a:rPr lang="en"/>
              <a:t> does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Default Jenkins Behavior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From the </a:t>
            </a:r>
            <a:r>
              <a:rPr b="1" lang="en"/>
              <a:t>user’s point of view</a:t>
            </a:r>
            <a:r>
              <a:rPr lang="en"/>
              <a:t>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Jenkins tries to </a:t>
            </a:r>
            <a:r>
              <a:rPr b="1" lang="en"/>
              <a:t>always use the same node for the same job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If not available, it’ll build elsewhere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lang="en"/>
              <a:t>but comes back to preferred one as soon as it is available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What is the consistent hashing algorithm?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From the </a:t>
            </a:r>
            <a:r>
              <a:rPr b="1" lang="en"/>
              <a:t>technical point of view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Jenkins creates a </a:t>
            </a:r>
            <a:r>
              <a:rPr b="1" lang="en"/>
              <a:t>priority list for each job</a:t>
            </a:r>
            <a:r>
              <a:rPr lang="en"/>
              <a:t> that lists all the slaves in their preferred order, then picks </a:t>
            </a:r>
            <a:r>
              <a:rPr b="1" lang="en"/>
              <a:t>the most preferred available node</a:t>
            </a:r>
            <a:r>
              <a:rPr lang="en"/>
              <a:t>.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lang="en"/>
              <a:t>Technically: </a:t>
            </a:r>
            <a:r>
              <a:rPr b="1" lang="en"/>
              <a:t>hashes</a:t>
            </a:r>
            <a:r>
              <a:rPr lang="en"/>
              <a:t> the </a:t>
            </a:r>
            <a:r>
              <a:rPr b="1" lang="en"/>
              <a:t>name of the node</a:t>
            </a:r>
            <a:r>
              <a:rPr lang="en"/>
              <a:t> (in numbers proportional to the number of available executors) and the </a:t>
            </a:r>
            <a:r>
              <a:rPr b="1" lang="en"/>
              <a:t>job name</a:t>
            </a:r>
            <a:r>
              <a:rPr lang="en"/>
              <a:t> to create a probe point for the consistent hash.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This priority list is 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b="1" lang="en"/>
              <a:t>different</a:t>
            </a:r>
            <a:r>
              <a:rPr lang="en"/>
              <a:t> from one job to another</a:t>
            </a:r>
          </a:p>
          <a:p>
            <a:pPr indent="-342900" lvl="2" marL="1371600" rtl="0">
              <a:spcBef>
                <a:spcPts val="0"/>
              </a:spcBef>
              <a:buClr>
                <a:schemeClr val="dk1"/>
              </a:buClr>
              <a:buSzPct val="64285"/>
              <a:buFont typeface="Wingdings"/>
              <a:buChar char="§"/>
            </a:pPr>
            <a:r>
              <a:rPr b="1" lang="en"/>
              <a:t>stable</a:t>
            </a:r>
            <a:r>
              <a:rPr lang="en"/>
              <a:t>, in that adding or removing nodes generally only causes limited changes to these priority lists.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consistent hashing algorithm?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What is the consistent hashing algorithm?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Based on the </a:t>
            </a:r>
            <a:r>
              <a:rPr b="1" lang="en"/>
              <a:t>assumption</a:t>
            </a:r>
            <a:r>
              <a:rPr lang="en"/>
              <a:t> that it is </a:t>
            </a:r>
            <a:r>
              <a:rPr b="1" lang="en"/>
              <a:t>preferable to use the same workspace</a:t>
            </a:r>
            <a:r>
              <a:rPr lang="en"/>
              <a:t> as much as possible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because </a:t>
            </a:r>
            <a:r>
              <a:rPr b="1" lang="en"/>
              <a:t>SCM updates are more efficient</a:t>
            </a:r>
            <a:r>
              <a:rPr lang="en"/>
              <a:t> than SCM checkouts. 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with many jobs, this </a:t>
            </a:r>
            <a:r>
              <a:rPr b="1" lang="en"/>
              <a:t>tends to keep the number of the workspaces on each node small</a:t>
            </a:r>
            <a:r>
              <a:rPr lang="en"/>
              <a:t>. 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some </a:t>
            </a:r>
            <a:r>
              <a:rPr b="1" lang="en"/>
              <a:t>build tools</a:t>
            </a:r>
            <a:r>
              <a:rPr lang="en"/>
              <a:t> (such as Maven and RVM) </a:t>
            </a:r>
            <a:r>
              <a:rPr b="1" lang="en"/>
              <a:t>use local caches</a:t>
            </a:r>
            <a:r>
              <a:rPr lang="en"/>
              <a:t>, and they work faster if Jenkins keeps building a job on the same node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What is the consistent hashing algorithm?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Downside</a:t>
            </a:r>
            <a:r>
              <a:rPr lang="en"/>
              <a:t> of this strategy: 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b="1" lang="en"/>
              <a:t>Jenkins doesn’t try to actively create balanced load on nodes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Build FOO #1 running on Slave X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b="1" lang="en"/>
              <a:t>3/7 chance</a:t>
            </a:r>
            <a:r>
              <a:rPr lang="en"/>
              <a:t> BAR #1 still gets assigned to X</a:t>
            </a:r>
          </a:p>
        </p:txBody>
      </p:sp>
      <p:sp>
        <p:nvSpPr>
          <p:cNvPr id="120" name="Shape 120"/>
          <p:cNvSpPr/>
          <p:nvPr/>
        </p:nvSpPr>
        <p:spPr>
          <a:xfrm>
            <a:off x="4864175" y="2683750"/>
            <a:ext cx="1371599" cy="350849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Slave X</a:t>
            </a:r>
          </a:p>
        </p:txBody>
      </p:sp>
      <p:sp>
        <p:nvSpPr>
          <p:cNvPr id="121" name="Shape 121"/>
          <p:cNvSpPr/>
          <p:nvPr/>
        </p:nvSpPr>
        <p:spPr>
          <a:xfrm>
            <a:off x="7454975" y="2680450"/>
            <a:ext cx="1371599" cy="350849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Slave Y</a:t>
            </a:r>
          </a:p>
        </p:txBody>
      </p:sp>
      <p:sp>
        <p:nvSpPr>
          <p:cNvPr id="122" name="Shape 122"/>
          <p:cNvSpPr/>
          <p:nvPr/>
        </p:nvSpPr>
        <p:spPr>
          <a:xfrm>
            <a:off x="6200846" y="1693150"/>
            <a:ext cx="1295400" cy="914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queue</a:t>
            </a:r>
          </a:p>
        </p:txBody>
      </p:sp>
      <p:sp>
        <p:nvSpPr>
          <p:cNvPr id="123" name="Shape 123"/>
          <p:cNvSpPr/>
          <p:nvPr/>
        </p:nvSpPr>
        <p:spPr>
          <a:xfrm>
            <a:off x="4962425" y="31442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#1</a:t>
            </a:r>
          </a:p>
        </p:txBody>
      </p:sp>
      <p:sp>
        <p:nvSpPr>
          <p:cNvPr id="124" name="Shape 124"/>
          <p:cNvSpPr/>
          <p:nvPr/>
        </p:nvSpPr>
        <p:spPr>
          <a:xfrm>
            <a:off x="5038625" y="3449050"/>
            <a:ext cx="1022700" cy="3047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FOO #1</a:t>
            </a:r>
          </a:p>
        </p:txBody>
      </p:sp>
      <p:sp>
        <p:nvSpPr>
          <p:cNvPr id="125" name="Shape 125"/>
          <p:cNvSpPr/>
          <p:nvPr/>
        </p:nvSpPr>
        <p:spPr>
          <a:xfrm>
            <a:off x="6337196" y="2150350"/>
            <a:ext cx="1022700" cy="30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BAR #1</a:t>
            </a:r>
          </a:p>
        </p:txBody>
      </p:sp>
      <p:sp>
        <p:nvSpPr>
          <p:cNvPr id="126" name="Shape 126"/>
          <p:cNvSpPr/>
          <p:nvPr/>
        </p:nvSpPr>
        <p:spPr>
          <a:xfrm>
            <a:off x="4962425" y="39062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#2</a:t>
            </a:r>
          </a:p>
        </p:txBody>
      </p:sp>
      <p:sp>
        <p:nvSpPr>
          <p:cNvPr id="127" name="Shape 127"/>
          <p:cNvSpPr/>
          <p:nvPr/>
        </p:nvSpPr>
        <p:spPr>
          <a:xfrm>
            <a:off x="4962425" y="46682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#3</a:t>
            </a:r>
          </a:p>
        </p:txBody>
      </p:sp>
      <p:sp>
        <p:nvSpPr>
          <p:cNvPr id="128" name="Shape 128"/>
          <p:cNvSpPr/>
          <p:nvPr/>
        </p:nvSpPr>
        <p:spPr>
          <a:xfrm>
            <a:off x="4962425" y="54302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#4</a:t>
            </a:r>
          </a:p>
        </p:txBody>
      </p:sp>
      <p:sp>
        <p:nvSpPr>
          <p:cNvPr id="129" name="Shape 129"/>
          <p:cNvSpPr/>
          <p:nvPr/>
        </p:nvSpPr>
        <p:spPr>
          <a:xfrm>
            <a:off x="5038625" y="42110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0" name="Shape 130"/>
          <p:cNvSpPr/>
          <p:nvPr/>
        </p:nvSpPr>
        <p:spPr>
          <a:xfrm>
            <a:off x="5038625" y="49730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1" name="Shape 131"/>
          <p:cNvSpPr/>
          <p:nvPr/>
        </p:nvSpPr>
        <p:spPr>
          <a:xfrm>
            <a:off x="5038625" y="57350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2" name="Shape 132"/>
          <p:cNvSpPr/>
          <p:nvPr/>
        </p:nvSpPr>
        <p:spPr>
          <a:xfrm>
            <a:off x="7553225" y="31409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#1</a:t>
            </a:r>
          </a:p>
        </p:txBody>
      </p:sp>
      <p:sp>
        <p:nvSpPr>
          <p:cNvPr id="133" name="Shape 133"/>
          <p:cNvSpPr/>
          <p:nvPr/>
        </p:nvSpPr>
        <p:spPr>
          <a:xfrm>
            <a:off x="7629425" y="34457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4" name="Shape 134"/>
          <p:cNvSpPr/>
          <p:nvPr/>
        </p:nvSpPr>
        <p:spPr>
          <a:xfrm>
            <a:off x="7553225" y="39029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#2</a:t>
            </a:r>
          </a:p>
        </p:txBody>
      </p:sp>
      <p:sp>
        <p:nvSpPr>
          <p:cNvPr id="135" name="Shape 135"/>
          <p:cNvSpPr/>
          <p:nvPr/>
        </p:nvSpPr>
        <p:spPr>
          <a:xfrm>
            <a:off x="7553225" y="46649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#3</a:t>
            </a:r>
          </a:p>
        </p:txBody>
      </p:sp>
      <p:sp>
        <p:nvSpPr>
          <p:cNvPr id="136" name="Shape 136"/>
          <p:cNvSpPr/>
          <p:nvPr/>
        </p:nvSpPr>
        <p:spPr>
          <a:xfrm>
            <a:off x="7553225" y="5426950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#4</a:t>
            </a:r>
          </a:p>
        </p:txBody>
      </p:sp>
      <p:sp>
        <p:nvSpPr>
          <p:cNvPr id="137" name="Shape 137"/>
          <p:cNvSpPr/>
          <p:nvPr/>
        </p:nvSpPr>
        <p:spPr>
          <a:xfrm>
            <a:off x="7629425" y="42077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8" name="Shape 138"/>
          <p:cNvSpPr/>
          <p:nvPr/>
        </p:nvSpPr>
        <p:spPr>
          <a:xfrm>
            <a:off x="7629425" y="49697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39" name="Shape 139"/>
          <p:cNvSpPr/>
          <p:nvPr/>
        </p:nvSpPr>
        <p:spPr>
          <a:xfrm>
            <a:off x="7629425" y="5731750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40" name="Shape 140"/>
          <p:cNvSpPr/>
          <p:nvPr/>
        </p:nvSpPr>
        <p:spPr>
          <a:xfrm>
            <a:off x="6608225" y="4509625"/>
            <a:ext cx="474299" cy="438299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cxnSp>
        <p:nvCxnSpPr>
          <p:cNvPr id="141" name="Shape 141"/>
          <p:cNvCxnSpPr>
            <a:stCxn id="125" idx="2"/>
            <a:endCxn id="140" idx="0"/>
          </p:cNvCxnSpPr>
          <p:nvPr/>
        </p:nvCxnSpPr>
        <p:spPr>
          <a:xfrm flipH="1">
            <a:off x="6845246" y="2455149"/>
            <a:ext cx="3300" cy="20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40" idx="6"/>
            <a:endCxn id="133" idx="1"/>
          </p:cNvCxnSpPr>
          <p:nvPr/>
        </p:nvCxnSpPr>
        <p:spPr>
          <a:xfrm flipH="1" rot="10800000">
            <a:off x="7082524" y="3598075"/>
            <a:ext cx="546900" cy="113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40" idx="6"/>
            <a:endCxn id="137" idx="1"/>
          </p:cNvCxnSpPr>
          <p:nvPr/>
        </p:nvCxnSpPr>
        <p:spPr>
          <a:xfrm flipH="1" rot="10800000">
            <a:off x="7082524" y="4360075"/>
            <a:ext cx="546900" cy="36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40" idx="6"/>
            <a:endCxn id="138" idx="1"/>
          </p:cNvCxnSpPr>
          <p:nvPr/>
        </p:nvCxnSpPr>
        <p:spPr>
          <a:xfrm>
            <a:off x="7082524" y="4728775"/>
            <a:ext cx="546900" cy="39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40" idx="6"/>
            <a:endCxn id="139" idx="1"/>
          </p:cNvCxnSpPr>
          <p:nvPr/>
        </p:nvCxnSpPr>
        <p:spPr>
          <a:xfrm>
            <a:off x="7082524" y="4728775"/>
            <a:ext cx="546900" cy="115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>
            <a:stCxn id="140" idx="2"/>
            <a:endCxn id="131" idx="3"/>
          </p:cNvCxnSpPr>
          <p:nvPr/>
        </p:nvCxnSpPr>
        <p:spPr>
          <a:xfrm flipH="1">
            <a:off x="6061325" y="4728775"/>
            <a:ext cx="546900" cy="115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>
            <a:stCxn id="140" idx="2"/>
            <a:endCxn id="130" idx="3"/>
          </p:cNvCxnSpPr>
          <p:nvPr/>
        </p:nvCxnSpPr>
        <p:spPr>
          <a:xfrm flipH="1">
            <a:off x="6061325" y="4728775"/>
            <a:ext cx="546900" cy="39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0" idx="2"/>
            <a:endCxn id="129" idx="3"/>
          </p:cNvCxnSpPr>
          <p:nvPr/>
        </p:nvCxnSpPr>
        <p:spPr>
          <a:xfrm rot="10800000">
            <a:off x="6061325" y="4363375"/>
            <a:ext cx="546900" cy="36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6334025" y="4969750"/>
            <a:ext cx="10227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3/7 chance to be assigned on SlaveX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even loading algorithm?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</a:t>
            </a:r>
            <a:r>
              <a:rPr b="1" lang="en"/>
              <a:t>even scheduler plugin</a:t>
            </a:r>
            <a:r>
              <a:rPr lang="en"/>
              <a:t> offers a different scheduling algorithm, known as </a:t>
            </a:r>
            <a:r>
              <a:rPr b="1" lang="en">
                <a:solidFill>
                  <a:schemeClr val="accent3"/>
                </a:solidFill>
              </a:rPr>
              <a:t>even loading strategy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Under this strategy, the </a:t>
            </a:r>
            <a:r>
              <a:rPr b="1" lang="en">
                <a:solidFill>
                  <a:schemeClr val="accent3"/>
                </a:solidFill>
              </a:rPr>
              <a:t>scheduler prefers idle nodes</a:t>
            </a:r>
            <a:r>
              <a:rPr lang="en"/>
              <a:t> absolutely over nodes that are doing something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With this algorithm, the total capacity of the system does not change—only the order in which the available capacity is filled.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What is the even loading algorithm?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 to our example: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b="1" lang="en"/>
              <a:t>BAR #1 will always run on Y, because X is currently building FOO #1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Even though it still has 3 idle executors, it will not be considered so long as there are other qualifying slaves that are completely idle.</a:t>
            </a:r>
          </a:p>
        </p:txBody>
      </p:sp>
      <p:sp>
        <p:nvSpPr>
          <p:cNvPr id="162" name="Shape 162"/>
          <p:cNvSpPr/>
          <p:nvPr/>
        </p:nvSpPr>
        <p:spPr>
          <a:xfrm>
            <a:off x="4822450" y="2701925"/>
            <a:ext cx="1371599" cy="350849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Slave X</a:t>
            </a:r>
          </a:p>
        </p:txBody>
      </p:sp>
      <p:sp>
        <p:nvSpPr>
          <p:cNvPr id="163" name="Shape 163"/>
          <p:cNvSpPr/>
          <p:nvPr/>
        </p:nvSpPr>
        <p:spPr>
          <a:xfrm>
            <a:off x="7413250" y="2698625"/>
            <a:ext cx="1371599" cy="3508499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Slave Y</a:t>
            </a:r>
          </a:p>
        </p:txBody>
      </p:sp>
      <p:sp>
        <p:nvSpPr>
          <p:cNvPr id="164" name="Shape 164"/>
          <p:cNvSpPr/>
          <p:nvPr/>
        </p:nvSpPr>
        <p:spPr>
          <a:xfrm>
            <a:off x="6159121" y="1711325"/>
            <a:ext cx="1295400" cy="914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D2E9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Build queue</a:t>
            </a:r>
          </a:p>
        </p:txBody>
      </p:sp>
      <p:sp>
        <p:nvSpPr>
          <p:cNvPr id="165" name="Shape 165"/>
          <p:cNvSpPr/>
          <p:nvPr/>
        </p:nvSpPr>
        <p:spPr>
          <a:xfrm>
            <a:off x="4920700" y="31624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#1</a:t>
            </a:r>
          </a:p>
        </p:txBody>
      </p:sp>
      <p:sp>
        <p:nvSpPr>
          <p:cNvPr id="166" name="Shape 166"/>
          <p:cNvSpPr/>
          <p:nvPr/>
        </p:nvSpPr>
        <p:spPr>
          <a:xfrm>
            <a:off x="4996900" y="3467225"/>
            <a:ext cx="1022700" cy="304799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FOO #1</a:t>
            </a:r>
          </a:p>
        </p:txBody>
      </p:sp>
      <p:sp>
        <p:nvSpPr>
          <p:cNvPr id="167" name="Shape 167"/>
          <p:cNvSpPr/>
          <p:nvPr/>
        </p:nvSpPr>
        <p:spPr>
          <a:xfrm>
            <a:off x="6295471" y="2168525"/>
            <a:ext cx="1022700" cy="30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Build BAR #1</a:t>
            </a:r>
          </a:p>
        </p:txBody>
      </p:sp>
      <p:sp>
        <p:nvSpPr>
          <p:cNvPr id="168" name="Shape 168"/>
          <p:cNvSpPr/>
          <p:nvPr/>
        </p:nvSpPr>
        <p:spPr>
          <a:xfrm>
            <a:off x="4920700" y="39244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#2</a:t>
            </a:r>
          </a:p>
        </p:txBody>
      </p:sp>
      <p:sp>
        <p:nvSpPr>
          <p:cNvPr id="169" name="Shape 169"/>
          <p:cNvSpPr/>
          <p:nvPr/>
        </p:nvSpPr>
        <p:spPr>
          <a:xfrm>
            <a:off x="4920700" y="46864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#3</a:t>
            </a:r>
          </a:p>
        </p:txBody>
      </p:sp>
      <p:sp>
        <p:nvSpPr>
          <p:cNvPr id="170" name="Shape 170"/>
          <p:cNvSpPr/>
          <p:nvPr/>
        </p:nvSpPr>
        <p:spPr>
          <a:xfrm>
            <a:off x="4920700" y="54484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#4</a:t>
            </a:r>
          </a:p>
        </p:txBody>
      </p:sp>
      <p:sp>
        <p:nvSpPr>
          <p:cNvPr id="171" name="Shape 171"/>
          <p:cNvSpPr/>
          <p:nvPr/>
        </p:nvSpPr>
        <p:spPr>
          <a:xfrm>
            <a:off x="4996900" y="4229225"/>
            <a:ext cx="1022700" cy="30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2" name="Shape 172"/>
          <p:cNvSpPr/>
          <p:nvPr/>
        </p:nvSpPr>
        <p:spPr>
          <a:xfrm>
            <a:off x="4996900" y="4991225"/>
            <a:ext cx="1022700" cy="30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3" name="Shape 173"/>
          <p:cNvSpPr/>
          <p:nvPr/>
        </p:nvSpPr>
        <p:spPr>
          <a:xfrm>
            <a:off x="4996900" y="5753225"/>
            <a:ext cx="1022700" cy="3047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4" name="Shape 174"/>
          <p:cNvSpPr/>
          <p:nvPr/>
        </p:nvSpPr>
        <p:spPr>
          <a:xfrm>
            <a:off x="7511500" y="31591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#1</a:t>
            </a:r>
          </a:p>
        </p:txBody>
      </p:sp>
      <p:sp>
        <p:nvSpPr>
          <p:cNvPr id="175" name="Shape 175"/>
          <p:cNvSpPr/>
          <p:nvPr/>
        </p:nvSpPr>
        <p:spPr>
          <a:xfrm>
            <a:off x="7587700" y="3463925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76" name="Shape 176"/>
          <p:cNvSpPr/>
          <p:nvPr/>
        </p:nvSpPr>
        <p:spPr>
          <a:xfrm>
            <a:off x="7511500" y="39211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#2</a:t>
            </a:r>
          </a:p>
        </p:txBody>
      </p:sp>
      <p:sp>
        <p:nvSpPr>
          <p:cNvPr id="177" name="Shape 177"/>
          <p:cNvSpPr/>
          <p:nvPr/>
        </p:nvSpPr>
        <p:spPr>
          <a:xfrm>
            <a:off x="7511500" y="46831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#3</a:t>
            </a:r>
          </a:p>
        </p:txBody>
      </p:sp>
      <p:sp>
        <p:nvSpPr>
          <p:cNvPr id="178" name="Shape 178"/>
          <p:cNvSpPr/>
          <p:nvPr/>
        </p:nvSpPr>
        <p:spPr>
          <a:xfrm>
            <a:off x="7511500" y="5445125"/>
            <a:ext cx="1175099" cy="6857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Executor #4</a:t>
            </a:r>
          </a:p>
        </p:txBody>
      </p:sp>
      <p:sp>
        <p:nvSpPr>
          <p:cNvPr id="179" name="Shape 179"/>
          <p:cNvSpPr/>
          <p:nvPr/>
        </p:nvSpPr>
        <p:spPr>
          <a:xfrm>
            <a:off x="7587700" y="4225925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0" name="Shape 180"/>
          <p:cNvSpPr/>
          <p:nvPr/>
        </p:nvSpPr>
        <p:spPr>
          <a:xfrm>
            <a:off x="7587700" y="4987925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1" name="Shape 181"/>
          <p:cNvSpPr/>
          <p:nvPr/>
        </p:nvSpPr>
        <p:spPr>
          <a:xfrm>
            <a:off x="7587700" y="5749925"/>
            <a:ext cx="1022700" cy="304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82" name="Shape 182"/>
          <p:cNvSpPr/>
          <p:nvPr/>
        </p:nvSpPr>
        <p:spPr>
          <a:xfrm>
            <a:off x="6566500" y="4527800"/>
            <a:ext cx="474299" cy="438299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cxnSp>
        <p:nvCxnSpPr>
          <p:cNvPr id="183" name="Shape 183"/>
          <p:cNvCxnSpPr>
            <a:stCxn id="167" idx="2"/>
            <a:endCxn id="182" idx="0"/>
          </p:cNvCxnSpPr>
          <p:nvPr/>
        </p:nvCxnSpPr>
        <p:spPr>
          <a:xfrm flipH="1">
            <a:off x="6803521" y="2473324"/>
            <a:ext cx="3300" cy="20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82" idx="6"/>
            <a:endCxn id="175" idx="1"/>
          </p:cNvCxnSpPr>
          <p:nvPr/>
        </p:nvCxnSpPr>
        <p:spPr>
          <a:xfrm flipH="1" rot="10800000">
            <a:off x="7040799" y="3616250"/>
            <a:ext cx="546900" cy="113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82" idx="6"/>
            <a:endCxn id="179" idx="1"/>
          </p:cNvCxnSpPr>
          <p:nvPr/>
        </p:nvCxnSpPr>
        <p:spPr>
          <a:xfrm flipH="1" rot="10800000">
            <a:off x="7040799" y="4378250"/>
            <a:ext cx="546900" cy="36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2" idx="6"/>
            <a:endCxn id="180" idx="1"/>
          </p:cNvCxnSpPr>
          <p:nvPr/>
        </p:nvCxnSpPr>
        <p:spPr>
          <a:xfrm>
            <a:off x="7040799" y="4746950"/>
            <a:ext cx="546900" cy="39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82" idx="6"/>
            <a:endCxn id="181" idx="1"/>
          </p:cNvCxnSpPr>
          <p:nvPr/>
        </p:nvCxnSpPr>
        <p:spPr>
          <a:xfrm>
            <a:off x="7040799" y="4746950"/>
            <a:ext cx="546900" cy="115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6292300" y="4987925"/>
            <a:ext cx="10227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Idle SlaveY will be privileged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