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599831" y="1693139"/>
            <a:ext cx="4023299" cy="456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indent="-182880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798023" y="1693139"/>
            <a:ext cx="4023299" cy="456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indent="-182880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900" b="0" i="0" u="none" strike="noStrike" cap="none" baseline="0">
              <a:solidFill>
                <a:srgbClr val="7F7F7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ustom Layou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1700" y="2400300"/>
            <a:ext cx="4800600" cy="205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0975" y="2644852"/>
            <a:ext cx="3538800" cy="1686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95141" y="2667000"/>
            <a:ext cx="6325200" cy="13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900" b="0" i="0" u="none" strike="noStrike" cap="none" baseline="0">
              <a:solidFill>
                <a:srgbClr val="7F7F7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0" name="Shape 30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31" name="Shape 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5350" y="273819"/>
            <a:ext cx="1610699" cy="69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900" b="0" i="0" u="none" strike="noStrike" cap="none" baseline="0">
              <a:solidFill>
                <a:srgbClr val="7F7F7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900" b="0" i="0" u="none" strike="noStrike" cap="none" baseline="0">
              <a:solidFill>
                <a:srgbClr val="7F7F7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ext with Chart or Graphic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hape 38"/>
          <p:cNvCxnSpPr/>
          <p:nvPr/>
        </p:nvCxnSpPr>
        <p:spPr>
          <a:xfrm>
            <a:off x="4310662" y="1113366"/>
            <a:ext cx="0" cy="51816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69693" y="1070757"/>
            <a:ext cx="3407099" cy="83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97400" y="1069680"/>
            <a:ext cx="4190999" cy="528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accent6"/>
              </a:buClr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669693" y="1905000"/>
            <a:ext cx="3407099" cy="444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PT Sans"/>
              <a:buNone/>
              <a:defRPr/>
            </a:lvl1pPr>
            <a:lvl2pPr marL="457200" indent="0" rtl="0">
              <a:spcBef>
                <a:spcPts val="0"/>
              </a:spcBef>
              <a:buFont typeface="PT Sans"/>
              <a:buNone/>
              <a:defRPr/>
            </a:lvl2pPr>
            <a:lvl3pPr marL="914400" indent="0" rtl="0">
              <a:spcBef>
                <a:spcPts val="0"/>
              </a:spcBef>
              <a:buFont typeface="PT Sans"/>
              <a:buNone/>
              <a:defRPr/>
            </a:lvl3pPr>
            <a:lvl4pPr marL="1371600" indent="0" rtl="0">
              <a:spcBef>
                <a:spcPts val="0"/>
              </a:spcBef>
              <a:buFont typeface="PT Sans"/>
              <a:buNone/>
              <a:defRPr/>
            </a:lvl4pPr>
            <a:lvl5pPr marL="1828800" indent="0" rtl="0">
              <a:spcBef>
                <a:spcPts val="0"/>
              </a:spcBef>
              <a:buFont typeface="PT Sans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900" b="0" i="0" u="none" strike="noStrike" cap="none" baseline="0">
              <a:solidFill>
                <a:srgbClr val="7F7F7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539541" y="854020"/>
            <a:ext cx="4057799" cy="98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pic" idx="2"/>
          </p:nvPr>
        </p:nvSpPr>
        <p:spPr>
          <a:xfrm>
            <a:off x="4813298" y="854020"/>
            <a:ext cx="3044999" cy="30765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539541" y="1838872"/>
            <a:ext cx="4057799" cy="448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PT Sans"/>
              <a:buNone/>
              <a:defRPr/>
            </a:lvl1pPr>
            <a:lvl2pPr marL="457200" indent="0" rtl="0">
              <a:spcBef>
                <a:spcPts val="0"/>
              </a:spcBef>
              <a:buFont typeface="PT Sans"/>
              <a:buNone/>
              <a:defRPr/>
            </a:lvl2pPr>
            <a:lvl3pPr marL="914400" indent="0" rtl="0">
              <a:spcBef>
                <a:spcPts val="0"/>
              </a:spcBef>
              <a:buFont typeface="PT Sans"/>
              <a:buNone/>
              <a:defRPr/>
            </a:lvl3pPr>
            <a:lvl4pPr marL="1371600" indent="0" rtl="0">
              <a:spcBef>
                <a:spcPts val="0"/>
              </a:spcBef>
              <a:buFont typeface="PT Sans"/>
              <a:buNone/>
              <a:defRPr/>
            </a:lvl4pPr>
            <a:lvl5pPr marL="1828800" indent="0" rtl="0">
              <a:spcBef>
                <a:spcPts val="0"/>
              </a:spcBef>
              <a:buFont typeface="PT Sans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900" b="0" i="0" u="none" strike="noStrike" cap="none" baseline="0">
              <a:solidFill>
                <a:srgbClr val="7F7F7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 t="2" b="91998"/>
          <a:stretch/>
        </p:blipFill>
        <p:spPr>
          <a:xfrm rot="10800000">
            <a:off x="0" y="6309300"/>
            <a:ext cx="9144000" cy="54869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21287" y="301625"/>
            <a:ext cx="8346600" cy="83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900" b="0" i="0" u="none" strike="noStrike" cap="none" baseline="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21287" y="1158875"/>
            <a:ext cx="8346600" cy="488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indent="-30162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/>
          <p:nvPr/>
        </p:nvSpPr>
        <p:spPr>
          <a:xfrm>
            <a:off x="3379471" y="6503760"/>
            <a:ext cx="2415000" cy="21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" sz="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250" y="6311900"/>
            <a:ext cx="1310099" cy="5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op Bar-be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57500" y="3412067"/>
            <a:ext cx="6007199" cy="29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indent="-1828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defRPr/>
            </a:lvl2pPr>
            <a:lvl3pPr rtl="0">
              <a:lnSpc>
                <a:spcPct val="100000"/>
              </a:lnSpc>
              <a:spcBef>
                <a:spcPts val="0"/>
              </a:spcBef>
              <a:defRPr/>
            </a:lvl3pPr>
            <a:lvl4pPr rtl="0">
              <a:lnSpc>
                <a:spcPct val="100000"/>
              </a:lnSpc>
              <a:spcBef>
                <a:spcPts val="0"/>
              </a:spcBef>
              <a:defRPr/>
            </a:lvl4pPr>
            <a:lvl5pPr rtl="0">
              <a:lnSpc>
                <a:spcPct val="100000"/>
              </a:lnSpc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900" b="0" i="0" u="none" strike="noStrike" cap="none" baseline="0">
              <a:solidFill>
                <a:srgbClr val="7F7F7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ottom Bar-be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57500" y="3045883"/>
            <a:ext cx="6007199" cy="29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t="2" b="91998"/>
          <a:stretch/>
        </p:blipFill>
        <p:spPr>
          <a:xfrm rot="10800000">
            <a:off x="0" y="6309300"/>
            <a:ext cx="9144000" cy="5486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21287" y="301625"/>
            <a:ext cx="8346600" cy="83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900" b="0" i="0" u="none" strike="noStrike" cap="none" baseline="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21287" y="1158875"/>
            <a:ext cx="8346600" cy="488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indent="-30162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3369312" y="6503760"/>
            <a:ext cx="2415000" cy="21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" sz="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250" y="6311900"/>
            <a:ext cx="1310099" cy="5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358776" y="582085"/>
            <a:ext cx="8785200" cy="62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900" b="0" i="0" u="none" strike="noStrike" cap="none" baseline="0">
              <a:solidFill>
                <a:srgbClr val="7F7F7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7" name="Shape 7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8" name="Shape 8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560150" y="32520"/>
            <a:ext cx="1310099" cy="5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457200" y="1460425"/>
            <a:ext cx="8229600" cy="514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buFont typeface="PT Sans"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buFont typeface="PT Sans"/>
              <a:defRPr sz="2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buFont typeface="PT Sans"/>
              <a:def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655649"/>
            <a:ext cx="8229600" cy="8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documentation.cloudbees.com/docs/cje-user-guide/fast-archiver-sect-creating.html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895141" y="2667000"/>
            <a:ext cx="6325200" cy="1358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b="1" dirty="0" smtClean="0"/>
              <a:t>Fast Archiver Plugin</a:t>
            </a:r>
            <a:endParaRPr lang="en-US" b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What is Fast </a:t>
            </a:r>
            <a:r>
              <a:rPr lang="en" dirty="0" smtClean="0"/>
              <a:t>Archive</a:t>
            </a:r>
            <a:endParaRPr lang="en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 The Fast Archiver </a:t>
            </a:r>
            <a:r>
              <a:rPr lang="en-US" dirty="0" err="1" smtClean="0"/>
              <a:t>plugin</a:t>
            </a:r>
            <a:r>
              <a:rPr lang="en-US" dirty="0" smtClean="0"/>
              <a:t> uses an </a:t>
            </a:r>
            <a:r>
              <a:rPr lang="en-US" dirty="0" err="1" smtClean="0"/>
              <a:t>rsync</a:t>
            </a:r>
            <a:r>
              <a:rPr lang="en-US" dirty="0" smtClean="0"/>
              <a:t>-inspired algorithm to transfer archives from slaves to a master. The result is that builds complete faster and network bandwidth usage is reduced.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" dirty="0" smtClean="0"/>
              <a:t>Benefits: Fast Archive</a:t>
            </a:r>
            <a:endParaRPr lang="en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/>
              <a:t> The Fast Archiver </a:t>
            </a:r>
            <a:r>
              <a:rPr lang="en-US" dirty="0" err="1" smtClean="0"/>
              <a:t>plugin</a:t>
            </a:r>
            <a:r>
              <a:rPr lang="en-US" dirty="0" smtClean="0"/>
              <a:t> takes advantage of the fact that there are usually only incremental changes between build artifacts of consecutive builds</a:t>
            </a:r>
          </a:p>
          <a:p>
            <a:pPr lvl="0">
              <a:buFont typeface="Arial" pitchFamily="34" charset="0"/>
              <a:buChar char="•"/>
            </a:pP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 Saving network bandwidth</a:t>
            </a:r>
          </a:p>
          <a:p>
            <a:pPr lvl="0"/>
            <a:r>
              <a:rPr lang="en-US" dirty="0" smtClean="0"/>
              <a:t> </a:t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Where do we start</a:t>
            </a:r>
            <a:r>
              <a:rPr lang="en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831" y="1691866"/>
            <a:ext cx="8226599" cy="4861334"/>
          </a:xfrm>
        </p:spPr>
        <p:txBody>
          <a:bodyPr/>
          <a:lstStyle/>
          <a:p>
            <a:r>
              <a:rPr lang="en-US" dirty="0" smtClean="0"/>
              <a:t> The Fast Archiver </a:t>
            </a:r>
            <a:r>
              <a:rPr lang="en-US" dirty="0" err="1" smtClean="0"/>
              <a:t>plugin</a:t>
            </a:r>
            <a:r>
              <a:rPr lang="en-US" dirty="0" smtClean="0"/>
              <a:t> is automatically installed and enabled if you have downloaded CloudBees Jenkins Enterprise. This </a:t>
            </a:r>
            <a:r>
              <a:rPr lang="en-US" dirty="0" err="1" smtClean="0"/>
              <a:t>plugin</a:t>
            </a:r>
            <a:r>
              <a:rPr lang="en-US" dirty="0" smtClean="0"/>
              <a:t> takes over the built-in artifact archiving functionality in Jenkins. If you are already using that feature, no configuration change is needed to take advantages of this feature.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" dirty="0" smtClean="0"/>
              <a:t>Where do we start?(Cont.)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599831" y="1691866"/>
            <a:ext cx="8226599" cy="516613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r>
              <a:rPr lang="en-US" b="1" dirty="0" smtClean="0"/>
              <a:t>Note</a:t>
            </a:r>
          </a:p>
          <a:p>
            <a:r>
              <a:rPr lang="en-US" sz="2400" dirty="0" smtClean="0"/>
              <a:t>  Note that fast archiving only occurs on builds run on a slave, not those run on the Jenkins master. Also there must have been previous builds which produced artifacts for the new artifacts to be compared to. Otherwise, Jenkins will perform a regular complete artifact transfer. It will do the same if the fast </a:t>
            </a:r>
            <a:r>
              <a:rPr lang="en-US" sz="2400" dirty="0" err="1" smtClean="0"/>
              <a:t>archiver</a:t>
            </a:r>
            <a:r>
              <a:rPr lang="en-US" sz="2400" dirty="0" smtClean="0"/>
              <a:t> detects that data is corrupted due to an internal bug.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26" name="Picture 2" descr="C:\Users\e2esystem\Downloads\fast-archiver-conso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905000"/>
            <a:ext cx="4400550" cy="139065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Where do we start?(Cont.)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831" y="1691866"/>
            <a:ext cx="8315569" cy="5013734"/>
          </a:xfrm>
        </p:spPr>
        <p:txBody>
          <a:bodyPr/>
          <a:lstStyle/>
          <a:p>
            <a:r>
              <a:rPr lang="en-US" dirty="0" smtClean="0"/>
              <a:t>  Normally you need do nothing to configure fast archiving. As can be seen in </a:t>
            </a:r>
            <a:r>
              <a:rPr lang="en-US" dirty="0" smtClean="0">
                <a:hlinkClick r:id="rId2" tooltip="Figure 8.2. Fast archiving configuration"/>
              </a:rPr>
              <a:t>Figure 8.2, “Fast archiving configuration”</a:t>
            </a:r>
            <a:r>
              <a:rPr lang="en-US" dirty="0" smtClean="0"/>
              <a:t>, this “artifact manager” is enabled by default when the </a:t>
            </a:r>
            <a:r>
              <a:rPr lang="en-US" dirty="0" err="1" smtClean="0"/>
              <a:t>plugin</a:t>
            </a:r>
            <a:r>
              <a:rPr lang="en-US" dirty="0" smtClean="0"/>
              <a:t> is first loaded. However you can remove this strategy and later read it in the main Jenkins configuration screen</a:t>
            </a:r>
            <a:endParaRPr lang="en-US" dirty="0"/>
          </a:p>
        </p:txBody>
      </p:sp>
      <p:pic>
        <p:nvPicPr>
          <p:cNvPr id="2050" name="Picture 2" descr="C:\Users\e2esystem\Downloads\fast-archiver-confi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1" y="4419600"/>
            <a:ext cx="5486399" cy="23121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895141" y="2667000"/>
            <a:ext cx="6325200" cy="1358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Lab Exercise:</a:t>
            </a:r>
          </a:p>
          <a:p>
            <a:pPr algn="ctr"/>
            <a:r>
              <a:rPr lang="en" dirty="0" smtClean="0"/>
              <a:t>Fast Archive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loudBees_4x3_Final-rev">
  <a:themeElements>
    <a:clrScheme name="Custom 5">
      <a:dk1>
        <a:srgbClr val="54585B"/>
      </a:dk1>
      <a:lt1>
        <a:srgbClr val="FFFFFF"/>
      </a:lt1>
      <a:dk2>
        <a:srgbClr val="006098"/>
      </a:dk2>
      <a:lt2>
        <a:srgbClr val="EEECE1"/>
      </a:lt2>
      <a:accent1>
        <a:srgbClr val="00ADBC"/>
      </a:accent1>
      <a:accent2>
        <a:srgbClr val="F9C62A"/>
      </a:accent2>
      <a:accent3>
        <a:srgbClr val="CB3725"/>
      </a:accent3>
      <a:accent4>
        <a:srgbClr val="008996"/>
      </a:accent4>
      <a:accent5>
        <a:srgbClr val="2C9A42"/>
      </a:accent5>
      <a:accent6>
        <a:srgbClr val="54575A"/>
      </a:accent6>
      <a:hlink>
        <a:srgbClr val="006098"/>
      </a:hlink>
      <a:folHlink>
        <a:srgbClr val="00ADB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234</Words>
  <PresentationFormat>On-screen Show (4:3)</PresentationFormat>
  <Paragraphs>21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CloudBees_4x3_Final-rev</vt:lpstr>
      <vt:lpstr>Fast Archiver Plugin</vt:lpstr>
      <vt:lpstr>What is Fast Archive</vt:lpstr>
      <vt:lpstr>Benefits: Fast Archive</vt:lpstr>
      <vt:lpstr>Where do we start?</vt:lpstr>
      <vt:lpstr>Where do we start?(Cont.)</vt:lpstr>
      <vt:lpstr>Where do we start?(Cont.)</vt:lpstr>
      <vt:lpstr>Lab Exercise: Fast Archive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creator>e2esystem</dc:creator>
  <cp:lastModifiedBy>e2esystem</cp:lastModifiedBy>
  <cp:revision>7</cp:revision>
  <dcterms:modified xsi:type="dcterms:W3CDTF">2015-11-21T03:42:36Z</dcterms:modified>
</cp:coreProperties>
</file>