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Relationship Id="rId3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Relationship Id="rId3" Type="http://schemas.openxmlformats.org/officeDocument/2006/relationships/image" Target="../media/image03.jpg"/><Relationship Id="rId4" Type="http://schemas.openxmlformats.org/officeDocument/2006/relationships/image" Target="../media/image0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Relationship Id="rId3" Type="http://schemas.openxmlformats.org/officeDocument/2006/relationships/image" Target="../media/image0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Relationship Id="rId3" Type="http://schemas.openxmlformats.org/officeDocument/2006/relationships/image" Target="../media/image0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Relationship Id="rId3" Type="http://schemas.openxmlformats.org/officeDocument/2006/relationships/image" Target="../media/image0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Relationship Id="rId3" Type="http://schemas.openxmlformats.org/officeDocument/2006/relationships/image" Target="../media/image0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201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type="ctrTitle"/>
          </p:nvPr>
        </p:nvSpPr>
        <p:spPr>
          <a:xfrm>
            <a:off x="685800" y="2127739"/>
            <a:ext cx="7848599" cy="21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85800" y="4312137"/>
            <a:ext cx="57912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FB1B2"/>
              </a:buClr>
              <a:buFont typeface="Courier New"/>
              <a:buNone/>
              <a:defRPr/>
            </a:lvl3pPr>
            <a:lvl4pPr indent="0" marL="1371600" marR="0" rtl="0" algn="ctr"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9pPr>
          </a:lstStyle>
          <a:p/>
        </p:txBody>
      </p:sp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232712"/>
            <a:ext cx="2395500" cy="102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op Bar-be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0" y="3412067"/>
            <a:ext cx="6007199" cy="29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ottom Bar-be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0" y="3045883"/>
            <a:ext cx="6007199" cy="29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91998" l="0" r="0" t="2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" marL="1698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5875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8" name="Shape 68"/>
          <p:cNvSpPr txBox="1"/>
          <p:nvPr/>
        </p:nvSpPr>
        <p:spPr>
          <a:xfrm>
            <a:off x="3369312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_Custom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2400300"/>
            <a:ext cx="4800600" cy="205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ustom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0975" y="2644852"/>
            <a:ext cx="3538800" cy="16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 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599831" y="845995"/>
            <a:ext cx="81633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599831" y="1692211"/>
            <a:ext cx="8163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599831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798023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30" name="Shape 30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5350" y="273819"/>
            <a:ext cx="1610699" cy="69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ext with Chart or Graphic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4310662" y="1113366"/>
            <a:ext cx="0" cy="5181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669693" y="1070757"/>
            <a:ext cx="3407099" cy="8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97400" y="1069680"/>
            <a:ext cx="4190999" cy="5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6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69693" y="1905000"/>
            <a:ext cx="3407099" cy="4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539541" y="854020"/>
            <a:ext cx="4057799" cy="98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/>
          <p:nvPr>
            <p:ph idx="2" type="pic"/>
          </p:nvPr>
        </p:nvSpPr>
        <p:spPr>
          <a:xfrm>
            <a:off x="4813298" y="854020"/>
            <a:ext cx="3044999" cy="3076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539541" y="1838872"/>
            <a:ext cx="4057799" cy="448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Custom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91998" l="0" r="0" t="2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" marL="1698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5875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4" name="Shape 54"/>
          <p:cNvSpPr txBox="1"/>
          <p:nvPr/>
        </p:nvSpPr>
        <p:spPr>
          <a:xfrm>
            <a:off x="3379471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3.jpg"/><Relationship Id="rId2" Type="http://schemas.openxmlformats.org/officeDocument/2006/relationships/image" Target="../media/image0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358776" y="582085"/>
            <a:ext cx="8785200" cy="6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7" name="Shape 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0150" y="32520"/>
            <a:ext cx="1310099" cy="5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>
            <p:ph idx="1" type="body"/>
          </p:nvPr>
        </p:nvSpPr>
        <p:spPr>
          <a:xfrm>
            <a:off x="457200" y="1460425"/>
            <a:ext cx="8229600" cy="514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PT Sans"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2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title"/>
          </p:nvPr>
        </p:nvSpPr>
        <p:spPr>
          <a:xfrm>
            <a:off x="457200" y="655649"/>
            <a:ext cx="8229600" cy="80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High Availability(HA)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High Availability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Jenkins Enterprise has the capability to run in a high availability setup.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Two or more Jenkins master instances can be place in the HA singleton cluster to ensure very high uptime.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If for some reason a Jenkins master node becomes unavailable, another node in the cluster can automatically assume the master role.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High Availability(cont.)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fail-over is very minimal, and usually takes around the same time as a normal Jenkins reboot.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Keep in mind that this is not a symmetric cluster, and other nodes will not share the load.  Only one node will be active as the master, while others will be in standby.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Benefits: Constant uptime for Jenkins master nodes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599825" y="2025874"/>
            <a:ext cx="8226599" cy="419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With Jenkins HA, you maintain almost 100% uptime even through nodes becoming unavailable.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 HA setup can be combined with other plugins such as Long-running builds and Checkpoints to recover builds that were running when a node became unresponsive so data is not lost.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Where do we start?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Create a high availability setup using NFS as storage and IP aliasing as a reverse proxy mechanism.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NFS allows for all nodes in the cluster to have access to $JENKINS_HOME, and grants the nodes the ability to read and write to the file system simultaneously.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reverse proxy mechanism allows fail-overs to be hidden from Jenkins end users if/when they happen.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Lab Exercise: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&lt;labName&gt;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loudBees_4x3_Final-rev">
  <a:themeElements>
    <a:clrScheme name="Custom 5">
      <a:dk1>
        <a:srgbClr val="54585B"/>
      </a:dk1>
      <a:lt1>
        <a:srgbClr val="FFFFFF"/>
      </a:lt1>
      <a:dk2>
        <a:srgbClr val="006098"/>
      </a:dk2>
      <a:lt2>
        <a:srgbClr val="EEECE1"/>
      </a:lt2>
      <a:accent1>
        <a:srgbClr val="00ADBC"/>
      </a:accent1>
      <a:accent2>
        <a:srgbClr val="F9C62A"/>
      </a:accent2>
      <a:accent3>
        <a:srgbClr val="CB3725"/>
      </a:accent3>
      <a:accent4>
        <a:srgbClr val="008996"/>
      </a:accent4>
      <a:accent5>
        <a:srgbClr val="2C9A42"/>
      </a:accent5>
      <a:accent6>
        <a:srgbClr val="54575A"/>
      </a:accent6>
      <a:hlink>
        <a:srgbClr val="006098"/>
      </a:hlink>
      <a:folHlink>
        <a:srgbClr val="00AD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