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0" r:id="rId11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599831" y="1693139"/>
            <a:ext cx="4023299" cy="4568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indent="-182880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798023" y="1693139"/>
            <a:ext cx="4023299" cy="4568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indent="-182880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 baseline="0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" sz="900" b="0" i="0" u="none" strike="noStrike" cap="none" baseline="0">
              <a:solidFill>
                <a:srgbClr val="7F7F7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Custom Layou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/>
        </p:nvSpPr>
        <p:spPr>
          <a:xfrm rot="-5400000">
            <a:off x="-1060367" y="5542950"/>
            <a:ext cx="2414699" cy="21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  <p:pic>
        <p:nvPicPr>
          <p:cNvPr id="73" name="Shape 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71700" y="2400300"/>
            <a:ext cx="4800600" cy="205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60975" y="2644852"/>
            <a:ext cx="3538800" cy="16869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/>
        </p:nvSpPr>
        <p:spPr>
          <a:xfrm rot="-5400000">
            <a:off x="-1060367" y="5542950"/>
            <a:ext cx="2414699" cy="21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SzPct val="100000"/>
              <a:defRPr sz="4800"/>
            </a:lvl1pPr>
            <a:lvl2pPr algn="ctr" rtl="0">
              <a:spcBef>
                <a:spcPts val="0"/>
              </a:spcBef>
              <a:buSzPct val="100000"/>
              <a:defRPr sz="4800"/>
            </a:lvl2pPr>
            <a:lvl3pPr algn="ctr" rtl="0">
              <a:spcBef>
                <a:spcPts val="0"/>
              </a:spcBef>
              <a:buSzPct val="100000"/>
              <a:defRPr sz="4800"/>
            </a:lvl3pPr>
            <a:lvl4pPr algn="ctr" rtl="0">
              <a:spcBef>
                <a:spcPts val="0"/>
              </a:spcBef>
              <a:buSzPct val="100000"/>
              <a:defRPr sz="4800"/>
            </a:lvl4pPr>
            <a:lvl5pPr algn="ctr" rtl="0">
              <a:spcBef>
                <a:spcPts val="0"/>
              </a:spcBef>
              <a:buSzPct val="100000"/>
              <a:defRPr sz="4800"/>
            </a:lvl5pPr>
            <a:lvl6pPr algn="ctr" rtl="0">
              <a:spcBef>
                <a:spcPts val="0"/>
              </a:spcBef>
              <a:buSzPct val="100000"/>
              <a:defRPr sz="4800"/>
            </a:lvl6pPr>
            <a:lvl7pPr algn="ctr" rtl="0">
              <a:spcBef>
                <a:spcPts val="0"/>
              </a:spcBef>
              <a:buSzPct val="100000"/>
              <a:defRPr sz="4800"/>
            </a:lvl7pPr>
            <a:lvl8pPr algn="ctr" rtl="0">
              <a:spcBef>
                <a:spcPts val="0"/>
              </a:spcBef>
              <a:buSzPct val="100000"/>
              <a:defRPr sz="4800"/>
            </a:lvl8pPr>
            <a:lvl9pPr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Shape 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895141" y="2667000"/>
            <a:ext cx="6325200" cy="135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 baseline="0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" sz="900" b="0" i="0" u="none" strike="noStrike" cap="none" baseline="0">
              <a:solidFill>
                <a:srgbClr val="7F7F7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30" name="Shape 30"/>
          <p:cNvSpPr txBox="1"/>
          <p:nvPr/>
        </p:nvSpPr>
        <p:spPr>
          <a:xfrm rot="-5400000">
            <a:off x="-1060367" y="5542950"/>
            <a:ext cx="2414699" cy="21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  <p:pic>
        <p:nvPicPr>
          <p:cNvPr id="31" name="Shape 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55350" y="273819"/>
            <a:ext cx="1610699" cy="69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 baseline="0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" sz="900" b="0" i="0" u="none" strike="noStrike" cap="none" baseline="0">
              <a:solidFill>
                <a:srgbClr val="7F7F7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 baseline="0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" sz="900" b="0" i="0" u="none" strike="noStrike" cap="none" baseline="0">
              <a:solidFill>
                <a:srgbClr val="7F7F7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ext with Chart or Graphic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hape 38"/>
          <p:cNvCxnSpPr/>
          <p:nvPr/>
        </p:nvCxnSpPr>
        <p:spPr>
          <a:xfrm>
            <a:off x="4310662" y="1113366"/>
            <a:ext cx="0" cy="518160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669693" y="1070757"/>
            <a:ext cx="3407099" cy="83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97400" y="1069680"/>
            <a:ext cx="4190999" cy="528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accent6"/>
              </a:buClr>
              <a:buFont typeface="PT San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669693" y="1905000"/>
            <a:ext cx="3407099" cy="444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PT Sans"/>
              <a:buNone/>
              <a:defRPr/>
            </a:lvl1pPr>
            <a:lvl2pPr marL="457200" indent="0" rtl="0">
              <a:spcBef>
                <a:spcPts val="0"/>
              </a:spcBef>
              <a:buFont typeface="PT Sans"/>
              <a:buNone/>
              <a:defRPr/>
            </a:lvl2pPr>
            <a:lvl3pPr marL="914400" indent="0" rtl="0">
              <a:spcBef>
                <a:spcPts val="0"/>
              </a:spcBef>
              <a:buFont typeface="PT Sans"/>
              <a:buNone/>
              <a:defRPr/>
            </a:lvl3pPr>
            <a:lvl4pPr marL="1371600" indent="0" rtl="0">
              <a:spcBef>
                <a:spcPts val="0"/>
              </a:spcBef>
              <a:buFont typeface="PT Sans"/>
              <a:buNone/>
              <a:defRPr/>
            </a:lvl4pPr>
            <a:lvl5pPr marL="1828800" indent="0" rtl="0">
              <a:spcBef>
                <a:spcPts val="0"/>
              </a:spcBef>
              <a:buFont typeface="PT Sans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 baseline="0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" sz="900" b="0" i="0" u="none" strike="noStrike" cap="none" baseline="0">
              <a:solidFill>
                <a:srgbClr val="7F7F7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539541" y="854020"/>
            <a:ext cx="4057799" cy="98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>
            <a:spLocks noGrp="1"/>
          </p:cNvSpPr>
          <p:nvPr>
            <p:ph type="pic" idx="2"/>
          </p:nvPr>
        </p:nvSpPr>
        <p:spPr>
          <a:xfrm>
            <a:off x="4813298" y="854020"/>
            <a:ext cx="3044999" cy="30765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539541" y="1838872"/>
            <a:ext cx="4057799" cy="4484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PT Sans"/>
              <a:buNone/>
              <a:defRPr/>
            </a:lvl1pPr>
            <a:lvl2pPr marL="457200" indent="0" rtl="0">
              <a:spcBef>
                <a:spcPts val="0"/>
              </a:spcBef>
              <a:buFont typeface="PT Sans"/>
              <a:buNone/>
              <a:defRPr/>
            </a:lvl2pPr>
            <a:lvl3pPr marL="914400" indent="0" rtl="0">
              <a:spcBef>
                <a:spcPts val="0"/>
              </a:spcBef>
              <a:buFont typeface="PT Sans"/>
              <a:buNone/>
              <a:defRPr/>
            </a:lvl3pPr>
            <a:lvl4pPr marL="1371600" indent="0" rtl="0">
              <a:spcBef>
                <a:spcPts val="0"/>
              </a:spcBef>
              <a:buFont typeface="PT Sans"/>
              <a:buNone/>
              <a:defRPr/>
            </a:lvl4pPr>
            <a:lvl5pPr marL="1828800" indent="0" rtl="0">
              <a:spcBef>
                <a:spcPts val="0"/>
              </a:spcBef>
              <a:buFont typeface="PT Sans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 baseline="0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" sz="900" b="0" i="0" u="none" strike="noStrike" cap="none" baseline="0">
              <a:solidFill>
                <a:srgbClr val="7F7F7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Shape 50"/>
          <p:cNvPicPr preferRelativeResize="0"/>
          <p:nvPr/>
        </p:nvPicPr>
        <p:blipFill rotWithShape="1">
          <a:blip r:embed="rId2">
            <a:alphaModFix/>
          </a:blip>
          <a:srcRect t="2" b="91998"/>
          <a:stretch/>
        </p:blipFill>
        <p:spPr>
          <a:xfrm rot="10800000">
            <a:off x="0" y="6309300"/>
            <a:ext cx="9144000" cy="548699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21287" y="301625"/>
            <a:ext cx="8346600" cy="83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 baseline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" sz="900" b="0" i="0" u="none" strike="noStrike" cap="none" baseline="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21287" y="1158875"/>
            <a:ext cx="8346600" cy="488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indent="-30162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58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Char char="o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/>
          <p:nvPr/>
        </p:nvSpPr>
        <p:spPr>
          <a:xfrm>
            <a:off x="3379471" y="6503760"/>
            <a:ext cx="2415000" cy="21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" sz="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  <p:pic>
        <p:nvPicPr>
          <p:cNvPr id="55" name="Shape 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250" y="6311900"/>
            <a:ext cx="1310099" cy="5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op Bar-be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57500" y="3412067"/>
            <a:ext cx="6007199" cy="29991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599831" y="1691866"/>
            <a:ext cx="8226599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indent="-1828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defRPr/>
            </a:lvl2pPr>
            <a:lvl3pPr rtl="0">
              <a:lnSpc>
                <a:spcPct val="100000"/>
              </a:lnSpc>
              <a:spcBef>
                <a:spcPts val="0"/>
              </a:spcBef>
              <a:defRPr/>
            </a:lvl3pPr>
            <a:lvl4pPr rtl="0">
              <a:lnSpc>
                <a:spcPct val="100000"/>
              </a:lnSpc>
              <a:spcBef>
                <a:spcPts val="0"/>
              </a:spcBef>
              <a:defRPr/>
            </a:lvl4pPr>
            <a:lvl5pPr rtl="0">
              <a:lnSpc>
                <a:spcPct val="100000"/>
              </a:lnSpc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 baseline="0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" sz="900" b="0" i="0" u="none" strike="noStrike" cap="none" baseline="0">
              <a:solidFill>
                <a:srgbClr val="7F7F7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ottom Bar-be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" name="Shape 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57500" y="3045883"/>
            <a:ext cx="6007199" cy="299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 rotWithShape="1">
          <a:blip r:embed="rId3">
            <a:alphaModFix/>
          </a:blip>
          <a:srcRect t="2" b="91998"/>
          <a:stretch/>
        </p:blipFill>
        <p:spPr>
          <a:xfrm rot="10800000">
            <a:off x="0" y="6309300"/>
            <a:ext cx="9144000" cy="54869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21287" y="301625"/>
            <a:ext cx="8346600" cy="83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 baseline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" sz="900" b="0" i="0" u="none" strike="noStrike" cap="none" baseline="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21287" y="1158875"/>
            <a:ext cx="8346600" cy="488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indent="-30162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58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Char char="o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/>
          <p:nvPr/>
        </p:nvSpPr>
        <p:spPr>
          <a:xfrm>
            <a:off x="3369312" y="6503760"/>
            <a:ext cx="2415000" cy="21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" sz="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  <p:pic>
        <p:nvPicPr>
          <p:cNvPr id="69" name="Shape 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9250" y="6311900"/>
            <a:ext cx="1310099" cy="5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358776" y="582085"/>
            <a:ext cx="8785200" cy="62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6"/>
          <p:cNvSpPr txBox="1">
            <a:spLocks noGrp="1"/>
          </p:cNvSpPr>
          <p:nvPr>
            <p:ph type="sldNum" idx="12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 baseline="0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" sz="900" b="0" i="0" u="none" strike="noStrike" cap="none" baseline="0">
              <a:solidFill>
                <a:srgbClr val="7F7F7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7" name="Shape 7"/>
          <p:cNvSpPr txBox="1"/>
          <p:nvPr/>
        </p:nvSpPr>
        <p:spPr>
          <a:xfrm rot="-5400000">
            <a:off x="-1060367" y="5542950"/>
            <a:ext cx="2414699" cy="21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  <p:pic>
        <p:nvPicPr>
          <p:cNvPr id="8" name="Shape 8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560150" y="32520"/>
            <a:ext cx="1310099" cy="5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457200" y="1460425"/>
            <a:ext cx="8229600" cy="514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600"/>
              </a:spcBef>
              <a:buClr>
                <a:schemeClr val="dk1"/>
              </a:buClr>
              <a:buSzPct val="100000"/>
              <a:buFont typeface="PT Sans"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rtl="0">
              <a:spcBef>
                <a:spcPts val="480"/>
              </a:spcBef>
              <a:buClr>
                <a:schemeClr val="dk1"/>
              </a:buClr>
              <a:buSzPct val="100000"/>
              <a:buFont typeface="PT Sans"/>
              <a:defRPr sz="2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rtl="0">
              <a:spcBef>
                <a:spcPts val="480"/>
              </a:spcBef>
              <a:buClr>
                <a:schemeClr val="dk1"/>
              </a:buClr>
              <a:buSzPct val="100000"/>
              <a:buFont typeface="PT Sans"/>
              <a:defRPr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rtl="0">
              <a:spcBef>
                <a:spcPts val="360"/>
              </a:spcBef>
              <a:buClr>
                <a:schemeClr val="dk1"/>
              </a:buClr>
              <a:buSzPct val="100000"/>
              <a:buFont typeface="PT Sans"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rtl="0">
              <a:spcBef>
                <a:spcPts val="360"/>
              </a:spcBef>
              <a:buClr>
                <a:schemeClr val="dk1"/>
              </a:buClr>
              <a:buSzPct val="100000"/>
              <a:buFont typeface="PT Sans"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rtl="0">
              <a:spcBef>
                <a:spcPts val="360"/>
              </a:spcBef>
              <a:buClr>
                <a:schemeClr val="dk1"/>
              </a:buClr>
              <a:buSzPct val="100000"/>
              <a:buFont typeface="PT Sans"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rtl="0">
              <a:spcBef>
                <a:spcPts val="360"/>
              </a:spcBef>
              <a:buClr>
                <a:schemeClr val="dk1"/>
              </a:buClr>
              <a:buSzPct val="100000"/>
              <a:buFont typeface="PT Sans"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rtl="0">
              <a:spcBef>
                <a:spcPts val="360"/>
              </a:spcBef>
              <a:buClr>
                <a:schemeClr val="dk1"/>
              </a:buClr>
              <a:buSzPct val="100000"/>
              <a:buFont typeface="PT Sans"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rtl="0">
              <a:spcBef>
                <a:spcPts val="360"/>
              </a:spcBef>
              <a:buClr>
                <a:schemeClr val="dk1"/>
              </a:buClr>
              <a:buSzPct val="100000"/>
              <a:buFont typeface="PT Sans"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655649"/>
            <a:ext cx="8229600" cy="8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895141" y="2667000"/>
            <a:ext cx="6325200" cy="1358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b="1" dirty="0" smtClean="0"/>
              <a:t>Setting up Pull-Request Builder for GitHub</a:t>
            </a:r>
            <a:endParaRPr lang="en-US" b="1" dirty="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895141" y="2667000"/>
            <a:ext cx="6325200" cy="1358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</a:rPr>
              <a:t>Lab Exercise:</a:t>
            </a:r>
          </a:p>
          <a:p>
            <a:pPr algn="ctr"/>
            <a:r>
              <a:rPr lang="en-US" b="1" dirty="0" smtClean="0"/>
              <a:t>Setting up Pull-Request Builder for GitHub</a:t>
            </a: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What is </a:t>
            </a:r>
            <a:r>
              <a:rPr lang="en" dirty="0" smtClean="0"/>
              <a:t>pull request</a:t>
            </a:r>
            <a:endParaRPr lang="en" dirty="0"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599831" y="1691866"/>
            <a:ext cx="8226599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  Automatic build will be initiated from </a:t>
            </a:r>
            <a:r>
              <a:rPr lang="en-US" dirty="0" err="1" smtClean="0"/>
              <a:t>jenkin</a:t>
            </a:r>
            <a:r>
              <a:rPr lang="en-US" dirty="0" smtClean="0"/>
              <a:t> and the result will be published on the repository when reviewer do pull request in </a:t>
            </a:r>
            <a:r>
              <a:rPr lang="en-US" dirty="0" err="1" smtClean="0"/>
              <a:t>Github</a:t>
            </a:r>
            <a:r>
              <a:rPr lang="en-US" dirty="0" smtClean="0"/>
              <a:t>/stash/</a:t>
            </a:r>
            <a:r>
              <a:rPr lang="en-US" dirty="0" err="1" smtClean="0"/>
              <a:t>bitbucket</a:t>
            </a:r>
            <a:r>
              <a:rPr lang="en-US" dirty="0" smtClean="0"/>
              <a:t>.</a:t>
            </a:r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pPr lvl="0"/>
            <a:r>
              <a:rPr lang="en-US" dirty="0" smtClean="0"/>
              <a:t>  </a:t>
            </a:r>
            <a:r>
              <a:rPr lang="en-US" dirty="0" smtClean="0"/>
              <a:t>Any update to the pull request (new commit pushed, or amendment to existing commits in pull-request) will trigger another build and update the commit status</a:t>
            </a:r>
            <a:endParaRPr lang="en-US" dirty="0" smtClean="0"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Benefits:&lt;benefit&gt;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599831" y="1691866"/>
            <a:ext cx="8226599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  We can </a:t>
            </a:r>
            <a:r>
              <a:rPr lang="en-US" dirty="0" smtClean="0"/>
              <a:t>make </a:t>
            </a:r>
            <a:r>
              <a:rPr lang="en-US" dirty="0" smtClean="0"/>
              <a:t>sure the new code merge from feature/branch to master doesn’t brake the build.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Where do we start?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599831" y="1691866"/>
            <a:ext cx="8226599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 The </a:t>
            </a:r>
            <a:r>
              <a:rPr lang="en-US" dirty="0" smtClean="0"/>
              <a:t>Pull Request Tester </a:t>
            </a:r>
            <a:r>
              <a:rPr lang="en-US" dirty="0" err="1" smtClean="0"/>
              <a:t>plugin</a:t>
            </a:r>
            <a:r>
              <a:rPr lang="en-US" dirty="0" smtClean="0"/>
              <a:t> is available within CloudBees Jenkins Enterprise update center. CloudBees </a:t>
            </a:r>
            <a:r>
              <a:rPr lang="en-US" dirty="0" err="1" smtClean="0"/>
              <a:t>Git</a:t>
            </a:r>
            <a:r>
              <a:rPr lang="en-US" dirty="0" smtClean="0"/>
              <a:t> Validated merge </a:t>
            </a:r>
            <a:r>
              <a:rPr lang="en-US" dirty="0" err="1" smtClean="0"/>
              <a:t>plugin</a:t>
            </a:r>
            <a:r>
              <a:rPr lang="en-US" dirty="0" smtClean="0"/>
              <a:t> is </a:t>
            </a:r>
            <a:r>
              <a:rPr lang="en-US" dirty="0" smtClean="0"/>
              <a:t>required</a:t>
            </a:r>
            <a:r>
              <a:rPr lang="en-US" dirty="0" smtClean="0"/>
              <a:t>, as Jenkins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err="1" smtClean="0"/>
              <a:t>plugin</a:t>
            </a:r>
            <a:r>
              <a:rPr lang="en-US" dirty="0" smtClean="0"/>
              <a:t>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  </a:t>
            </a:r>
            <a:r>
              <a:rPr lang="en-US" dirty="0" smtClean="0"/>
              <a:t>The Pull Request Tester </a:t>
            </a:r>
            <a:r>
              <a:rPr lang="en-US" dirty="0" err="1" smtClean="0"/>
              <a:t>plugin</a:t>
            </a:r>
            <a:r>
              <a:rPr lang="en-US" dirty="0" smtClean="0"/>
              <a:t> is available within CloudBees Jenkins Enterprise update center. CloudBees </a:t>
            </a:r>
            <a:r>
              <a:rPr lang="en-US" dirty="0" err="1" smtClean="0"/>
              <a:t>Git</a:t>
            </a:r>
            <a:r>
              <a:rPr lang="en-US" dirty="0" smtClean="0"/>
              <a:t> Validated merge </a:t>
            </a:r>
            <a:r>
              <a:rPr lang="en-US" dirty="0" err="1" smtClean="0"/>
              <a:t>plugin</a:t>
            </a:r>
            <a:r>
              <a:rPr lang="en-US" dirty="0" smtClean="0"/>
              <a:t> is required, as Jenkins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err="1" smtClean="0"/>
              <a:t>plugin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Where do we </a:t>
            </a:r>
            <a:r>
              <a:rPr lang="en" dirty="0" smtClean="0"/>
              <a:t>start?(cont.)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  For </a:t>
            </a:r>
            <a:r>
              <a:rPr lang="en-US" sz="2000" dirty="0" smtClean="0"/>
              <a:t>full setup automation, credentials have to be configured in Jenkins global settings. </a:t>
            </a:r>
            <a:r>
              <a:rPr lang="en-US" sz="2000" dirty="0" err="1" smtClean="0"/>
              <a:t>Github</a:t>
            </a:r>
            <a:r>
              <a:rPr lang="en-US" sz="2000" dirty="0" smtClean="0"/>
              <a:t> API authentication require to create an access token. We recommend you create a dedicated pseudo-user on </a:t>
            </a:r>
            <a:r>
              <a:rPr lang="en-US" sz="2000" dirty="0" err="1" smtClean="0"/>
              <a:t>github</a:t>
            </a:r>
            <a:r>
              <a:rPr lang="en-US" sz="2000" dirty="0" smtClean="0"/>
              <a:t> to handle API interaction from Jenkins in </a:t>
            </a:r>
            <a:r>
              <a:rPr lang="en-US" sz="2000" dirty="0" err="1" smtClean="0"/>
              <a:t>Github</a:t>
            </a:r>
            <a:r>
              <a:rPr lang="en-US" sz="2000" dirty="0" smtClean="0"/>
              <a:t>, and have no interaction with actual developers profiles.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227500" cy="836099"/>
          </a:xfrm>
        </p:spPr>
        <p:txBody>
          <a:bodyPr/>
          <a:lstStyle/>
          <a:p>
            <a:r>
              <a:rPr lang="en" dirty="0" smtClean="0"/>
              <a:t>Where do we </a:t>
            </a:r>
            <a:r>
              <a:rPr lang="en" dirty="0" smtClean="0"/>
              <a:t>start?(cont.)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143000"/>
            <a:ext cx="8229600" cy="54864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Go </a:t>
            </a:r>
            <a:r>
              <a:rPr lang="en-US" dirty="0" smtClean="0"/>
              <a:t>to your GitHub profile page.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In the left sidebar, click Applications.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Click Generate new token.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Give your token a descriptive name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Select the scopes to grant to this token. Pull request tester </a:t>
            </a:r>
            <a:r>
              <a:rPr lang="en-US" dirty="0" err="1" smtClean="0"/>
              <a:t>plugin</a:t>
            </a:r>
            <a:r>
              <a:rPr lang="en-US" dirty="0" smtClean="0"/>
              <a:t> require permission to administer repository hooks and access repositories: repo, </a:t>
            </a:r>
            <a:r>
              <a:rPr lang="en-US" dirty="0" err="1" smtClean="0"/>
              <a:t>public_repo</a:t>
            </a:r>
            <a:r>
              <a:rPr lang="en-US" dirty="0" smtClean="0"/>
              <a:t>, </a:t>
            </a:r>
            <a:r>
              <a:rPr lang="en-US" dirty="0" err="1" smtClean="0"/>
              <a:t>admin:repo_hook</a:t>
            </a:r>
            <a:r>
              <a:rPr lang="en-US" dirty="0" smtClean="0"/>
              <a:t>, </a:t>
            </a:r>
            <a:r>
              <a:rPr lang="en-US" dirty="0" err="1" smtClean="0"/>
              <a:t>repo:status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Click Generate token.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Copy the token to your clipboard. For security reasons, after you navigate off this page, no one will be able to see the token again</a:t>
            </a:r>
          </a:p>
          <a:p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Where do we start?(cont.)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Configure </a:t>
            </a:r>
            <a:r>
              <a:rPr lang="en-US" dirty="0" smtClean="0"/>
              <a:t>your access token in Jenkins and validate </a:t>
            </a:r>
            <a:r>
              <a:rPr lang="en-US" dirty="0" err="1" smtClean="0"/>
              <a:t>Github</a:t>
            </a:r>
            <a:r>
              <a:rPr lang="en-US" dirty="0" smtClean="0"/>
              <a:t> API access.</a:t>
            </a:r>
            <a:endParaRPr lang="en-US" dirty="0"/>
          </a:p>
        </p:txBody>
      </p:sp>
      <p:pic>
        <p:nvPicPr>
          <p:cNvPr id="1026" name="Picture 2" descr="C:\Users\e2esystem\Downloads\global-confi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895600"/>
            <a:ext cx="7620000" cy="2905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Where do we start?(cont.)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Plugin introduce a new trigger option to Jenkins jobs, "Build pull requests to the repository". This option only makes sense if the job is building a project using a </a:t>
            </a:r>
            <a:r>
              <a:rPr lang="en-US" dirty="0" err="1" smtClean="0"/>
              <a:t>Github</a:t>
            </a:r>
            <a:r>
              <a:rPr lang="en-US" dirty="0" smtClean="0"/>
              <a:t> repository as SCM. Selecting this option will automatically register a web hook on </a:t>
            </a:r>
            <a:r>
              <a:rPr lang="en-US" dirty="0" err="1" smtClean="0"/>
              <a:t>Github</a:t>
            </a:r>
            <a:r>
              <a:rPr lang="en-US" dirty="0" smtClean="0"/>
              <a:t> so Jenkins get notified when pull-requests are created/updated.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Where do we start?(cont.)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9831" y="1691866"/>
            <a:ext cx="8226599" cy="5013734"/>
          </a:xfrm>
        </p:spPr>
        <p:txBody>
          <a:bodyPr/>
          <a:lstStyle/>
          <a:p>
            <a:r>
              <a:rPr lang="en-US" dirty="0" smtClean="0"/>
              <a:t>Pull Request tester </a:t>
            </a:r>
            <a:r>
              <a:rPr lang="en-US" dirty="0" err="1" smtClean="0"/>
              <a:t>plugin</a:t>
            </a:r>
            <a:r>
              <a:rPr lang="en-US" dirty="0" smtClean="0"/>
              <a:t> relies on </a:t>
            </a:r>
            <a:r>
              <a:rPr lang="en-US" dirty="0" err="1" smtClean="0"/>
              <a:t>git</a:t>
            </a:r>
            <a:r>
              <a:rPr lang="en-US" dirty="0" smtClean="0"/>
              <a:t> validated merge, so this option has to be enabled as well, even if you don’t use this feature by yourself.</a:t>
            </a:r>
          </a:p>
          <a:p>
            <a:r>
              <a:rPr lang="en-US" dirty="0" smtClean="0"/>
              <a:t>As a pull-request is opened on GitHub repository, Jenkins will trigger a build and report result in GitHub UI as "commit status" (a note associated to the latest commit of the pull-request). Any update to the pull request (new commit pushed, or amendment to existing commits in pull-request) will trigger another build and update the commit status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loudBees_4x3_Final-rev">
  <a:themeElements>
    <a:clrScheme name="Custom 5">
      <a:dk1>
        <a:srgbClr val="54585B"/>
      </a:dk1>
      <a:lt1>
        <a:srgbClr val="FFFFFF"/>
      </a:lt1>
      <a:dk2>
        <a:srgbClr val="006098"/>
      </a:dk2>
      <a:lt2>
        <a:srgbClr val="EEECE1"/>
      </a:lt2>
      <a:accent1>
        <a:srgbClr val="00ADBC"/>
      </a:accent1>
      <a:accent2>
        <a:srgbClr val="F9C62A"/>
      </a:accent2>
      <a:accent3>
        <a:srgbClr val="CB3725"/>
      </a:accent3>
      <a:accent4>
        <a:srgbClr val="008996"/>
      </a:accent4>
      <a:accent5>
        <a:srgbClr val="2C9A42"/>
      </a:accent5>
      <a:accent6>
        <a:srgbClr val="54575A"/>
      </a:accent6>
      <a:hlink>
        <a:srgbClr val="006098"/>
      </a:hlink>
      <a:folHlink>
        <a:srgbClr val="00ADB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498</Words>
  <PresentationFormat>On-screen Show (4:3)</PresentationFormat>
  <Paragraphs>30</Paragraphs>
  <Slides>10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CloudBees_4x3_Final-rev</vt:lpstr>
      <vt:lpstr>Setting up Pull-Request Builder for GitHub</vt:lpstr>
      <vt:lpstr>What is pull request</vt:lpstr>
      <vt:lpstr>Benefits:&lt;benefit&gt;</vt:lpstr>
      <vt:lpstr>Where do we start?</vt:lpstr>
      <vt:lpstr>Where do we start?(cont.)</vt:lpstr>
      <vt:lpstr>Where do we start?(cont.)</vt:lpstr>
      <vt:lpstr>Where do we start?(cont.)</vt:lpstr>
      <vt:lpstr>Where do we start?(cont.)</vt:lpstr>
      <vt:lpstr>Where do we start?(cont.)</vt:lpstr>
      <vt:lpstr>Lab Exercise: Setting up Pull-Request Builder for GitHub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creator>e2esystem</dc:creator>
  <cp:lastModifiedBy>e2esystem</cp:lastModifiedBy>
  <cp:revision>8</cp:revision>
  <dcterms:modified xsi:type="dcterms:W3CDTF">2015-11-21T01:35:02Z</dcterms:modified>
</cp:coreProperties>
</file>