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57" r:id="rId3"/>
    <p:sldId id="261" r:id="rId4"/>
    <p:sldId id="259" r:id="rId5"/>
    <p:sldId id="260" r:id="rId6"/>
    <p:sldId id="263" r:id="rId7"/>
    <p:sldId id="283" r:id="rId8"/>
    <p:sldId id="284" r:id="rId9"/>
    <p:sldId id="264" r:id="rId10"/>
    <p:sldId id="262" r:id="rId11"/>
    <p:sldId id="293" r:id="rId12"/>
    <p:sldId id="268" r:id="rId13"/>
    <p:sldId id="269" r:id="rId14"/>
    <p:sldId id="271" r:id="rId15"/>
    <p:sldId id="272" r:id="rId16"/>
    <p:sldId id="280" r:id="rId17"/>
    <p:sldId id="281" r:id="rId18"/>
    <p:sldId id="278" r:id="rId19"/>
    <p:sldId id="273" r:id="rId20"/>
    <p:sldId id="274" r:id="rId21"/>
    <p:sldId id="275" r:id="rId22"/>
    <p:sldId id="276" r:id="rId23"/>
    <p:sldId id="282" r:id="rId24"/>
    <p:sldId id="291" r:id="rId25"/>
    <p:sldId id="279" r:id="rId26"/>
    <p:sldId id="287" r:id="rId27"/>
    <p:sldId id="285" r:id="rId28"/>
    <p:sldId id="294" r:id="rId29"/>
    <p:sldId id="286" r:id="rId30"/>
    <p:sldId id="288" r:id="rId31"/>
    <p:sldId id="290" r:id="rId32"/>
    <p:sldId id="289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8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B83B1-B2EB-4072-8F7B-67577580143C}" type="datetimeFigureOut">
              <a:rPr lang="en-CA" smtClean="0"/>
              <a:pPr/>
              <a:t>2023-04-12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015B0-35EA-4245-8E90-BCFD25CF7D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642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078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631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6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842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349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992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552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931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683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096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936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240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203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12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94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142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37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622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726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864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79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812-A760-4DA8-9EAD-C7CF8D5F2E94}" type="datetimeFigureOut">
              <a:rPr lang="en-CA" smtClean="0"/>
              <a:pPr/>
              <a:t>2023-04-12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812-A760-4DA8-9EAD-C7CF8D5F2E94}" type="datetimeFigureOut">
              <a:rPr lang="en-CA" smtClean="0"/>
              <a:pPr/>
              <a:t>2023-04-12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812-A760-4DA8-9EAD-C7CF8D5F2E94}" type="datetimeFigureOut">
              <a:rPr lang="en-CA" smtClean="0"/>
              <a:pPr/>
              <a:t>2023-04-12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812-A760-4DA8-9EAD-C7CF8D5F2E94}" type="datetimeFigureOut">
              <a:rPr lang="en-CA" smtClean="0"/>
              <a:pPr/>
              <a:t>2023-04-12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812-A760-4DA8-9EAD-C7CF8D5F2E94}" type="datetimeFigureOut">
              <a:rPr lang="en-CA" smtClean="0"/>
              <a:pPr/>
              <a:t>2023-04-12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812-A760-4DA8-9EAD-C7CF8D5F2E94}" type="datetimeFigureOut">
              <a:rPr lang="en-CA" smtClean="0"/>
              <a:pPr/>
              <a:t>2023-04-12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812-A760-4DA8-9EAD-C7CF8D5F2E94}" type="datetimeFigureOut">
              <a:rPr lang="en-CA" smtClean="0"/>
              <a:pPr/>
              <a:t>2023-04-12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812-A760-4DA8-9EAD-C7CF8D5F2E94}" type="datetimeFigureOut">
              <a:rPr lang="en-CA" smtClean="0"/>
              <a:pPr/>
              <a:t>2023-04-12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812-A760-4DA8-9EAD-C7CF8D5F2E94}" type="datetimeFigureOut">
              <a:rPr lang="en-CA" smtClean="0"/>
              <a:pPr/>
              <a:t>2023-04-12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812-A760-4DA8-9EAD-C7CF8D5F2E94}" type="datetimeFigureOut">
              <a:rPr lang="en-CA" smtClean="0"/>
              <a:pPr/>
              <a:t>2023-04-12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812-A760-4DA8-9EAD-C7CF8D5F2E94}" type="datetimeFigureOut">
              <a:rPr lang="en-CA" smtClean="0"/>
              <a:pPr/>
              <a:t>2023-04-12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B23812-A760-4DA8-9EAD-C7CF8D5F2E94}" type="datetimeFigureOut">
              <a:rPr lang="en-CA" smtClean="0"/>
              <a:pPr/>
              <a:t>2023-04-12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audio" Target="../media/media1.m4a" /><Relationship Id="rId1" Type="http://schemas.microsoft.com/office/2007/relationships/media" Target="../media/media1.m4a" /><Relationship Id="rId4" Type="http://schemas.openxmlformats.org/officeDocument/2006/relationships/image" Target="../media/image6.png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	Control Structure</a:t>
            </a:r>
          </a:p>
        </p:txBody>
      </p:sp>
    </p:spTree>
    <p:extLst>
      <p:ext uri="{BB962C8B-B14F-4D97-AF65-F5344CB8AC3E}">
        <p14:creationId xmlns:p14="http://schemas.microsoft.com/office/powerpoint/2010/main" val="246418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on if else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35280" cy="4994176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712968" cy="525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057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Classwork/assignment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Write a C++ program that determines the maximum number among three integers.</a:t>
            </a:r>
          </a:p>
          <a:p>
            <a:r>
              <a:rPr lang="en-CA" dirty="0"/>
              <a:t>Write a C++ program that determines the maximum number among five integers.</a:t>
            </a:r>
          </a:p>
        </p:txBody>
      </p:sp>
    </p:spTree>
    <p:extLst>
      <p:ext uri="{BB962C8B-B14F-4D97-AF65-F5344CB8AC3E}">
        <p14:creationId xmlns:p14="http://schemas.microsoft.com/office/powerpoint/2010/main" val="232346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switch-case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2200" dirty="0"/>
              <a:t>The switch statement allows for multiple branching, based on the test of an expression against a list of constants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2200" dirty="0"/>
              <a:t>The format is shown below:</a:t>
            </a:r>
          </a:p>
          <a:p>
            <a:pPr lvl="1">
              <a:buNone/>
            </a:pPr>
            <a:r>
              <a:rPr lang="en-GB" sz="2400" dirty="0"/>
              <a:t>switch (</a:t>
            </a:r>
            <a:r>
              <a:rPr lang="en-GB" sz="2400" i="1" dirty="0"/>
              <a:t>expression)</a:t>
            </a:r>
            <a:br>
              <a:rPr lang="en-GB" sz="2400" dirty="0"/>
            </a:br>
            <a:r>
              <a:rPr lang="en-GB" sz="2400" dirty="0"/>
              <a:t> {  </a:t>
            </a:r>
            <a:br>
              <a:rPr lang="en-GB" sz="2400" dirty="0"/>
            </a:br>
            <a:r>
              <a:rPr lang="en-GB" sz="2400" dirty="0"/>
              <a:t>  case </a:t>
            </a:r>
            <a:r>
              <a:rPr lang="en-GB" sz="2400" i="1" dirty="0" err="1"/>
              <a:t>const-expr</a:t>
            </a:r>
            <a:r>
              <a:rPr lang="en-GB" sz="2400" dirty="0"/>
              <a:t>:</a:t>
            </a:r>
          </a:p>
          <a:p>
            <a:pPr lvl="1">
              <a:buNone/>
            </a:pPr>
            <a:r>
              <a:rPr lang="en-GB" sz="2400" i="1" dirty="0"/>
              <a:t>		statements</a:t>
            </a:r>
            <a:r>
              <a:rPr lang="en-GB" sz="2400" dirty="0"/>
              <a:t>;</a:t>
            </a:r>
          </a:p>
          <a:p>
            <a:pPr lvl="1">
              <a:buNone/>
            </a:pPr>
            <a:r>
              <a:rPr lang="en-GB" sz="2400" dirty="0"/>
              <a:t>		break;</a:t>
            </a:r>
            <a:br>
              <a:rPr lang="en-GB" sz="2400" dirty="0"/>
            </a:br>
            <a:r>
              <a:rPr lang="en-GB" sz="2400" dirty="0"/>
              <a:t>  case </a:t>
            </a:r>
            <a:r>
              <a:rPr lang="en-GB" sz="2400" i="1" dirty="0" err="1"/>
              <a:t>const-expr</a:t>
            </a:r>
            <a:r>
              <a:rPr lang="en-GB" sz="2400" dirty="0"/>
              <a:t>:</a:t>
            </a:r>
          </a:p>
          <a:p>
            <a:pPr lvl="1">
              <a:buNone/>
            </a:pPr>
            <a:r>
              <a:rPr lang="en-GB" sz="2400" i="1" dirty="0"/>
              <a:t>		statements</a:t>
            </a:r>
            <a:r>
              <a:rPr lang="en-GB" sz="2400" dirty="0"/>
              <a:t>;</a:t>
            </a:r>
          </a:p>
          <a:p>
            <a:pPr lvl="1">
              <a:buNone/>
            </a:pPr>
            <a:r>
              <a:rPr lang="en-GB" sz="2400" dirty="0"/>
              <a:t>		break;</a:t>
            </a:r>
            <a:endParaRPr lang="en-CA" sz="2400" dirty="0"/>
          </a:p>
          <a:p>
            <a:pPr marL="342900" lvl="1" indent="-342900">
              <a:buFont typeface="Arial" pitchFamily="34" charset="0"/>
              <a:buChar char="•"/>
            </a:pPr>
            <a:endParaRPr lang="en-GB" sz="2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590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Switch-case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Switch-case is a cleaner way of expressing an if-else-if statement.</a:t>
            </a:r>
          </a:p>
          <a:p>
            <a:r>
              <a:rPr lang="en-CA" dirty="0"/>
              <a:t>break is used to get out of the switch statement.</a:t>
            </a:r>
          </a:p>
          <a:p>
            <a:r>
              <a:rPr lang="en-CA" dirty="0"/>
              <a:t>If break is omitted, program execution falls-through from one block to the next.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128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Loop executes certain statements while certain conditions are satisfied.</a:t>
            </a:r>
          </a:p>
        </p:txBody>
      </p:sp>
    </p:spTree>
    <p:extLst>
      <p:ext uri="{BB962C8B-B14F-4D97-AF65-F5344CB8AC3E}">
        <p14:creationId xmlns:p14="http://schemas.microsoft.com/office/powerpoint/2010/main" val="294854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The while loop executes certain statements as long as the condition is met.</a:t>
            </a:r>
          </a:p>
          <a:p>
            <a:r>
              <a:rPr lang="en-CA" dirty="0"/>
              <a:t>Syntax:</a:t>
            </a:r>
          </a:p>
          <a:p>
            <a:r>
              <a:rPr lang="en-CA" dirty="0">
                <a:solidFill>
                  <a:srgbClr val="FF0000"/>
                </a:solidFill>
              </a:rPr>
              <a:t>initialize the condition variable</a:t>
            </a:r>
            <a:endParaRPr lang="en-CA" dirty="0"/>
          </a:p>
          <a:p>
            <a:pPr marL="0" indent="0" algn="ctr">
              <a:buNone/>
            </a:pPr>
            <a:r>
              <a:rPr lang="en-CA" b="1" dirty="0">
                <a:solidFill>
                  <a:srgbClr val="FF0000"/>
                </a:solidFill>
              </a:rPr>
              <a:t>while (condition)</a:t>
            </a:r>
          </a:p>
          <a:p>
            <a:pPr marL="0" indent="0">
              <a:buNone/>
            </a:pPr>
            <a:r>
              <a:rPr lang="en-CA" b="1" dirty="0">
                <a:solidFill>
                  <a:srgbClr val="FF0000"/>
                </a:solidFill>
              </a:rPr>
              <a:t>			{</a:t>
            </a:r>
          </a:p>
          <a:p>
            <a:pPr marL="0" indent="0" algn="ctr">
              <a:buNone/>
            </a:pPr>
            <a:r>
              <a:rPr lang="en-CA" b="1" dirty="0">
                <a:solidFill>
                  <a:srgbClr val="FF0000"/>
                </a:solidFill>
              </a:rPr>
              <a:t>		statement1;</a:t>
            </a:r>
          </a:p>
          <a:p>
            <a:pPr marL="0" indent="0" algn="ctr">
              <a:buNone/>
            </a:pPr>
            <a:r>
              <a:rPr lang="en-CA" b="1" dirty="0">
                <a:solidFill>
                  <a:srgbClr val="FF0000"/>
                </a:solidFill>
              </a:rPr>
              <a:t>		</a:t>
            </a:r>
            <a:r>
              <a:rPr lang="en-CA" b="1" dirty="0" err="1">
                <a:solidFill>
                  <a:srgbClr val="FF0000"/>
                </a:solidFill>
              </a:rPr>
              <a:t>statementn</a:t>
            </a:r>
            <a:r>
              <a:rPr lang="en-CA" b="1" dirty="0">
                <a:solidFill>
                  <a:srgbClr val="FF0000"/>
                </a:solidFill>
              </a:rPr>
              <a:t>;</a:t>
            </a:r>
          </a:p>
          <a:p>
            <a:pPr marL="0" indent="0" algn="ctr">
              <a:buNone/>
            </a:pPr>
            <a:r>
              <a:rPr lang="en-CA" b="1" dirty="0">
                <a:solidFill>
                  <a:srgbClr val="FF0000"/>
                </a:solidFill>
              </a:rPr>
              <a:t>                                         </a:t>
            </a:r>
            <a:r>
              <a:rPr lang="en-CA" b="1" dirty="0" err="1">
                <a:solidFill>
                  <a:srgbClr val="FF0000"/>
                </a:solidFill>
              </a:rPr>
              <a:t>incrementization_statement</a:t>
            </a:r>
            <a:r>
              <a:rPr lang="en-CA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CA" b="1" dirty="0">
                <a:solidFill>
                  <a:srgbClr val="FF0000"/>
                </a:solidFill>
              </a:rPr>
              <a:t>			}</a:t>
            </a:r>
          </a:p>
          <a:p>
            <a:r>
              <a:rPr lang="en-CA" dirty="0"/>
              <a:t>Note that the curly braces are not needed if there is only a single statement.</a:t>
            </a:r>
          </a:p>
          <a:p>
            <a:r>
              <a:rPr lang="en-CA" dirty="0"/>
              <a:t>Note that the variable used for the condition will be initialized before the while statement.</a:t>
            </a:r>
          </a:p>
        </p:txBody>
      </p:sp>
    </p:spTree>
    <p:extLst>
      <p:ext uri="{BB962C8B-B14F-4D97-AF65-F5344CB8AC3E}">
        <p14:creationId xmlns:p14="http://schemas.microsoft.com/office/powerpoint/2010/main" val="3924472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CA" dirty="0"/>
              <a:t>Write a C++ program to print out only even matric numbers of students offering COSC112. (Hint there are 100 students offering COSC112)</a:t>
            </a:r>
          </a:p>
        </p:txBody>
      </p:sp>
    </p:spTree>
    <p:extLst>
      <p:ext uri="{BB962C8B-B14F-4D97-AF65-F5344CB8AC3E}">
        <p14:creationId xmlns:p14="http://schemas.microsoft.com/office/powerpoint/2010/main" val="429014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35292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3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Using a Sentinel Value 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0A642A-A702-41F7-8873-821E625A614D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user can be allowed to keep entering the loop until he enters a special value that signals that he’s done.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This special signal value is called a </a:t>
            </a:r>
            <a:r>
              <a:rPr lang="en-US" b="1" dirty="0"/>
              <a:t>sentinel</a:t>
            </a:r>
            <a:r>
              <a:rPr lang="en-US" dirty="0"/>
              <a:t> </a:t>
            </a:r>
            <a:r>
              <a:rPr lang="en-US" b="1" dirty="0"/>
              <a:t>value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It is also known as flag or signal value.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Its for indicating the end of data entry.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It can also be used when the user does not know the number of variables to be entered. This means when the repetition is indefinite.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sentinel value  </a:t>
            </a:r>
            <a:r>
              <a:rPr lang="en-US"/>
              <a:t>must not be </a:t>
            </a:r>
            <a:r>
              <a:rPr lang="en-US" dirty="0"/>
              <a:t>a legal value for the problem at hand.  For example, we can’t use 0 (zero) as the sentinel value for an exam score.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8495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Lab/Classwork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Write a C++ program to calculate the average grade of 30 students in a course.</a:t>
            </a:r>
          </a:p>
          <a:p>
            <a:r>
              <a:rPr lang="en-CA" dirty="0"/>
              <a:t>Write a C++ program to calculate the average grade of students in offering COSC112.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055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Control structure statements specify the </a:t>
            </a:r>
            <a:r>
              <a:rPr lang="en-GB" b="1" dirty="0"/>
              <a:t>order</a:t>
            </a:r>
            <a:r>
              <a:rPr lang="en-GB" dirty="0"/>
              <a:t> in which tasks are executed in a programming language</a:t>
            </a:r>
          </a:p>
          <a:p>
            <a:r>
              <a:rPr lang="en-GB" dirty="0"/>
              <a:t>Control structures are constructs or statements that determines the </a:t>
            </a:r>
            <a:r>
              <a:rPr lang="en-GB" b="1" dirty="0"/>
              <a:t>flow or order</a:t>
            </a:r>
            <a:r>
              <a:rPr lang="en-GB" dirty="0"/>
              <a:t> of execution of a program.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9871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do…while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Irrespective of the condition, the statements are executed in the first iteration. </a:t>
            </a:r>
          </a:p>
          <a:p>
            <a:r>
              <a:rPr lang="en-CA" dirty="0"/>
              <a:t>Before the second iteration the condition will be evaluated, if it is true the statements will be executed the second time.</a:t>
            </a:r>
          </a:p>
          <a:p>
            <a:r>
              <a:rPr lang="en-CA" dirty="0"/>
              <a:t>If not it will get out of the loop.</a:t>
            </a:r>
          </a:p>
        </p:txBody>
      </p:sp>
    </p:spTree>
    <p:extLst>
      <p:ext uri="{BB962C8B-B14F-4D97-AF65-F5344CB8AC3E}">
        <p14:creationId xmlns:p14="http://schemas.microsoft.com/office/powerpoint/2010/main" val="2580934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do…while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Syntax:</a:t>
            </a:r>
          </a:p>
          <a:p>
            <a:r>
              <a:rPr lang="en-CA" dirty="0">
                <a:solidFill>
                  <a:srgbClr val="FF0000"/>
                </a:solidFill>
              </a:rPr>
              <a:t>initialize the condition variable</a:t>
            </a:r>
          </a:p>
          <a:p>
            <a:pPr marL="0" indent="0">
              <a:buNone/>
            </a:pPr>
            <a:r>
              <a:rPr lang="en-CA" b="1" dirty="0">
                <a:solidFill>
                  <a:srgbClr val="FF0000"/>
                </a:solidFill>
              </a:rPr>
              <a:t>		         do</a:t>
            </a:r>
          </a:p>
          <a:p>
            <a:pPr marL="0" indent="0">
              <a:buNone/>
            </a:pPr>
            <a:r>
              <a:rPr lang="en-CA" b="1" dirty="0">
                <a:solidFill>
                  <a:srgbClr val="FF0000"/>
                </a:solidFill>
              </a:rPr>
              <a:t>			{</a:t>
            </a:r>
          </a:p>
          <a:p>
            <a:pPr marL="0" indent="0" algn="ctr">
              <a:buNone/>
            </a:pPr>
            <a:r>
              <a:rPr lang="en-CA" b="1" dirty="0">
                <a:solidFill>
                  <a:srgbClr val="FF0000"/>
                </a:solidFill>
              </a:rPr>
              <a:t>              statement1</a:t>
            </a:r>
          </a:p>
          <a:p>
            <a:pPr marL="0" indent="0" algn="ctr">
              <a:buNone/>
            </a:pPr>
            <a:r>
              <a:rPr lang="en-CA" b="1" dirty="0">
                <a:solidFill>
                  <a:srgbClr val="FF0000"/>
                </a:solidFill>
              </a:rPr>
              <a:t>              </a:t>
            </a:r>
            <a:r>
              <a:rPr lang="en-CA" b="1" dirty="0" err="1">
                <a:solidFill>
                  <a:srgbClr val="FF0000"/>
                </a:solidFill>
              </a:rPr>
              <a:t>statementn</a:t>
            </a:r>
            <a:endParaRPr lang="en-CA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CA" b="1" dirty="0">
                <a:solidFill>
                  <a:srgbClr val="FF0000"/>
                </a:solidFill>
              </a:rPr>
              <a:t>        } while (condition);</a:t>
            </a:r>
          </a:p>
          <a:p>
            <a:r>
              <a:rPr lang="en-CA" dirty="0"/>
              <a:t>Note that the statements will always be in curly braces even if it is a single statement.</a:t>
            </a:r>
          </a:p>
          <a:p>
            <a:r>
              <a:rPr lang="en-CA" dirty="0"/>
              <a:t>In addition, the while ends with a semicolon, unlike the while loop.</a:t>
            </a:r>
          </a:p>
          <a:p>
            <a:r>
              <a:rPr lang="en-CA" dirty="0"/>
              <a:t>Note that the variable used for the condition will be initialized before the do…while statement.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251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n-CA" dirty="0"/>
              <a:t>It is a specialized version of WHILE.</a:t>
            </a:r>
          </a:p>
          <a:p>
            <a:pPr algn="just"/>
            <a:r>
              <a:rPr lang="en-CA" dirty="0"/>
              <a:t>Its for repeating execution of statements a specific number of times.</a:t>
            </a:r>
          </a:p>
          <a:p>
            <a:r>
              <a:rPr lang="en-CA" dirty="0"/>
              <a:t>Syntax: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sz="2800" b="1" dirty="0">
                <a:solidFill>
                  <a:srgbClr val="FF0000"/>
                </a:solidFill>
              </a:rPr>
              <a:t>for(initialization; condition; </a:t>
            </a:r>
            <a:r>
              <a:rPr lang="en-CA" sz="2800" b="1" dirty="0" err="1">
                <a:solidFill>
                  <a:srgbClr val="FF0000"/>
                </a:solidFill>
              </a:rPr>
              <a:t>incrementation</a:t>
            </a:r>
            <a:r>
              <a:rPr lang="en-CA" sz="28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CA" sz="2800" b="1" dirty="0">
                <a:solidFill>
                  <a:srgbClr val="FF0000"/>
                </a:solidFill>
              </a:rPr>
              <a:t>    {</a:t>
            </a:r>
          </a:p>
          <a:p>
            <a:pPr marL="457200" lvl="1" indent="0">
              <a:buNone/>
            </a:pPr>
            <a:r>
              <a:rPr lang="en-CA" b="1" dirty="0">
                <a:solidFill>
                  <a:srgbClr val="FF0000"/>
                </a:solidFill>
              </a:rPr>
              <a:t>statement1</a:t>
            </a:r>
          </a:p>
          <a:p>
            <a:pPr marL="0" indent="0">
              <a:buNone/>
            </a:pPr>
            <a:r>
              <a:rPr lang="en-CA" sz="2800" b="1" dirty="0">
                <a:solidFill>
                  <a:srgbClr val="FF0000"/>
                </a:solidFill>
              </a:rPr>
              <a:t>      statement2</a:t>
            </a:r>
          </a:p>
          <a:p>
            <a:pPr marL="0" indent="0">
              <a:buNone/>
            </a:pPr>
            <a:r>
              <a:rPr lang="en-CA" sz="2800" b="1" dirty="0">
                <a:solidFill>
                  <a:srgbClr val="FF0000"/>
                </a:solidFill>
              </a:rPr>
              <a:t>    }</a:t>
            </a:r>
          </a:p>
          <a:p>
            <a:r>
              <a:rPr lang="en-CA" sz="2800" dirty="0"/>
              <a:t>Note that the for statement, like while tests the condition before the first iteration.</a:t>
            </a:r>
          </a:p>
        </p:txBody>
      </p:sp>
    </p:spTree>
    <p:extLst>
      <p:ext uri="{BB962C8B-B14F-4D97-AF65-F5344CB8AC3E}">
        <p14:creationId xmlns:p14="http://schemas.microsoft.com/office/powerpoint/2010/main" val="1296323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en-CA" dirty="0"/>
              <a:t>Write a C++ program that outputs “Hello World” n number of times using the for loop.</a:t>
            </a:r>
          </a:p>
        </p:txBody>
      </p:sp>
    </p:spTree>
    <p:extLst>
      <p:ext uri="{BB962C8B-B14F-4D97-AF65-F5344CB8AC3E}">
        <p14:creationId xmlns:p14="http://schemas.microsoft.com/office/powerpoint/2010/main" val="152478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5913"/>
            <a:ext cx="8208912" cy="457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408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Class/</a:t>
            </a:r>
            <a:r>
              <a:rPr lang="en-CA" dirty="0" err="1"/>
              <a:t>Labwork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Write two C++ programs with one using for loop and the other while loop to print odd numbers between 500 and 10000.</a:t>
            </a:r>
          </a:p>
        </p:txBody>
      </p:sp>
    </p:spTree>
    <p:extLst>
      <p:ext uri="{BB962C8B-B14F-4D97-AF65-F5344CB8AC3E}">
        <p14:creationId xmlns:p14="http://schemas.microsoft.com/office/powerpoint/2010/main" val="3439269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Nested control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Nested control structure involves placing if…else statement inside another if…else statement or placing loop inside another loop. This allows more complicated program behaviours. </a:t>
            </a:r>
          </a:p>
        </p:txBody>
      </p:sp>
    </p:spTree>
    <p:extLst>
      <p:ext uri="{BB962C8B-B14F-4D97-AF65-F5344CB8AC3E}">
        <p14:creationId xmlns:p14="http://schemas.microsoft.com/office/powerpoint/2010/main" val="515863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Nested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This is a multiple selection structure using dependent conditions.</a:t>
            </a:r>
          </a:p>
          <a:p>
            <a:r>
              <a:rPr lang="en-CA" dirty="0"/>
              <a:t>An application that will educate secondary school students on admission process </a:t>
            </a:r>
          </a:p>
          <a:p>
            <a:r>
              <a:rPr lang="en-CA" dirty="0"/>
              <a:t>WAEC</a:t>
            </a:r>
          </a:p>
          <a:p>
            <a:r>
              <a:rPr lang="en-CA" dirty="0" err="1"/>
              <a:t>jambScore</a:t>
            </a:r>
            <a:endParaRPr lang="en-CA" dirty="0"/>
          </a:p>
          <a:p>
            <a:r>
              <a:rPr lang="en-CA" dirty="0"/>
              <a:t>Post UTME</a:t>
            </a:r>
          </a:p>
          <a:p>
            <a:r>
              <a:rPr lang="en-CA" dirty="0"/>
              <a:t>Age</a:t>
            </a:r>
          </a:p>
          <a:p>
            <a:r>
              <a:rPr lang="en-CA" dirty="0"/>
              <a:t>NESTED IF statement: this is when there is an IF … ELSE statement inside an IF statement or an IF THEN statement.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3937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9170-D960-27A5-0484-46BE0299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A4D85-AED8-38DA-90BC-25FC3A4745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An application that will educate secondary school students on admission process </a:t>
            </a:r>
          </a:p>
          <a:p>
            <a:r>
              <a:rPr lang="en-CA" dirty="0"/>
              <a:t>WAEC</a:t>
            </a:r>
          </a:p>
          <a:p>
            <a:r>
              <a:rPr lang="en-CA" dirty="0" err="1"/>
              <a:t>jambScore</a:t>
            </a:r>
            <a:endParaRPr lang="en-CA" dirty="0"/>
          </a:p>
          <a:p>
            <a:r>
              <a:rPr lang="en-CA" dirty="0"/>
              <a:t>Post UTME</a:t>
            </a:r>
          </a:p>
          <a:p>
            <a:r>
              <a:rPr lang="en-CA" dirty="0"/>
              <a:t>Age</a:t>
            </a:r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58E3B54-EAD3-289F-AFC7-29C76CDD04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7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5"/>
    </mc:Choice>
    <mc:Fallback xmlns="">
      <p:transition spd="slow" advTm="60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Nested loop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en-CA" dirty="0"/>
              <a:t>As it is possible to place ifs inside of ifs, loops can also be placed inside of loops by simply placing these structures inside the statement blocks. </a:t>
            </a:r>
          </a:p>
        </p:txBody>
      </p:sp>
    </p:spTree>
    <p:extLst>
      <p:ext uri="{BB962C8B-B14F-4D97-AF65-F5344CB8AC3E}">
        <p14:creationId xmlns:p14="http://schemas.microsoft.com/office/powerpoint/2010/main" val="265306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control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/>
              <a:t>Sequential Structure</a:t>
            </a:r>
          </a:p>
          <a:p>
            <a:r>
              <a:rPr lang="en-CA" dirty="0"/>
              <a:t>Selection Structure</a:t>
            </a:r>
          </a:p>
          <a:p>
            <a:r>
              <a:rPr lang="en-CA" dirty="0"/>
              <a:t>They are:</a:t>
            </a:r>
          </a:p>
          <a:p>
            <a:pPr lvl="1"/>
            <a:r>
              <a:rPr lang="en-CA" dirty="0"/>
              <a:t>If statements</a:t>
            </a:r>
          </a:p>
          <a:p>
            <a:pPr lvl="2"/>
            <a:r>
              <a:rPr lang="en-CA" dirty="0"/>
              <a:t>Single statement or option</a:t>
            </a:r>
          </a:p>
          <a:p>
            <a:pPr lvl="2"/>
            <a:r>
              <a:rPr lang="en-CA" dirty="0"/>
              <a:t>Double statements or option (IF...ELSE)</a:t>
            </a:r>
          </a:p>
          <a:p>
            <a:pPr lvl="2"/>
            <a:r>
              <a:rPr lang="en-CA" dirty="0"/>
              <a:t>Nested-If</a:t>
            </a:r>
          </a:p>
          <a:p>
            <a:pPr lvl="2"/>
            <a:r>
              <a:rPr lang="en-CA" dirty="0"/>
              <a:t>Compound IF or if...else...if</a:t>
            </a:r>
          </a:p>
          <a:p>
            <a:pPr lvl="2"/>
            <a:r>
              <a:rPr lang="en-CA" dirty="0"/>
              <a:t>Switch-Case</a:t>
            </a:r>
          </a:p>
          <a:p>
            <a:r>
              <a:rPr lang="en-CA" dirty="0"/>
              <a:t>Iterative/</a:t>
            </a:r>
            <a:r>
              <a:rPr lang="en-CA" dirty="0" err="1"/>
              <a:t>Repititive</a:t>
            </a:r>
            <a:r>
              <a:rPr lang="en-CA" dirty="0"/>
              <a:t>/Loop</a:t>
            </a:r>
          </a:p>
          <a:p>
            <a:pPr lvl="1"/>
            <a:r>
              <a:rPr lang="en-CA" dirty="0"/>
              <a:t>Pre-condition</a:t>
            </a:r>
          </a:p>
          <a:p>
            <a:pPr lvl="2"/>
            <a:r>
              <a:rPr lang="en-CA" dirty="0"/>
              <a:t>For...loop</a:t>
            </a:r>
          </a:p>
          <a:p>
            <a:pPr lvl="2"/>
            <a:r>
              <a:rPr lang="en-CA" dirty="0"/>
              <a:t>While...loop</a:t>
            </a:r>
          </a:p>
          <a:p>
            <a:pPr lvl="1"/>
            <a:r>
              <a:rPr lang="en-CA" dirty="0"/>
              <a:t>Post-condition</a:t>
            </a:r>
          </a:p>
          <a:p>
            <a:pPr lvl="2"/>
            <a:r>
              <a:rPr lang="en-CA" dirty="0"/>
              <a:t>Do...while</a:t>
            </a:r>
          </a:p>
          <a:p>
            <a:pPr lvl="2">
              <a:buNone/>
            </a:pPr>
            <a:endParaRPr lang="en-CA" dirty="0"/>
          </a:p>
          <a:p>
            <a:pPr lvl="2"/>
            <a:endParaRPr lang="en-CA" dirty="0"/>
          </a:p>
          <a:p>
            <a:pPr lvl="2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10610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Write a C++ program showing multiplication tables from 1 to12</a:t>
            </a:r>
          </a:p>
        </p:txBody>
      </p:sp>
    </p:spTree>
    <p:extLst>
      <p:ext uri="{BB962C8B-B14F-4D97-AF65-F5344CB8AC3E}">
        <p14:creationId xmlns:p14="http://schemas.microsoft.com/office/powerpoint/2010/main" val="3282809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99288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390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Class/</a:t>
            </a:r>
            <a:r>
              <a:rPr lang="en-CA" dirty="0" err="1"/>
              <a:t>Labwork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Write a C++ program showing multiplication tables specified by the user.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4804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Write a C++ program that outputs “Hello World” n number of times using </a:t>
            </a:r>
          </a:p>
          <a:p>
            <a:r>
              <a:rPr lang="en-CA" dirty="0"/>
              <a:t>while…loop</a:t>
            </a:r>
          </a:p>
          <a:p>
            <a:r>
              <a:rPr lang="en-CA" dirty="0"/>
              <a:t>do…while</a:t>
            </a:r>
          </a:p>
          <a:p>
            <a:r>
              <a:rPr lang="en-CA" dirty="0"/>
              <a:t>Write a C++ program that computes factorial of any number.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463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The if statement is executed when its condition evaluates to be true, otherwise it is ignored.</a:t>
            </a:r>
          </a:p>
          <a:p>
            <a:r>
              <a:rPr lang="en-CA" dirty="0"/>
              <a:t>Syntax:</a:t>
            </a:r>
          </a:p>
          <a:p>
            <a:pPr marL="0" indent="0">
              <a:buNone/>
            </a:pPr>
            <a:r>
              <a:rPr lang="en-CA" b="1" i="1" dirty="0">
                <a:solidFill>
                  <a:srgbClr val="FF0000"/>
                </a:solidFill>
              </a:rPr>
              <a:t>if (condition)</a:t>
            </a:r>
          </a:p>
          <a:p>
            <a:pPr marL="0" indent="0">
              <a:buNone/>
            </a:pPr>
            <a:r>
              <a:rPr lang="en-CA" b="1" i="1" dirty="0">
                <a:solidFill>
                  <a:srgbClr val="FF0000"/>
                </a:solidFill>
              </a:rPr>
              <a:t>	{ </a:t>
            </a:r>
          </a:p>
          <a:p>
            <a:pPr marL="0" indent="0">
              <a:buNone/>
            </a:pPr>
            <a:r>
              <a:rPr lang="en-CA" b="1" i="1" dirty="0">
                <a:solidFill>
                  <a:srgbClr val="FF0000"/>
                </a:solidFill>
              </a:rPr>
              <a:t>		statement1;</a:t>
            </a:r>
          </a:p>
          <a:p>
            <a:pPr marL="0" indent="0">
              <a:buNone/>
            </a:pPr>
            <a:r>
              <a:rPr lang="en-CA" b="1" i="1" dirty="0">
                <a:solidFill>
                  <a:srgbClr val="FF0000"/>
                </a:solidFill>
              </a:rPr>
              <a:t>		statement2;</a:t>
            </a:r>
          </a:p>
          <a:p>
            <a:pPr marL="0" indent="0">
              <a:buNone/>
            </a:pPr>
            <a:r>
              <a:rPr lang="en-CA" b="1" i="1" dirty="0">
                <a:solidFill>
                  <a:srgbClr val="FF0000"/>
                </a:solidFill>
              </a:rPr>
              <a:t>	 }</a:t>
            </a:r>
            <a:endParaRPr lang="en-CA" dirty="0"/>
          </a:p>
          <a:p>
            <a:r>
              <a:rPr lang="en-CA" dirty="0"/>
              <a:t>or</a:t>
            </a:r>
          </a:p>
          <a:p>
            <a:pPr marL="0" indent="0">
              <a:buNone/>
            </a:pPr>
            <a:r>
              <a:rPr lang="en-CA" b="1" i="1" dirty="0">
                <a:solidFill>
                  <a:srgbClr val="FF0000"/>
                </a:solidFill>
              </a:rPr>
              <a:t>if (condition)</a:t>
            </a:r>
          </a:p>
          <a:p>
            <a:pPr marL="0" indent="0">
              <a:buNone/>
            </a:pPr>
            <a:r>
              <a:rPr lang="en-CA" b="1" i="1" dirty="0">
                <a:solidFill>
                  <a:srgbClr val="FF0000"/>
                </a:solidFill>
              </a:rPr>
              <a:t>	statement;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532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This statement is used for deciding statement to execute between two sequences of statements.</a:t>
            </a:r>
          </a:p>
          <a:p>
            <a:r>
              <a:rPr lang="en-CA" dirty="0"/>
              <a:t>Syntax</a:t>
            </a:r>
          </a:p>
          <a:p>
            <a:r>
              <a:rPr lang="en-CA" dirty="0"/>
              <a:t>For multiple option</a:t>
            </a:r>
          </a:p>
          <a:p>
            <a:r>
              <a:rPr lang="en-CA" i="1" dirty="0">
                <a:solidFill>
                  <a:srgbClr val="FF0000"/>
                </a:solidFill>
              </a:rPr>
              <a:t>if (condition)</a:t>
            </a:r>
          </a:p>
          <a:p>
            <a:pPr marL="0" indent="0">
              <a:buNone/>
            </a:pPr>
            <a:r>
              <a:rPr lang="en-CA" i="1" dirty="0">
                <a:solidFill>
                  <a:srgbClr val="FF0000"/>
                </a:solidFill>
              </a:rPr>
              <a:t>	statement1;</a:t>
            </a:r>
          </a:p>
          <a:p>
            <a:pPr marL="0" indent="0">
              <a:buNone/>
            </a:pPr>
            <a:r>
              <a:rPr lang="en-CA" i="1" dirty="0">
                <a:solidFill>
                  <a:srgbClr val="FF0000"/>
                </a:solidFill>
              </a:rPr>
              <a:t>   else</a:t>
            </a:r>
          </a:p>
          <a:p>
            <a:pPr marL="0" indent="0">
              <a:buNone/>
            </a:pPr>
            <a:r>
              <a:rPr lang="en-CA" i="1" dirty="0">
                <a:solidFill>
                  <a:srgbClr val="FF0000"/>
                </a:solidFill>
              </a:rPr>
              <a:t>	statement2;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738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Syntax:</a:t>
            </a:r>
          </a:p>
          <a:p>
            <a:r>
              <a:rPr lang="en-CA" dirty="0"/>
              <a:t>or</a:t>
            </a:r>
          </a:p>
          <a:p>
            <a:r>
              <a:rPr lang="en-CA" b="1" i="1" dirty="0">
                <a:solidFill>
                  <a:srgbClr val="FF0000"/>
                </a:solidFill>
              </a:rPr>
              <a:t>if (condition)</a:t>
            </a:r>
          </a:p>
          <a:p>
            <a:pPr marL="0" indent="0">
              <a:buNone/>
            </a:pPr>
            <a:r>
              <a:rPr lang="en-CA" b="1" i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CA" b="1" i="1" dirty="0">
                <a:solidFill>
                  <a:srgbClr val="FF0000"/>
                </a:solidFill>
              </a:rPr>
              <a:t>	statementa1;</a:t>
            </a:r>
          </a:p>
          <a:p>
            <a:pPr marL="0" indent="0">
              <a:buNone/>
            </a:pPr>
            <a:r>
              <a:rPr lang="en-CA" b="1" i="1" dirty="0">
                <a:solidFill>
                  <a:srgbClr val="FF0000"/>
                </a:solidFill>
              </a:rPr>
              <a:t>	</a:t>
            </a:r>
            <a:r>
              <a:rPr lang="en-CA" b="1" i="1" dirty="0" err="1">
                <a:solidFill>
                  <a:srgbClr val="FF0000"/>
                </a:solidFill>
              </a:rPr>
              <a:t>statementan</a:t>
            </a:r>
            <a:r>
              <a:rPr lang="en-CA" b="1" i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CA" b="1" i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CA" b="1" i="1" dirty="0">
                <a:solidFill>
                  <a:srgbClr val="FF0000"/>
                </a:solidFill>
              </a:rPr>
              <a:t>   else</a:t>
            </a:r>
          </a:p>
          <a:p>
            <a:pPr marL="0" indent="0">
              <a:buNone/>
            </a:pPr>
            <a:r>
              <a:rPr lang="en-CA" b="1" i="1" dirty="0">
                <a:solidFill>
                  <a:srgbClr val="FF0000"/>
                </a:solidFill>
              </a:rPr>
              <a:t>{	</a:t>
            </a:r>
          </a:p>
          <a:p>
            <a:pPr marL="0" indent="0">
              <a:buNone/>
            </a:pPr>
            <a:r>
              <a:rPr lang="en-CA" b="1" i="1" dirty="0">
                <a:solidFill>
                  <a:srgbClr val="FF0000"/>
                </a:solidFill>
              </a:rPr>
              <a:t>	statementb1;</a:t>
            </a:r>
          </a:p>
          <a:p>
            <a:pPr marL="0" indent="0">
              <a:buNone/>
            </a:pPr>
            <a:r>
              <a:rPr lang="en-CA" b="1" i="1" dirty="0">
                <a:solidFill>
                  <a:srgbClr val="FF0000"/>
                </a:solidFill>
              </a:rPr>
              <a:t>	</a:t>
            </a:r>
            <a:r>
              <a:rPr lang="en-CA" b="1" i="1" dirty="0" err="1">
                <a:solidFill>
                  <a:srgbClr val="FF0000"/>
                </a:solidFill>
              </a:rPr>
              <a:t>statementbm</a:t>
            </a:r>
            <a:r>
              <a:rPr lang="en-CA" b="1" i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CA" b="1" i="1" dirty="0">
                <a:solidFill>
                  <a:srgbClr val="FF0000"/>
                </a:solidFill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612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CA" dirty="0"/>
              <a:t>Write a C++ program that determines the maximum number between two integers input by the user.</a:t>
            </a:r>
          </a:p>
        </p:txBody>
      </p:sp>
    </p:spTree>
    <p:extLst>
      <p:ext uri="{BB962C8B-B14F-4D97-AF65-F5344CB8AC3E}">
        <p14:creationId xmlns:p14="http://schemas.microsoft.com/office/powerpoint/2010/main" val="228917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20891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03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else if statement OR compound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algn="just"/>
            <a:r>
              <a:rPr lang="en-CA" sz="4500" dirty="0"/>
              <a:t>This is for deciding between two or more blocks based on multiple conditions.</a:t>
            </a:r>
          </a:p>
          <a:p>
            <a:pPr algn="just"/>
            <a:r>
              <a:rPr lang="en-CA" sz="4500" dirty="0"/>
              <a:t>Syntax</a:t>
            </a:r>
          </a:p>
          <a:p>
            <a:pPr marL="0" indent="0" algn="just">
              <a:buNone/>
            </a:pPr>
            <a:r>
              <a:rPr lang="en-CA" b="1" dirty="0">
                <a:solidFill>
                  <a:srgbClr val="FF0000"/>
                </a:solidFill>
              </a:rPr>
              <a:t>	</a:t>
            </a:r>
            <a:r>
              <a:rPr lang="en-CA" sz="4000" b="1" dirty="0">
                <a:solidFill>
                  <a:srgbClr val="FF0000"/>
                </a:solidFill>
              </a:rPr>
              <a:t>if (condition)</a:t>
            </a:r>
          </a:p>
          <a:p>
            <a:pPr marL="0" indent="0" algn="just">
              <a:buNone/>
            </a:pPr>
            <a:r>
              <a:rPr lang="en-CA" sz="4000" b="1" dirty="0">
                <a:solidFill>
                  <a:srgbClr val="FF0000"/>
                </a:solidFill>
              </a:rPr>
              <a:t>	{</a:t>
            </a:r>
          </a:p>
          <a:p>
            <a:pPr marL="0" indent="0" algn="just">
              <a:buNone/>
            </a:pPr>
            <a:r>
              <a:rPr lang="en-CA" sz="4000" b="1" dirty="0">
                <a:solidFill>
                  <a:srgbClr val="FF0000"/>
                </a:solidFill>
              </a:rPr>
              <a:t>		statementa1</a:t>
            </a:r>
          </a:p>
          <a:p>
            <a:pPr marL="0" indent="0" algn="just">
              <a:buNone/>
            </a:pPr>
            <a:r>
              <a:rPr lang="en-CA" sz="4000" b="1" dirty="0">
                <a:solidFill>
                  <a:srgbClr val="FF0000"/>
                </a:solidFill>
              </a:rPr>
              <a:t>		statementa2 </a:t>
            </a:r>
          </a:p>
          <a:p>
            <a:pPr marL="0" indent="0" algn="just">
              <a:buNone/>
            </a:pPr>
            <a:r>
              <a:rPr lang="en-CA" sz="4000" b="1" dirty="0">
                <a:solidFill>
                  <a:srgbClr val="FF0000"/>
                </a:solidFill>
              </a:rPr>
              <a:t>	}</a:t>
            </a:r>
          </a:p>
          <a:p>
            <a:pPr marL="0" indent="0" algn="just">
              <a:buNone/>
            </a:pPr>
            <a:r>
              <a:rPr lang="en-CA" sz="4000" b="1" dirty="0">
                <a:solidFill>
                  <a:srgbClr val="FF0000"/>
                </a:solidFill>
              </a:rPr>
              <a:t>	else if (condition)</a:t>
            </a:r>
          </a:p>
          <a:p>
            <a:pPr marL="0" indent="0" algn="just">
              <a:buNone/>
            </a:pPr>
            <a:r>
              <a:rPr lang="en-CA" sz="4000" b="1" dirty="0">
                <a:solidFill>
                  <a:srgbClr val="FF0000"/>
                </a:solidFill>
              </a:rPr>
              <a:t>	{</a:t>
            </a:r>
          </a:p>
          <a:p>
            <a:pPr marL="0" indent="0" algn="just">
              <a:buNone/>
            </a:pPr>
            <a:r>
              <a:rPr lang="en-CA" sz="4000" b="1" dirty="0">
                <a:solidFill>
                  <a:srgbClr val="FF0000"/>
                </a:solidFill>
              </a:rPr>
              <a:t>		statementb1</a:t>
            </a:r>
          </a:p>
          <a:p>
            <a:pPr marL="0" indent="0" algn="just">
              <a:buNone/>
            </a:pPr>
            <a:r>
              <a:rPr lang="en-CA" sz="4000" b="1" dirty="0">
                <a:solidFill>
                  <a:srgbClr val="FF0000"/>
                </a:solidFill>
              </a:rPr>
              <a:t>		statementb2 </a:t>
            </a:r>
          </a:p>
          <a:p>
            <a:pPr marL="0" indent="0" algn="just">
              <a:buNone/>
            </a:pPr>
            <a:r>
              <a:rPr lang="en-CA" sz="4000" b="1" dirty="0">
                <a:solidFill>
                  <a:srgbClr val="FF0000"/>
                </a:solidFill>
              </a:rPr>
              <a:t>	}</a:t>
            </a:r>
          </a:p>
          <a:p>
            <a:pPr marL="0" indent="0" algn="just">
              <a:buNone/>
            </a:pPr>
            <a:r>
              <a:rPr lang="en-CA" sz="4000" b="1" dirty="0">
                <a:solidFill>
                  <a:srgbClr val="FF0000"/>
                </a:solidFill>
              </a:rPr>
              <a:t>	else if (condition)</a:t>
            </a:r>
          </a:p>
          <a:p>
            <a:pPr marL="0" indent="0" algn="just">
              <a:buNone/>
            </a:pPr>
            <a:r>
              <a:rPr lang="en-CA" sz="4000" b="1" dirty="0">
                <a:solidFill>
                  <a:srgbClr val="FF0000"/>
                </a:solidFill>
              </a:rPr>
              <a:t>	{</a:t>
            </a:r>
          </a:p>
          <a:p>
            <a:pPr marL="0" indent="0" algn="just">
              <a:buNone/>
            </a:pPr>
            <a:r>
              <a:rPr lang="en-CA" sz="4000" b="1" dirty="0">
                <a:solidFill>
                  <a:srgbClr val="FF0000"/>
                </a:solidFill>
              </a:rPr>
              <a:t>		statementc1</a:t>
            </a:r>
          </a:p>
          <a:p>
            <a:pPr marL="0" indent="0" algn="just">
              <a:buNone/>
            </a:pPr>
            <a:r>
              <a:rPr lang="en-CA" sz="4000" b="1" dirty="0">
                <a:solidFill>
                  <a:srgbClr val="FF0000"/>
                </a:solidFill>
              </a:rPr>
              <a:t>		statementc2 </a:t>
            </a:r>
          </a:p>
          <a:p>
            <a:pPr marL="0" indent="0" algn="just">
              <a:buNone/>
            </a:pPr>
            <a:r>
              <a:rPr lang="en-CA" sz="4000" b="1" dirty="0">
                <a:solidFill>
                  <a:srgbClr val="FF000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53640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30019</TotalTime>
  <Words>1150</Words>
  <Application>Microsoft Office PowerPoint</Application>
  <PresentationFormat>On-screen Show (4:3)</PresentationFormat>
  <Paragraphs>199</Paragraphs>
  <Slides>33</Slides>
  <Notes>21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Equity</vt:lpstr>
      <vt:lpstr> Control Structure</vt:lpstr>
      <vt:lpstr>Introduction</vt:lpstr>
      <vt:lpstr>Types of control structure</vt:lpstr>
      <vt:lpstr>If statement</vt:lpstr>
      <vt:lpstr>if else statement</vt:lpstr>
      <vt:lpstr>if else statement</vt:lpstr>
      <vt:lpstr>Example</vt:lpstr>
      <vt:lpstr>Example</vt:lpstr>
      <vt:lpstr>if else if statement OR compound if</vt:lpstr>
      <vt:lpstr>Example on if else if</vt:lpstr>
      <vt:lpstr>Classwork/assignment</vt:lpstr>
      <vt:lpstr>switch-case</vt:lpstr>
      <vt:lpstr>Switch-case</vt:lpstr>
      <vt:lpstr>Loop</vt:lpstr>
      <vt:lpstr>while loop</vt:lpstr>
      <vt:lpstr>Example</vt:lpstr>
      <vt:lpstr>Example  </vt:lpstr>
      <vt:lpstr>Using a Sentinel Value </vt:lpstr>
      <vt:lpstr>Lab/Classwork</vt:lpstr>
      <vt:lpstr>do…while loop</vt:lpstr>
      <vt:lpstr>do…while loop</vt:lpstr>
      <vt:lpstr>for loop</vt:lpstr>
      <vt:lpstr>Example </vt:lpstr>
      <vt:lpstr>Example</vt:lpstr>
      <vt:lpstr>Class/Labwork</vt:lpstr>
      <vt:lpstr>Nested control structure</vt:lpstr>
      <vt:lpstr>Nested if statement</vt:lpstr>
      <vt:lpstr>PowerPoint Presentation</vt:lpstr>
      <vt:lpstr>Nested loop statement</vt:lpstr>
      <vt:lpstr>Example of Nested loop</vt:lpstr>
      <vt:lpstr>Example</vt:lpstr>
      <vt:lpstr>Class/Labwork</vt:lpstr>
      <vt:lpstr>Assignment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akande</dc:creator>
  <cp:lastModifiedBy>Oluwadara Kalejaiye</cp:lastModifiedBy>
  <cp:revision>108</cp:revision>
  <dcterms:created xsi:type="dcterms:W3CDTF">2014-01-04T10:23:52Z</dcterms:created>
  <dcterms:modified xsi:type="dcterms:W3CDTF">2023-04-12T08:20:36Z</dcterms:modified>
</cp:coreProperties>
</file>