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7" r:id="rId2"/>
    <p:sldId id="330" r:id="rId3"/>
    <p:sldId id="420" r:id="rId4"/>
    <p:sldId id="395" r:id="rId5"/>
    <p:sldId id="404" r:id="rId6"/>
    <p:sldId id="405" r:id="rId7"/>
    <p:sldId id="421" r:id="rId8"/>
    <p:sldId id="408" r:id="rId9"/>
    <p:sldId id="407" r:id="rId10"/>
    <p:sldId id="409" r:id="rId11"/>
    <p:sldId id="410" r:id="rId12"/>
    <p:sldId id="411" r:id="rId13"/>
    <p:sldId id="412" r:id="rId14"/>
    <p:sldId id="413" r:id="rId15"/>
    <p:sldId id="414" r:id="rId16"/>
    <p:sldId id="422" r:id="rId17"/>
    <p:sldId id="415" r:id="rId18"/>
    <p:sldId id="418" r:id="rId19"/>
    <p:sldId id="416" r:id="rId20"/>
    <p:sldId id="417" r:id="rId21"/>
    <p:sldId id="419" r:id="rId22"/>
    <p:sldId id="424" r:id="rId23"/>
    <p:sldId id="425" r:id="rId24"/>
    <p:sldId id="423" r:id="rId25"/>
    <p:sldId id="26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33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74A745-D7B2-4398-9E88-C8644B9150AE}" type="datetimeFigureOut">
              <a:rPr lang="en-US" smtClean="0"/>
              <a:t>11/26/2023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DB6770-6798-4808-BF0D-880D013AF46A}" type="slidenum">
              <a:rPr lang="en-US" smtClean="0"/>
              <a:t>‹#›</a:t>
            </a:fld>
            <a:endParaRPr lang="en-US"/>
          </a:p>
        </p:txBody>
      </p:sp>
    </p:spTree>
    <p:extLst>
      <p:ext uri="{BB962C8B-B14F-4D97-AF65-F5344CB8AC3E}">
        <p14:creationId xmlns:p14="http://schemas.microsoft.com/office/powerpoint/2010/main" val="2638025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6770-6798-4808-BF0D-880D013AF46A}" type="slidenum">
              <a:rPr lang="en-US" smtClean="0"/>
              <a:t>6</a:t>
            </a:fld>
            <a:endParaRPr lang="en-US"/>
          </a:p>
        </p:txBody>
      </p:sp>
    </p:spTree>
    <p:extLst>
      <p:ext uri="{BB962C8B-B14F-4D97-AF65-F5344CB8AC3E}">
        <p14:creationId xmlns:p14="http://schemas.microsoft.com/office/powerpoint/2010/main" val="3106553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5344CD-93AF-46F7-A5C7-6E9D27372011}" type="datetime1">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DD2A6-C425-47C4-A066-9DAC1982D8FF}" type="slidenum">
              <a:rPr lang="en-US" smtClean="0"/>
              <a:t>‹#›</a:t>
            </a:fld>
            <a:endParaRPr lang="en-US"/>
          </a:p>
        </p:txBody>
      </p:sp>
    </p:spTree>
    <p:extLst>
      <p:ext uri="{BB962C8B-B14F-4D97-AF65-F5344CB8AC3E}">
        <p14:creationId xmlns:p14="http://schemas.microsoft.com/office/powerpoint/2010/main" val="3488841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06B47A-6ECB-4501-8529-BCFD746821A5}" type="datetime1">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DD2A6-C425-47C4-A066-9DAC1982D8FF}" type="slidenum">
              <a:rPr lang="en-US" smtClean="0"/>
              <a:t>‹#›</a:t>
            </a:fld>
            <a:endParaRPr lang="en-US"/>
          </a:p>
        </p:txBody>
      </p:sp>
    </p:spTree>
    <p:extLst>
      <p:ext uri="{BB962C8B-B14F-4D97-AF65-F5344CB8AC3E}">
        <p14:creationId xmlns:p14="http://schemas.microsoft.com/office/powerpoint/2010/main" val="2225351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9CFACC-89A0-497D-8274-65E7CEFB637A}" type="datetime1">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DD2A6-C425-47C4-A066-9DAC1982D8FF}" type="slidenum">
              <a:rPr lang="en-US" smtClean="0"/>
              <a:t>‹#›</a:t>
            </a:fld>
            <a:endParaRPr lang="en-US"/>
          </a:p>
        </p:txBody>
      </p:sp>
    </p:spTree>
    <p:extLst>
      <p:ext uri="{BB962C8B-B14F-4D97-AF65-F5344CB8AC3E}">
        <p14:creationId xmlns:p14="http://schemas.microsoft.com/office/powerpoint/2010/main" val="159998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0EA3C-B619-4618-9321-EA2E0D138239}" type="datetime1">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DD2A6-C425-47C4-A066-9DAC1982D8FF}" type="slidenum">
              <a:rPr lang="en-US" smtClean="0"/>
              <a:t>‹#›</a:t>
            </a:fld>
            <a:endParaRPr lang="en-US"/>
          </a:p>
        </p:txBody>
      </p:sp>
    </p:spTree>
    <p:extLst>
      <p:ext uri="{BB962C8B-B14F-4D97-AF65-F5344CB8AC3E}">
        <p14:creationId xmlns:p14="http://schemas.microsoft.com/office/powerpoint/2010/main" val="423029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721328-701C-4141-9F18-718EF058C10F}" type="datetime1">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DD2A6-C425-47C4-A066-9DAC1982D8FF}" type="slidenum">
              <a:rPr lang="en-US" smtClean="0"/>
              <a:t>‹#›</a:t>
            </a:fld>
            <a:endParaRPr lang="en-US"/>
          </a:p>
        </p:txBody>
      </p:sp>
    </p:spTree>
    <p:extLst>
      <p:ext uri="{BB962C8B-B14F-4D97-AF65-F5344CB8AC3E}">
        <p14:creationId xmlns:p14="http://schemas.microsoft.com/office/powerpoint/2010/main" val="176676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D96C73-B4EB-4727-BBDE-8DC7F7D0756B}" type="datetime1">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DD2A6-C425-47C4-A066-9DAC1982D8FF}" type="slidenum">
              <a:rPr lang="en-US" smtClean="0"/>
              <a:t>‹#›</a:t>
            </a:fld>
            <a:endParaRPr lang="en-US"/>
          </a:p>
        </p:txBody>
      </p:sp>
    </p:spTree>
    <p:extLst>
      <p:ext uri="{BB962C8B-B14F-4D97-AF65-F5344CB8AC3E}">
        <p14:creationId xmlns:p14="http://schemas.microsoft.com/office/powerpoint/2010/main" val="23079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2145CE-06D7-4F13-8B6E-C66DB130E7D2}" type="datetime1">
              <a:rPr lang="en-US" smtClean="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6DD2A6-C425-47C4-A066-9DAC1982D8FF}" type="slidenum">
              <a:rPr lang="en-US" smtClean="0"/>
              <a:t>‹#›</a:t>
            </a:fld>
            <a:endParaRPr lang="en-US"/>
          </a:p>
        </p:txBody>
      </p:sp>
    </p:spTree>
    <p:extLst>
      <p:ext uri="{BB962C8B-B14F-4D97-AF65-F5344CB8AC3E}">
        <p14:creationId xmlns:p14="http://schemas.microsoft.com/office/powerpoint/2010/main" val="376000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F90B48-443A-468F-B148-60295C73CB10}" type="datetime1">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6DD2A6-C425-47C4-A066-9DAC1982D8FF}" type="slidenum">
              <a:rPr lang="en-US" smtClean="0"/>
              <a:t>‹#›</a:t>
            </a:fld>
            <a:endParaRPr lang="en-US"/>
          </a:p>
        </p:txBody>
      </p:sp>
    </p:spTree>
    <p:extLst>
      <p:ext uri="{BB962C8B-B14F-4D97-AF65-F5344CB8AC3E}">
        <p14:creationId xmlns:p14="http://schemas.microsoft.com/office/powerpoint/2010/main" val="52491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A62A8-CE7E-4B66-85EB-7282876FE45E}" type="datetime1">
              <a:rPr lang="en-US" smtClean="0"/>
              <a:t>11/26/2023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6DD2A6-C425-47C4-A066-9DAC1982D8FF}" type="slidenum">
              <a:rPr lang="en-US" smtClean="0"/>
              <a:t>‹#›</a:t>
            </a:fld>
            <a:endParaRPr lang="en-US"/>
          </a:p>
        </p:txBody>
      </p:sp>
    </p:spTree>
    <p:extLst>
      <p:ext uri="{BB962C8B-B14F-4D97-AF65-F5344CB8AC3E}">
        <p14:creationId xmlns:p14="http://schemas.microsoft.com/office/powerpoint/2010/main" val="3880660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2CBDB7-43B0-47E3-8BC7-B4230B23BD97}" type="datetime1">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DD2A6-C425-47C4-A066-9DAC1982D8FF}" type="slidenum">
              <a:rPr lang="en-US" smtClean="0"/>
              <a:t>‹#›</a:t>
            </a:fld>
            <a:endParaRPr lang="en-US"/>
          </a:p>
        </p:txBody>
      </p:sp>
    </p:spTree>
    <p:extLst>
      <p:ext uri="{BB962C8B-B14F-4D97-AF65-F5344CB8AC3E}">
        <p14:creationId xmlns:p14="http://schemas.microsoft.com/office/powerpoint/2010/main" val="1603432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94F521-D38C-40B8-A73E-B187F247D94C}" type="datetime1">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DD2A6-C425-47C4-A066-9DAC1982D8FF}" type="slidenum">
              <a:rPr lang="en-US" smtClean="0"/>
              <a:t>‹#›</a:t>
            </a:fld>
            <a:endParaRPr lang="en-US"/>
          </a:p>
        </p:txBody>
      </p:sp>
    </p:spTree>
    <p:extLst>
      <p:ext uri="{BB962C8B-B14F-4D97-AF65-F5344CB8AC3E}">
        <p14:creationId xmlns:p14="http://schemas.microsoft.com/office/powerpoint/2010/main" val="4954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AABE5-5E97-4190-9EB3-6B4C53921412}" type="datetime1">
              <a:rPr lang="en-US" smtClean="0"/>
              <a:t>11/26/2023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DD2A6-C425-47C4-A066-9DAC1982D8FF}" type="slidenum">
              <a:rPr lang="en-US" smtClean="0"/>
              <a:t>‹#›</a:t>
            </a:fld>
            <a:endParaRPr lang="en-US"/>
          </a:p>
        </p:txBody>
      </p:sp>
    </p:spTree>
    <p:extLst>
      <p:ext uri="{BB962C8B-B14F-4D97-AF65-F5344CB8AC3E}">
        <p14:creationId xmlns:p14="http://schemas.microsoft.com/office/powerpoint/2010/main" val="3331246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a:xfrm>
            <a:off x="0" y="6356350"/>
            <a:ext cx="2133600" cy="365125"/>
          </a:xfrm>
        </p:spPr>
        <p:txBody>
          <a:bodyPr/>
          <a:lstStyle/>
          <a:p>
            <a:pPr>
              <a:defRPr/>
            </a:pPr>
            <a:fld id="{315FA2B1-B291-4AF2-BD33-4E307BA9702A}" type="datetime1">
              <a:rPr lang="en-US" sz="2800" b="1" smtClean="0">
                <a:solidFill>
                  <a:schemeClr val="tx1"/>
                </a:solidFill>
                <a:latin typeface="Impact" pitchFamily="34" charset="0"/>
              </a:rPr>
              <a:t>11/26/2023</a:t>
            </a:fld>
            <a:endParaRPr lang="en-US" b="1" dirty="0">
              <a:solidFill>
                <a:schemeClr val="tx1"/>
              </a:solidFill>
              <a:latin typeface="Impact" pitchFamily="34" charset="0"/>
            </a:endParaRPr>
          </a:p>
        </p:txBody>
      </p:sp>
      <p:sp>
        <p:nvSpPr>
          <p:cNvPr id="3" name="Slide Number Placeholder 3"/>
          <p:cNvSpPr>
            <a:spLocks noGrp="1"/>
          </p:cNvSpPr>
          <p:nvPr>
            <p:ph type="sldNum" sz="quarter" idx="12"/>
          </p:nvPr>
        </p:nvSpPr>
        <p:spPr bwMode="auto">
          <a:xfrm>
            <a:off x="8001000" y="6356350"/>
            <a:ext cx="685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sz="1200" b="1" dirty="0" smtClean="0">
                <a:solidFill>
                  <a:srgbClr val="898989"/>
                </a:solidFill>
                <a:latin typeface="Arial Black" pitchFamily="34" charset="0"/>
              </a:rPr>
              <a:t>1</a:t>
            </a:r>
            <a:endParaRPr lang="en-US" sz="1200" b="1" dirty="0">
              <a:solidFill>
                <a:srgbClr val="898989"/>
              </a:solidFill>
              <a:latin typeface="Arial Black" pitchFamily="34" charset="0"/>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025" y="76200"/>
            <a:ext cx="61182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876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70EA3C-B619-4618-9321-EA2E0D138239}" type="datetime1">
              <a:rPr lang="en-US" smtClean="0"/>
              <a:t>11/26/2023</a:t>
            </a:fld>
            <a:endParaRPr lang="en-US"/>
          </a:p>
        </p:txBody>
      </p:sp>
      <p:sp>
        <p:nvSpPr>
          <p:cNvPr id="5" name="Slide Number Placeholder 4"/>
          <p:cNvSpPr>
            <a:spLocks noGrp="1"/>
          </p:cNvSpPr>
          <p:nvPr>
            <p:ph type="sldNum" sz="quarter" idx="12"/>
          </p:nvPr>
        </p:nvSpPr>
        <p:spPr/>
        <p:txBody>
          <a:bodyPr/>
          <a:lstStyle/>
          <a:p>
            <a:fld id="{6E6DD2A6-C425-47C4-A066-9DAC1982D8FF}" type="slidenum">
              <a:rPr lang="en-US" smtClean="0"/>
              <a:t>10</a:t>
            </a:fld>
            <a:endParaRPr lang="en-US"/>
          </a:p>
        </p:txBody>
      </p:sp>
      <p:pic>
        <p:nvPicPr>
          <p:cNvPr id="6" name="Content Placeholder 5"/>
          <p:cNvPicPr>
            <a:picLocks noGrp="1"/>
          </p:cNvPicPr>
          <p:nvPr>
            <p:ph idx="1"/>
          </p:nvPr>
        </p:nvPicPr>
        <p:blipFill>
          <a:blip r:embed="rId2"/>
          <a:stretch>
            <a:fillRect/>
          </a:stretch>
        </p:blipFill>
        <p:spPr>
          <a:xfrm>
            <a:off x="1219200" y="381000"/>
            <a:ext cx="6858000" cy="5333999"/>
          </a:xfrm>
          <a:prstGeom prst="rect">
            <a:avLst/>
          </a:prstGeom>
        </p:spPr>
      </p:pic>
      <p:sp>
        <p:nvSpPr>
          <p:cNvPr id="7" name="TextBox 6"/>
          <p:cNvSpPr txBox="1"/>
          <p:nvPr/>
        </p:nvSpPr>
        <p:spPr>
          <a:xfrm>
            <a:off x="1143000" y="5943600"/>
            <a:ext cx="7239000" cy="369332"/>
          </a:xfrm>
          <a:prstGeom prst="rect">
            <a:avLst/>
          </a:prstGeom>
          <a:noFill/>
        </p:spPr>
        <p:txBody>
          <a:bodyPr wrap="square" rtlCol="0">
            <a:spAutoFit/>
          </a:bodyPr>
          <a:lstStyle/>
          <a:p>
            <a:r>
              <a:rPr lang="en-US" b="1" dirty="0" smtClean="0"/>
              <a:t>Figure 1. An </a:t>
            </a:r>
            <a:r>
              <a:rPr lang="en-US" b="1" dirty="0"/>
              <a:t>overview of SDN </a:t>
            </a:r>
            <a:r>
              <a:rPr lang="en-US" b="1" dirty="0" smtClean="0"/>
              <a:t>Architecture. </a:t>
            </a:r>
            <a:r>
              <a:rPr lang="en-US" b="1" dirty="0"/>
              <a:t>Source: www.google.csearch</a:t>
            </a:r>
            <a:endParaRPr lang="en-US" dirty="0"/>
          </a:p>
        </p:txBody>
      </p:sp>
    </p:spTree>
    <p:extLst>
      <p:ext uri="{BB962C8B-B14F-4D97-AF65-F5344CB8AC3E}">
        <p14:creationId xmlns:p14="http://schemas.microsoft.com/office/powerpoint/2010/main" val="1353214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05800" cy="5287963"/>
          </a:xfrm>
        </p:spPr>
        <p:txBody>
          <a:bodyPr>
            <a:normAutofit fontScale="92500" lnSpcReduction="20000"/>
          </a:bodyPr>
          <a:lstStyle/>
          <a:p>
            <a:pPr marL="0" indent="0" algn="just">
              <a:buNone/>
            </a:pPr>
            <a:r>
              <a:rPr lang="en-US" sz="4300" dirty="0" smtClean="0"/>
              <a:t>Note </a:t>
            </a:r>
            <a:r>
              <a:rPr lang="en-US" sz="4300" dirty="0"/>
              <a:t>that traditional network connect different networks using routers, it defines the best path to route data from computer A to computer B. They follow Open Shorter Path First (OSPF) protocol method. They also follow the actual data packet to the next device </a:t>
            </a:r>
            <a:r>
              <a:rPr lang="en-US" sz="4800" dirty="0"/>
              <a:t>based</a:t>
            </a:r>
            <a:r>
              <a:rPr lang="en-US" sz="4300" dirty="0"/>
              <a:t> on the address of the destination machine, this function is performed by the data plane. </a:t>
            </a:r>
          </a:p>
          <a:p>
            <a:endParaRPr lang="en-US" dirty="0"/>
          </a:p>
        </p:txBody>
      </p:sp>
      <p:sp>
        <p:nvSpPr>
          <p:cNvPr id="4" name="Date Placeholder 3"/>
          <p:cNvSpPr>
            <a:spLocks noGrp="1"/>
          </p:cNvSpPr>
          <p:nvPr>
            <p:ph type="dt" sz="half" idx="10"/>
          </p:nvPr>
        </p:nvSpPr>
        <p:spPr/>
        <p:txBody>
          <a:bodyPr/>
          <a:lstStyle/>
          <a:p>
            <a:fld id="{EA70EA3C-B619-4618-9321-EA2E0D138239}" type="datetime1">
              <a:rPr lang="en-US" smtClean="0"/>
              <a:t>11/26/2023</a:t>
            </a:fld>
            <a:endParaRPr lang="en-US"/>
          </a:p>
        </p:txBody>
      </p:sp>
      <p:sp>
        <p:nvSpPr>
          <p:cNvPr id="5" name="Slide Number Placeholder 4"/>
          <p:cNvSpPr>
            <a:spLocks noGrp="1"/>
          </p:cNvSpPr>
          <p:nvPr>
            <p:ph type="sldNum" sz="quarter" idx="12"/>
          </p:nvPr>
        </p:nvSpPr>
        <p:spPr/>
        <p:txBody>
          <a:bodyPr/>
          <a:lstStyle/>
          <a:p>
            <a:fld id="{6E6DD2A6-C425-47C4-A066-9DAC1982D8FF}" type="slidenum">
              <a:rPr lang="en-US" smtClean="0"/>
              <a:t>11</a:t>
            </a:fld>
            <a:endParaRPr lang="en-US"/>
          </a:p>
        </p:txBody>
      </p:sp>
    </p:spTree>
    <p:extLst>
      <p:ext uri="{BB962C8B-B14F-4D97-AF65-F5344CB8AC3E}">
        <p14:creationId xmlns:p14="http://schemas.microsoft.com/office/powerpoint/2010/main" val="4245302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91600" cy="6172200"/>
          </a:xfrm>
        </p:spPr>
        <p:txBody>
          <a:bodyPr>
            <a:noAutofit/>
          </a:bodyPr>
          <a:lstStyle/>
          <a:p>
            <a:pPr marL="742950" indent="-742950" algn="just">
              <a:buAutoNum type="arabicParenR"/>
            </a:pPr>
            <a:r>
              <a:rPr lang="en-US" b="1" dirty="0" smtClean="0"/>
              <a:t>SDN </a:t>
            </a:r>
            <a:r>
              <a:rPr lang="en-US" b="1" dirty="0"/>
              <a:t>separates the functions of the control plane and the data plane. The data plane is managed by forwarding Packets to the next layer, while the control plane is managed by the controller. </a:t>
            </a:r>
            <a:endParaRPr lang="en-US" b="1" dirty="0" smtClean="0"/>
          </a:p>
          <a:p>
            <a:pPr marL="742950" indent="-742950" algn="just">
              <a:buAutoNum type="arabicParenR"/>
            </a:pPr>
            <a:r>
              <a:rPr lang="en-US" b="1" dirty="0" smtClean="0"/>
              <a:t>SDN </a:t>
            </a:r>
            <a:r>
              <a:rPr lang="en-US" b="1" dirty="0"/>
              <a:t>identifies the routes, </a:t>
            </a:r>
            <a:r>
              <a:rPr lang="en-US" b="1" dirty="0" smtClean="0"/>
              <a:t>using </a:t>
            </a:r>
            <a:r>
              <a:rPr lang="en-US" b="1" dirty="0"/>
              <a:t>open flow </a:t>
            </a:r>
            <a:r>
              <a:rPr lang="en-US" b="1" dirty="0" smtClean="0"/>
              <a:t>Application Programing Interface (API).</a:t>
            </a:r>
          </a:p>
          <a:p>
            <a:pPr marL="742950" indent="-742950" algn="just">
              <a:buAutoNum type="arabicParenR"/>
            </a:pPr>
            <a:r>
              <a:rPr lang="en-US" b="1" dirty="0" smtClean="0"/>
              <a:t>Developer </a:t>
            </a:r>
            <a:r>
              <a:rPr lang="en-US" b="1" dirty="0"/>
              <a:t>write an application that control the traffic for both audio and video apps, </a:t>
            </a:r>
            <a:r>
              <a:rPr lang="en-US" b="1" dirty="0" smtClean="0"/>
              <a:t>which enables it to run </a:t>
            </a:r>
            <a:r>
              <a:rPr lang="en-US" b="1" dirty="0"/>
              <a:t>on any system or machine. </a:t>
            </a:r>
            <a:endParaRPr lang="en-US" b="1" dirty="0" smtClean="0"/>
          </a:p>
          <a:p>
            <a:pPr marL="742950" indent="-742950" algn="just">
              <a:buAutoNum type="arabicParenR"/>
            </a:pPr>
            <a:r>
              <a:rPr lang="en-US" b="1" dirty="0" smtClean="0"/>
              <a:t>SDN abstracts </a:t>
            </a:r>
            <a:r>
              <a:rPr lang="en-US" b="1" dirty="0"/>
              <a:t>the lower layer network </a:t>
            </a:r>
            <a:r>
              <a:rPr lang="en-US" b="1" dirty="0" smtClean="0"/>
              <a:t>from </a:t>
            </a:r>
            <a:r>
              <a:rPr lang="en-US" b="1" dirty="0"/>
              <a:t>the upper layer network (Application </a:t>
            </a:r>
            <a:r>
              <a:rPr lang="en-US" b="1" dirty="0" smtClean="0"/>
              <a:t>Layer</a:t>
            </a:r>
            <a:r>
              <a:rPr lang="en-US" b="1" dirty="0"/>
              <a:t>)</a:t>
            </a:r>
            <a:endParaRPr lang="en-US" dirty="0"/>
          </a:p>
        </p:txBody>
      </p:sp>
      <p:sp>
        <p:nvSpPr>
          <p:cNvPr id="4" name="Date Placeholder 3"/>
          <p:cNvSpPr>
            <a:spLocks noGrp="1"/>
          </p:cNvSpPr>
          <p:nvPr>
            <p:ph type="dt" sz="half" idx="10"/>
          </p:nvPr>
        </p:nvSpPr>
        <p:spPr/>
        <p:txBody>
          <a:bodyPr/>
          <a:lstStyle/>
          <a:p>
            <a:fld id="{EA70EA3C-B619-4618-9321-EA2E0D138239}" type="datetime1">
              <a:rPr lang="en-US" smtClean="0"/>
              <a:t>11/26/2023</a:t>
            </a:fld>
            <a:endParaRPr lang="en-US"/>
          </a:p>
        </p:txBody>
      </p:sp>
      <p:sp>
        <p:nvSpPr>
          <p:cNvPr id="5" name="Slide Number Placeholder 4"/>
          <p:cNvSpPr>
            <a:spLocks noGrp="1"/>
          </p:cNvSpPr>
          <p:nvPr>
            <p:ph type="sldNum" sz="quarter" idx="12"/>
          </p:nvPr>
        </p:nvSpPr>
        <p:spPr/>
        <p:txBody>
          <a:bodyPr/>
          <a:lstStyle/>
          <a:p>
            <a:fld id="{6E6DD2A6-C425-47C4-A066-9DAC1982D8FF}" type="slidenum">
              <a:rPr lang="en-US" smtClean="0"/>
              <a:t>12</a:t>
            </a:fld>
            <a:endParaRPr lang="en-US"/>
          </a:p>
        </p:txBody>
      </p:sp>
    </p:spTree>
    <p:extLst>
      <p:ext uri="{BB962C8B-B14F-4D97-AF65-F5344CB8AC3E}">
        <p14:creationId xmlns:p14="http://schemas.microsoft.com/office/powerpoint/2010/main" val="2301648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70EA3C-B619-4618-9321-EA2E0D138239}" type="datetime1">
              <a:rPr lang="en-US" smtClean="0"/>
              <a:t>11/26/2023</a:t>
            </a:fld>
            <a:endParaRPr lang="en-US"/>
          </a:p>
        </p:txBody>
      </p:sp>
      <p:sp>
        <p:nvSpPr>
          <p:cNvPr id="5" name="Slide Number Placeholder 4"/>
          <p:cNvSpPr>
            <a:spLocks noGrp="1"/>
          </p:cNvSpPr>
          <p:nvPr>
            <p:ph type="sldNum" sz="quarter" idx="12"/>
          </p:nvPr>
        </p:nvSpPr>
        <p:spPr/>
        <p:txBody>
          <a:bodyPr/>
          <a:lstStyle/>
          <a:p>
            <a:fld id="{6E6DD2A6-C425-47C4-A066-9DAC1982D8FF}" type="slidenum">
              <a:rPr lang="en-US" smtClean="0"/>
              <a:t>13</a:t>
            </a:fld>
            <a:endParaRPr lang="en-US"/>
          </a:p>
        </p:txBody>
      </p:sp>
      <p:pic>
        <p:nvPicPr>
          <p:cNvPr id="6" name="Content Placeholder 5"/>
          <p:cNvPicPr>
            <a:picLocks noGrp="1"/>
          </p:cNvPicPr>
          <p:nvPr>
            <p:ph idx="1"/>
          </p:nvPr>
        </p:nvPicPr>
        <p:blipFill>
          <a:blip r:embed="rId2"/>
          <a:stretch>
            <a:fillRect/>
          </a:stretch>
        </p:blipFill>
        <p:spPr>
          <a:xfrm>
            <a:off x="990600" y="381000"/>
            <a:ext cx="7162800" cy="5334000"/>
          </a:xfrm>
          <a:prstGeom prst="rect">
            <a:avLst/>
          </a:prstGeom>
        </p:spPr>
      </p:pic>
      <p:sp>
        <p:nvSpPr>
          <p:cNvPr id="8" name="TextBox 7"/>
          <p:cNvSpPr txBox="1"/>
          <p:nvPr/>
        </p:nvSpPr>
        <p:spPr>
          <a:xfrm>
            <a:off x="0" y="5791200"/>
            <a:ext cx="9144000" cy="400110"/>
          </a:xfrm>
          <a:prstGeom prst="rect">
            <a:avLst/>
          </a:prstGeom>
          <a:noFill/>
        </p:spPr>
        <p:txBody>
          <a:bodyPr wrap="square" rtlCol="0">
            <a:spAutoFit/>
          </a:bodyPr>
          <a:lstStyle/>
          <a:p>
            <a:r>
              <a:rPr lang="en-US" sz="2000" b="1" dirty="0" smtClean="0"/>
              <a:t>Figure 2. Expanded SDN Architecture showing </a:t>
            </a:r>
            <a:r>
              <a:rPr lang="en-US" sz="2000" b="1" dirty="0"/>
              <a:t>How SDN will change the </a:t>
            </a:r>
            <a:r>
              <a:rPr lang="en-US" sz="2000" b="1" dirty="0" smtClean="0"/>
              <a:t>future NW </a:t>
            </a:r>
            <a:endParaRPr lang="en-US" sz="2000" b="1" dirty="0"/>
          </a:p>
        </p:txBody>
      </p:sp>
    </p:spTree>
    <p:extLst>
      <p:ext uri="{BB962C8B-B14F-4D97-AF65-F5344CB8AC3E}">
        <p14:creationId xmlns:p14="http://schemas.microsoft.com/office/powerpoint/2010/main" val="2485661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Principles </a:t>
            </a:r>
            <a:r>
              <a:rPr lang="en-US" b="1" dirty="0"/>
              <a:t>of </a:t>
            </a:r>
            <a:r>
              <a:rPr lang="en-US" b="1" dirty="0" smtClean="0"/>
              <a:t>SDN </a:t>
            </a:r>
            <a:r>
              <a:rPr lang="en-US" dirty="0"/>
              <a:t/>
            </a:r>
            <a:br>
              <a:rPr lang="en-US" dirty="0"/>
            </a:br>
            <a:endParaRPr lang="en-US" dirty="0"/>
          </a:p>
        </p:txBody>
      </p:sp>
      <p:sp>
        <p:nvSpPr>
          <p:cNvPr id="3" name="Content Placeholder 2"/>
          <p:cNvSpPr>
            <a:spLocks noGrp="1"/>
          </p:cNvSpPr>
          <p:nvPr>
            <p:ph idx="1"/>
          </p:nvPr>
        </p:nvSpPr>
        <p:spPr>
          <a:xfrm>
            <a:off x="152400" y="914400"/>
            <a:ext cx="8763000" cy="5410200"/>
          </a:xfrm>
        </p:spPr>
        <p:txBody>
          <a:bodyPr>
            <a:normAutofit fontScale="85000" lnSpcReduction="10000"/>
          </a:bodyPr>
          <a:lstStyle/>
          <a:p>
            <a:pPr lvl="0" algn="just"/>
            <a:r>
              <a:rPr lang="en-US" b="1" dirty="0" smtClean="0"/>
              <a:t>It </a:t>
            </a:r>
            <a:r>
              <a:rPr lang="en-US" b="1" dirty="0"/>
              <a:t>makes the networking &amp; IP Routing flexible</a:t>
            </a:r>
            <a:endParaRPr lang="en-US" dirty="0"/>
          </a:p>
          <a:p>
            <a:pPr lvl="0" algn="just"/>
            <a:r>
              <a:rPr lang="en-US" b="1" dirty="0"/>
              <a:t>Decoupling control &amp; </a:t>
            </a:r>
            <a:r>
              <a:rPr lang="en-US" b="1" dirty="0" smtClean="0"/>
              <a:t>Data </a:t>
            </a:r>
            <a:r>
              <a:rPr lang="en-US" b="1" dirty="0"/>
              <a:t>P</a:t>
            </a:r>
            <a:r>
              <a:rPr lang="en-US" b="1" dirty="0" smtClean="0"/>
              <a:t>lane: It </a:t>
            </a:r>
            <a:r>
              <a:rPr lang="en-US" b="1" dirty="0"/>
              <a:t>enables packets </a:t>
            </a:r>
            <a:r>
              <a:rPr lang="en-US" b="1" dirty="0" smtClean="0"/>
              <a:t>to </a:t>
            </a:r>
            <a:r>
              <a:rPr lang="en-US" b="1" dirty="0"/>
              <a:t>reach its destination, It does same with </a:t>
            </a:r>
            <a:r>
              <a:rPr lang="en-US" b="1" dirty="0" smtClean="0"/>
              <a:t>helping </a:t>
            </a:r>
            <a:r>
              <a:rPr lang="en-US" b="1" dirty="0"/>
              <a:t>software &amp; dynamic algorithms with full flexibility and Agility instead of wasting many days in performing its </a:t>
            </a:r>
            <a:r>
              <a:rPr lang="en-US" b="1" dirty="0" smtClean="0"/>
              <a:t>function</a:t>
            </a:r>
            <a:endParaRPr lang="en-US" dirty="0"/>
          </a:p>
          <a:p>
            <a:pPr lvl="0" algn="just"/>
            <a:r>
              <a:rPr lang="en-US" b="1" dirty="0"/>
              <a:t>Offloads brain to centralized controller</a:t>
            </a:r>
            <a:endParaRPr lang="en-US" dirty="0"/>
          </a:p>
          <a:p>
            <a:pPr lvl="0" algn="just"/>
            <a:r>
              <a:rPr lang="en-US" b="1" dirty="0"/>
              <a:t>Central View of Resources: </a:t>
            </a:r>
            <a:r>
              <a:rPr lang="en-US" b="1" dirty="0" smtClean="0"/>
              <a:t>Used </a:t>
            </a:r>
            <a:r>
              <a:rPr lang="en-US" b="1" dirty="0"/>
              <a:t>in resource allocation and keeping of end to end eye on network services.</a:t>
            </a:r>
            <a:endParaRPr lang="en-US" dirty="0"/>
          </a:p>
          <a:p>
            <a:pPr lvl="0" algn="just"/>
            <a:r>
              <a:rPr lang="en-US" b="1" dirty="0" smtClean="0"/>
              <a:t>Programmable </a:t>
            </a:r>
            <a:r>
              <a:rPr lang="en-US" b="1" dirty="0"/>
              <a:t>network </a:t>
            </a:r>
            <a:r>
              <a:rPr lang="en-US" b="1" dirty="0" smtClean="0"/>
              <a:t>are centrally managed: The true </a:t>
            </a:r>
            <a:r>
              <a:rPr lang="en-US" b="1" dirty="0"/>
              <a:t>power of SDN is Abstraction, the whole logic flow is so automated that network applications can make requests to SDN controller which in turn will adjust the network resources, change the configurations all in a one network.</a:t>
            </a:r>
            <a:endParaRPr lang="en-US" dirty="0"/>
          </a:p>
          <a:p>
            <a:endParaRPr lang="en-US" dirty="0"/>
          </a:p>
        </p:txBody>
      </p:sp>
      <p:sp>
        <p:nvSpPr>
          <p:cNvPr id="4" name="Date Placeholder 3"/>
          <p:cNvSpPr>
            <a:spLocks noGrp="1"/>
          </p:cNvSpPr>
          <p:nvPr>
            <p:ph type="dt" sz="half" idx="10"/>
          </p:nvPr>
        </p:nvSpPr>
        <p:spPr/>
        <p:txBody>
          <a:bodyPr/>
          <a:lstStyle/>
          <a:p>
            <a:fld id="{EA70EA3C-B619-4618-9321-EA2E0D138239}" type="datetime1">
              <a:rPr lang="en-US" smtClean="0"/>
              <a:t>11/26/2023</a:t>
            </a:fld>
            <a:endParaRPr lang="en-US"/>
          </a:p>
        </p:txBody>
      </p:sp>
      <p:sp>
        <p:nvSpPr>
          <p:cNvPr id="5" name="Slide Number Placeholder 4"/>
          <p:cNvSpPr>
            <a:spLocks noGrp="1"/>
          </p:cNvSpPr>
          <p:nvPr>
            <p:ph type="sldNum" sz="quarter" idx="12"/>
          </p:nvPr>
        </p:nvSpPr>
        <p:spPr/>
        <p:txBody>
          <a:bodyPr/>
          <a:lstStyle/>
          <a:p>
            <a:fld id="{6E6DD2A6-C425-47C4-A066-9DAC1982D8FF}" type="slidenum">
              <a:rPr lang="en-US" smtClean="0"/>
              <a:t>14</a:t>
            </a:fld>
            <a:endParaRPr lang="en-US"/>
          </a:p>
        </p:txBody>
      </p:sp>
    </p:spTree>
    <p:extLst>
      <p:ext uri="{BB962C8B-B14F-4D97-AF65-F5344CB8AC3E}">
        <p14:creationId xmlns:p14="http://schemas.microsoft.com/office/powerpoint/2010/main" val="4066673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sz="4000" dirty="0" smtClean="0"/>
              <a:t>More </a:t>
            </a:r>
            <a:r>
              <a:rPr lang="en-US" sz="4000" dirty="0"/>
              <a:t>dynamic </a:t>
            </a:r>
            <a:r>
              <a:rPr lang="en-US" sz="4000" dirty="0" smtClean="0"/>
              <a:t>Network</a:t>
            </a:r>
          </a:p>
          <a:p>
            <a:r>
              <a:rPr lang="en-US" sz="4000" dirty="0" smtClean="0"/>
              <a:t>Centralized </a:t>
            </a:r>
            <a:r>
              <a:rPr lang="en-US" sz="4000" dirty="0"/>
              <a:t>network </a:t>
            </a:r>
            <a:r>
              <a:rPr lang="en-US" sz="4000" dirty="0" smtClean="0"/>
              <a:t>provisioning</a:t>
            </a:r>
          </a:p>
          <a:p>
            <a:r>
              <a:rPr lang="en-US" sz="4000" dirty="0"/>
              <a:t>Consistent and timely content delivery</a:t>
            </a:r>
            <a:r>
              <a:rPr lang="en-US" sz="4000" dirty="0" smtClean="0"/>
              <a:t>.</a:t>
            </a:r>
          </a:p>
          <a:p>
            <a:r>
              <a:rPr lang="en-US" sz="4000" dirty="0" smtClean="0"/>
              <a:t>Holistic </a:t>
            </a:r>
            <a:r>
              <a:rPr lang="en-US" sz="4000" dirty="0"/>
              <a:t>enterprise management. </a:t>
            </a:r>
          </a:p>
          <a:p>
            <a:r>
              <a:rPr lang="en-US" sz="4000" dirty="0" smtClean="0"/>
              <a:t>For better security</a:t>
            </a:r>
            <a:r>
              <a:rPr lang="en-US" sz="4000" dirty="0"/>
              <a:t>. </a:t>
            </a:r>
          </a:p>
          <a:p>
            <a:r>
              <a:rPr lang="en-US" sz="4000" dirty="0" smtClean="0"/>
              <a:t>Hardware </a:t>
            </a:r>
            <a:r>
              <a:rPr lang="en-US" sz="4000" dirty="0"/>
              <a:t>savings and reduced capital expenditures. </a:t>
            </a:r>
          </a:p>
          <a:p>
            <a:r>
              <a:rPr lang="en-US" sz="4000" dirty="0"/>
              <a:t>Lower operating costs.</a:t>
            </a:r>
          </a:p>
          <a:p>
            <a:endParaRPr lang="en-US" sz="4000" dirty="0"/>
          </a:p>
          <a:p>
            <a:endParaRPr lang="en-US" sz="4000" dirty="0"/>
          </a:p>
          <a:p>
            <a:endParaRPr lang="en-US" dirty="0"/>
          </a:p>
        </p:txBody>
      </p:sp>
      <p:sp>
        <p:nvSpPr>
          <p:cNvPr id="4" name="Date Placeholder 3"/>
          <p:cNvSpPr>
            <a:spLocks noGrp="1"/>
          </p:cNvSpPr>
          <p:nvPr>
            <p:ph type="dt" sz="half" idx="10"/>
          </p:nvPr>
        </p:nvSpPr>
        <p:spPr/>
        <p:txBody>
          <a:bodyPr/>
          <a:lstStyle/>
          <a:p>
            <a:fld id="{EA70EA3C-B619-4618-9321-EA2E0D138239}" type="datetime1">
              <a:rPr lang="en-US" smtClean="0"/>
              <a:t>11/26/2023</a:t>
            </a:fld>
            <a:endParaRPr lang="en-US"/>
          </a:p>
        </p:txBody>
      </p:sp>
      <p:sp>
        <p:nvSpPr>
          <p:cNvPr id="5" name="Slide Number Placeholder 4"/>
          <p:cNvSpPr>
            <a:spLocks noGrp="1"/>
          </p:cNvSpPr>
          <p:nvPr>
            <p:ph type="sldNum" sz="quarter" idx="12"/>
          </p:nvPr>
        </p:nvSpPr>
        <p:spPr/>
        <p:txBody>
          <a:bodyPr/>
          <a:lstStyle/>
          <a:p>
            <a:fld id="{6E6DD2A6-C425-47C4-A066-9DAC1982D8FF}" type="slidenum">
              <a:rPr lang="en-US" smtClean="0"/>
              <a:t>15</a:t>
            </a:fld>
            <a:endParaRPr lang="en-US"/>
          </a:p>
        </p:txBody>
      </p:sp>
    </p:spTree>
    <p:extLst>
      <p:ext uri="{BB962C8B-B14F-4D97-AF65-F5344CB8AC3E}">
        <p14:creationId xmlns:p14="http://schemas.microsoft.com/office/powerpoint/2010/main" val="3593354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a:t>
            </a:r>
            <a:endParaRPr lang="en-US" dirty="0"/>
          </a:p>
        </p:txBody>
      </p:sp>
      <p:sp>
        <p:nvSpPr>
          <p:cNvPr id="3" name="Content Placeholder 2"/>
          <p:cNvSpPr>
            <a:spLocks noGrp="1"/>
          </p:cNvSpPr>
          <p:nvPr>
            <p:ph idx="1"/>
          </p:nvPr>
        </p:nvSpPr>
        <p:spPr/>
        <p:txBody>
          <a:bodyPr/>
          <a:lstStyle/>
          <a:p>
            <a:r>
              <a:rPr lang="en-US" dirty="0" smtClean="0"/>
              <a:t>Complete Network Short down: Since Networks are centrally managed, If there is a fault from the central point of connection, the entire network will be down. </a:t>
            </a:r>
            <a:endParaRPr lang="en-US" dirty="0"/>
          </a:p>
        </p:txBody>
      </p:sp>
      <p:sp>
        <p:nvSpPr>
          <p:cNvPr id="4" name="Date Placeholder 3"/>
          <p:cNvSpPr>
            <a:spLocks noGrp="1"/>
          </p:cNvSpPr>
          <p:nvPr>
            <p:ph type="dt" sz="half" idx="10"/>
          </p:nvPr>
        </p:nvSpPr>
        <p:spPr/>
        <p:txBody>
          <a:bodyPr/>
          <a:lstStyle/>
          <a:p>
            <a:fld id="{EA70EA3C-B619-4618-9321-EA2E0D138239}" type="datetime1">
              <a:rPr lang="en-US" smtClean="0"/>
              <a:t>11/26/2023</a:t>
            </a:fld>
            <a:endParaRPr lang="en-US"/>
          </a:p>
        </p:txBody>
      </p:sp>
      <p:sp>
        <p:nvSpPr>
          <p:cNvPr id="5" name="Slide Number Placeholder 4"/>
          <p:cNvSpPr>
            <a:spLocks noGrp="1"/>
          </p:cNvSpPr>
          <p:nvPr>
            <p:ph type="sldNum" sz="quarter" idx="12"/>
          </p:nvPr>
        </p:nvSpPr>
        <p:spPr/>
        <p:txBody>
          <a:bodyPr/>
          <a:lstStyle/>
          <a:p>
            <a:fld id="{6E6DD2A6-C425-47C4-A066-9DAC1982D8FF}" type="slidenum">
              <a:rPr lang="en-US" smtClean="0"/>
              <a:t>16</a:t>
            </a:fld>
            <a:endParaRPr lang="en-US"/>
          </a:p>
        </p:txBody>
      </p:sp>
    </p:spTree>
    <p:extLst>
      <p:ext uri="{BB962C8B-B14F-4D97-AF65-F5344CB8AC3E}">
        <p14:creationId xmlns:p14="http://schemas.microsoft.com/office/powerpoint/2010/main" val="669580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096000"/>
          </a:xfrm>
        </p:spPr>
        <p:txBody>
          <a:bodyPr>
            <a:normAutofit/>
          </a:bodyPr>
          <a:lstStyle/>
          <a:p>
            <a:pPr marL="0" indent="0" algn="just">
              <a:buNone/>
            </a:pPr>
            <a:r>
              <a:rPr lang="en-US" sz="4400" b="1" dirty="0"/>
              <a:t>SDN is making IP network much more programmable so that packets routing is possible with lots of flexibility and agile. It is based on concept of </a:t>
            </a:r>
            <a:r>
              <a:rPr lang="en-US" sz="4400" b="1" dirty="0" smtClean="0"/>
              <a:t>programmatic and dynamic control of Network. </a:t>
            </a:r>
            <a:r>
              <a:rPr lang="en-US" sz="4400" b="1" dirty="0"/>
              <a:t>SDN is a powerful tool for customizing network </a:t>
            </a:r>
            <a:r>
              <a:rPr lang="en-US" sz="4400" b="1" dirty="0" smtClean="0"/>
              <a:t>to the next level.</a:t>
            </a:r>
            <a:endParaRPr lang="en-US" sz="4400" dirty="0"/>
          </a:p>
          <a:p>
            <a:pPr algn="just"/>
            <a:endParaRPr lang="en-US" dirty="0"/>
          </a:p>
        </p:txBody>
      </p:sp>
      <p:sp>
        <p:nvSpPr>
          <p:cNvPr id="4" name="Date Placeholder 3"/>
          <p:cNvSpPr>
            <a:spLocks noGrp="1"/>
          </p:cNvSpPr>
          <p:nvPr>
            <p:ph type="dt" sz="half" idx="10"/>
          </p:nvPr>
        </p:nvSpPr>
        <p:spPr/>
        <p:txBody>
          <a:bodyPr/>
          <a:lstStyle/>
          <a:p>
            <a:fld id="{EA70EA3C-B619-4618-9321-EA2E0D138239}" type="datetime1">
              <a:rPr lang="en-US" smtClean="0"/>
              <a:t>11/26/2023</a:t>
            </a:fld>
            <a:endParaRPr lang="en-US"/>
          </a:p>
        </p:txBody>
      </p:sp>
      <p:sp>
        <p:nvSpPr>
          <p:cNvPr id="5" name="Slide Number Placeholder 4"/>
          <p:cNvSpPr>
            <a:spLocks noGrp="1"/>
          </p:cNvSpPr>
          <p:nvPr>
            <p:ph type="sldNum" sz="quarter" idx="12"/>
          </p:nvPr>
        </p:nvSpPr>
        <p:spPr/>
        <p:txBody>
          <a:bodyPr/>
          <a:lstStyle/>
          <a:p>
            <a:fld id="{6E6DD2A6-C425-47C4-A066-9DAC1982D8FF}" type="slidenum">
              <a:rPr lang="en-US" smtClean="0"/>
              <a:t>17</a:t>
            </a:fld>
            <a:endParaRPr lang="en-US"/>
          </a:p>
        </p:txBody>
      </p:sp>
    </p:spTree>
    <p:extLst>
      <p:ext uri="{BB962C8B-B14F-4D97-AF65-F5344CB8AC3E}">
        <p14:creationId xmlns:p14="http://schemas.microsoft.com/office/powerpoint/2010/main" val="2031700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096000"/>
          </a:xfrm>
        </p:spPr>
        <p:txBody>
          <a:bodyPr>
            <a:noAutofit/>
          </a:bodyPr>
          <a:lstStyle/>
          <a:p>
            <a:pPr marL="0" indent="0" algn="just">
              <a:buNone/>
            </a:pPr>
            <a:r>
              <a:rPr lang="en-US" sz="3600" b="1" dirty="0"/>
              <a:t>Through SDN new bandwidth and defined traffic </a:t>
            </a:r>
            <a:r>
              <a:rPr lang="en-US" sz="3600" b="1" dirty="0" smtClean="0"/>
              <a:t>flow </a:t>
            </a:r>
            <a:r>
              <a:rPr lang="en-US" sz="3600" b="1" dirty="0"/>
              <a:t>just like never </a:t>
            </a:r>
            <a:r>
              <a:rPr lang="en-US" sz="3600" b="1" dirty="0" smtClean="0"/>
              <a:t>before. </a:t>
            </a:r>
            <a:r>
              <a:rPr lang="en-US" sz="3600" b="1" dirty="0"/>
              <a:t>SDN is about networking control function for routing  policy definition through automation. With SDN IP &amp; Networking reachability is going to happen well on time. SDN provides a new level of programmability and abstraction to Network layer which is a phenomenal role in automating the </a:t>
            </a:r>
            <a:r>
              <a:rPr lang="en-US" sz="3600" b="1" dirty="0" smtClean="0"/>
              <a:t>networks.</a:t>
            </a:r>
            <a:endParaRPr lang="en-US" sz="3600" dirty="0"/>
          </a:p>
        </p:txBody>
      </p:sp>
      <p:sp>
        <p:nvSpPr>
          <p:cNvPr id="4" name="Date Placeholder 3"/>
          <p:cNvSpPr>
            <a:spLocks noGrp="1"/>
          </p:cNvSpPr>
          <p:nvPr>
            <p:ph type="dt" sz="half" idx="10"/>
          </p:nvPr>
        </p:nvSpPr>
        <p:spPr/>
        <p:txBody>
          <a:bodyPr/>
          <a:lstStyle/>
          <a:p>
            <a:fld id="{EA70EA3C-B619-4618-9321-EA2E0D138239}" type="datetime1">
              <a:rPr lang="en-US" smtClean="0"/>
              <a:t>11/26/2023</a:t>
            </a:fld>
            <a:endParaRPr lang="en-US"/>
          </a:p>
        </p:txBody>
      </p:sp>
      <p:sp>
        <p:nvSpPr>
          <p:cNvPr id="5" name="Slide Number Placeholder 4"/>
          <p:cNvSpPr>
            <a:spLocks noGrp="1"/>
          </p:cNvSpPr>
          <p:nvPr>
            <p:ph type="sldNum" sz="quarter" idx="12"/>
          </p:nvPr>
        </p:nvSpPr>
        <p:spPr/>
        <p:txBody>
          <a:bodyPr/>
          <a:lstStyle/>
          <a:p>
            <a:fld id="{6E6DD2A6-C425-47C4-A066-9DAC1982D8FF}" type="slidenum">
              <a:rPr lang="en-US" smtClean="0"/>
              <a:t>18</a:t>
            </a:fld>
            <a:endParaRPr lang="en-US"/>
          </a:p>
        </p:txBody>
      </p:sp>
    </p:spTree>
    <p:extLst>
      <p:ext uri="{BB962C8B-B14F-4D97-AF65-F5344CB8AC3E}">
        <p14:creationId xmlns:p14="http://schemas.microsoft.com/office/powerpoint/2010/main" val="3207679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fontScale="90000"/>
          </a:bodyPr>
          <a:lstStyle/>
          <a:p>
            <a:r>
              <a:rPr lang="en-US" b="1" dirty="0" smtClean="0"/>
              <a:t/>
            </a:r>
            <a:br>
              <a:rPr lang="en-US" b="1" dirty="0" smtClean="0"/>
            </a:br>
            <a:r>
              <a:rPr lang="en-US" sz="4900" b="1" dirty="0" smtClean="0"/>
              <a:t>How does SDN work and </a:t>
            </a:r>
            <a:r>
              <a:rPr lang="en-US" sz="4900" b="1" dirty="0"/>
              <a:t>how it is helping?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b="1" dirty="0" smtClean="0"/>
              <a:t>For </a:t>
            </a:r>
            <a:r>
              <a:rPr lang="en-US" b="1" dirty="0"/>
              <a:t>network to reach its destination, we need multiple things such as the IP allocation, Bandwidth allocation, Policy opening, routing changes and end to end reachability. All these take a lot of time. Preparing, designing, executing the changes we need to do in each router and switches are not easy. They are prone to mistakes and take days even weeks, to avoid these challenges SDN is needed.</a:t>
            </a:r>
            <a:endParaRPr lang="en-US" dirty="0"/>
          </a:p>
          <a:p>
            <a:endParaRPr lang="en-US" dirty="0"/>
          </a:p>
        </p:txBody>
      </p:sp>
      <p:sp>
        <p:nvSpPr>
          <p:cNvPr id="4" name="Date Placeholder 3"/>
          <p:cNvSpPr>
            <a:spLocks noGrp="1"/>
          </p:cNvSpPr>
          <p:nvPr>
            <p:ph type="dt" sz="half" idx="10"/>
          </p:nvPr>
        </p:nvSpPr>
        <p:spPr/>
        <p:txBody>
          <a:bodyPr/>
          <a:lstStyle/>
          <a:p>
            <a:fld id="{EA70EA3C-B619-4618-9321-EA2E0D138239}" type="datetime1">
              <a:rPr lang="en-US" smtClean="0"/>
              <a:t>11/26/2023</a:t>
            </a:fld>
            <a:endParaRPr lang="en-US"/>
          </a:p>
        </p:txBody>
      </p:sp>
      <p:sp>
        <p:nvSpPr>
          <p:cNvPr id="5" name="Slide Number Placeholder 4"/>
          <p:cNvSpPr>
            <a:spLocks noGrp="1"/>
          </p:cNvSpPr>
          <p:nvPr>
            <p:ph type="sldNum" sz="quarter" idx="12"/>
          </p:nvPr>
        </p:nvSpPr>
        <p:spPr/>
        <p:txBody>
          <a:bodyPr/>
          <a:lstStyle/>
          <a:p>
            <a:fld id="{6E6DD2A6-C425-47C4-A066-9DAC1982D8FF}" type="slidenum">
              <a:rPr lang="en-US" smtClean="0"/>
              <a:t>19</a:t>
            </a:fld>
            <a:endParaRPr lang="en-US"/>
          </a:p>
        </p:txBody>
      </p:sp>
    </p:spTree>
    <p:extLst>
      <p:ext uri="{BB962C8B-B14F-4D97-AF65-F5344CB8AC3E}">
        <p14:creationId xmlns:p14="http://schemas.microsoft.com/office/powerpoint/2010/main" val="2137208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676400"/>
          </a:xfrm>
        </p:spPr>
        <p:txBody>
          <a:bodyPr/>
          <a:lstStyle/>
          <a:p>
            <a:r>
              <a:rPr lang="en-US" dirty="0" smtClean="0"/>
              <a:t>Lecture 9</a:t>
            </a:r>
            <a:endParaRPr lang="en-US" dirty="0"/>
          </a:p>
        </p:txBody>
      </p:sp>
      <p:sp>
        <p:nvSpPr>
          <p:cNvPr id="3" name="Subtitle 2"/>
          <p:cNvSpPr>
            <a:spLocks noGrp="1"/>
          </p:cNvSpPr>
          <p:nvPr>
            <p:ph type="subTitle" idx="1"/>
          </p:nvPr>
        </p:nvSpPr>
        <p:spPr>
          <a:xfrm>
            <a:off x="228600" y="2895600"/>
            <a:ext cx="8610600" cy="2743200"/>
          </a:xfrm>
        </p:spPr>
        <p:txBody>
          <a:bodyPr>
            <a:normAutofit lnSpcReduction="10000"/>
          </a:bodyPr>
          <a:lstStyle/>
          <a:p>
            <a:r>
              <a:rPr lang="en-US" sz="8800" b="1" dirty="0">
                <a:solidFill>
                  <a:schemeClr val="tx1"/>
                </a:solidFill>
              </a:rPr>
              <a:t>Software Defined Networks</a:t>
            </a:r>
          </a:p>
        </p:txBody>
      </p:sp>
    </p:spTree>
    <p:extLst>
      <p:ext uri="{BB962C8B-B14F-4D97-AF65-F5344CB8AC3E}">
        <p14:creationId xmlns:p14="http://schemas.microsoft.com/office/powerpoint/2010/main" val="40267557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686800" cy="6324600"/>
          </a:xfrm>
        </p:spPr>
        <p:txBody>
          <a:bodyPr>
            <a:noAutofit/>
          </a:bodyPr>
          <a:lstStyle/>
          <a:p>
            <a:pPr marL="0" indent="0" algn="just">
              <a:buNone/>
            </a:pPr>
            <a:r>
              <a:rPr lang="en-US" sz="4800" b="1" dirty="0"/>
              <a:t>SDN changes how a networking is fundamentally done. Instead of having </a:t>
            </a:r>
            <a:r>
              <a:rPr lang="en-US" sz="4800" b="1" dirty="0" smtClean="0"/>
              <a:t>a </a:t>
            </a:r>
            <a:r>
              <a:rPr lang="en-US" sz="4800" b="1" dirty="0"/>
              <a:t>network intelligence, in every router and switches, SDN centralizes the brain (the command and control) into a central node. This will be distributed into a central control and forwarding plane. </a:t>
            </a:r>
            <a:endParaRPr lang="en-US" sz="4800" dirty="0"/>
          </a:p>
        </p:txBody>
      </p:sp>
      <p:sp>
        <p:nvSpPr>
          <p:cNvPr id="4" name="Date Placeholder 3"/>
          <p:cNvSpPr>
            <a:spLocks noGrp="1"/>
          </p:cNvSpPr>
          <p:nvPr>
            <p:ph type="dt" sz="half" idx="10"/>
          </p:nvPr>
        </p:nvSpPr>
        <p:spPr/>
        <p:txBody>
          <a:bodyPr/>
          <a:lstStyle/>
          <a:p>
            <a:fld id="{EA70EA3C-B619-4618-9321-EA2E0D138239}" type="datetime1">
              <a:rPr lang="en-US" smtClean="0"/>
              <a:t>11/26/2023</a:t>
            </a:fld>
            <a:endParaRPr lang="en-US"/>
          </a:p>
        </p:txBody>
      </p:sp>
      <p:sp>
        <p:nvSpPr>
          <p:cNvPr id="5" name="Slide Number Placeholder 4"/>
          <p:cNvSpPr>
            <a:spLocks noGrp="1"/>
          </p:cNvSpPr>
          <p:nvPr>
            <p:ph type="sldNum" sz="quarter" idx="12"/>
          </p:nvPr>
        </p:nvSpPr>
        <p:spPr/>
        <p:txBody>
          <a:bodyPr/>
          <a:lstStyle/>
          <a:p>
            <a:fld id="{6E6DD2A6-C425-47C4-A066-9DAC1982D8FF}" type="slidenum">
              <a:rPr lang="en-US" smtClean="0"/>
              <a:t>20</a:t>
            </a:fld>
            <a:endParaRPr lang="en-US"/>
          </a:p>
        </p:txBody>
      </p:sp>
    </p:spTree>
    <p:extLst>
      <p:ext uri="{BB962C8B-B14F-4D97-AF65-F5344CB8AC3E}">
        <p14:creationId xmlns:p14="http://schemas.microsoft.com/office/powerpoint/2010/main" val="2558758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5943600"/>
          </a:xfrm>
        </p:spPr>
        <p:txBody>
          <a:bodyPr>
            <a:normAutofit fontScale="92500" lnSpcReduction="10000"/>
          </a:bodyPr>
          <a:lstStyle/>
          <a:p>
            <a:pPr marL="0" indent="0" algn="just">
              <a:buNone/>
            </a:pPr>
            <a:r>
              <a:rPr lang="en-US" sz="4800" b="1" dirty="0"/>
              <a:t>The forwarding plane forward the packets from one device to another, while the control plane routes the data to the correct traffic. These routing decisions are taken on basis of the routes configured in the router and also the routes learned from the adjacent nodes or adjacent routers.</a:t>
            </a:r>
            <a:endParaRPr lang="en-US" sz="4800" dirty="0"/>
          </a:p>
          <a:p>
            <a:pPr marL="0" indent="0">
              <a:buNone/>
            </a:pPr>
            <a:endParaRPr lang="en-US" dirty="0"/>
          </a:p>
        </p:txBody>
      </p:sp>
      <p:sp>
        <p:nvSpPr>
          <p:cNvPr id="4" name="Date Placeholder 3"/>
          <p:cNvSpPr>
            <a:spLocks noGrp="1"/>
          </p:cNvSpPr>
          <p:nvPr>
            <p:ph type="dt" sz="half" idx="10"/>
          </p:nvPr>
        </p:nvSpPr>
        <p:spPr/>
        <p:txBody>
          <a:bodyPr/>
          <a:lstStyle/>
          <a:p>
            <a:fld id="{EA70EA3C-B619-4618-9321-EA2E0D138239}" type="datetime1">
              <a:rPr lang="en-US" smtClean="0"/>
              <a:t>11/26/2023</a:t>
            </a:fld>
            <a:endParaRPr lang="en-US"/>
          </a:p>
        </p:txBody>
      </p:sp>
      <p:sp>
        <p:nvSpPr>
          <p:cNvPr id="5" name="Slide Number Placeholder 4"/>
          <p:cNvSpPr>
            <a:spLocks noGrp="1"/>
          </p:cNvSpPr>
          <p:nvPr>
            <p:ph type="sldNum" sz="quarter" idx="12"/>
          </p:nvPr>
        </p:nvSpPr>
        <p:spPr/>
        <p:txBody>
          <a:bodyPr/>
          <a:lstStyle/>
          <a:p>
            <a:fld id="{6E6DD2A6-C425-47C4-A066-9DAC1982D8FF}" type="slidenum">
              <a:rPr lang="en-US" smtClean="0"/>
              <a:t>21</a:t>
            </a:fld>
            <a:endParaRPr lang="en-US"/>
          </a:p>
        </p:txBody>
      </p:sp>
    </p:spTree>
    <p:extLst>
      <p:ext uri="{BB962C8B-B14F-4D97-AF65-F5344CB8AC3E}">
        <p14:creationId xmlns:p14="http://schemas.microsoft.com/office/powerpoint/2010/main" val="3436802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05800" cy="685800"/>
          </a:xfrm>
        </p:spPr>
        <p:txBody>
          <a:bodyPr>
            <a:normAutofit fontScale="90000"/>
          </a:bodyPr>
          <a:lstStyle/>
          <a:p>
            <a:pPr lvl="0">
              <a:lnSpc>
                <a:spcPts val="4800"/>
              </a:lnSpc>
            </a:pPr>
            <a:r>
              <a:rPr lang="en-US" altLang="en-US" b="1" dirty="0" smtClean="0">
                <a:solidFill>
                  <a:srgbClr val="273239"/>
                </a:solidFill>
                <a:latin typeface="urw-din"/>
                <a:cs typeface="Arial" pitchFamily="34" charset="0"/>
              </a:rPr>
              <a:t/>
            </a:r>
            <a:br>
              <a:rPr lang="en-US" altLang="en-US" b="1" dirty="0" smtClean="0">
                <a:solidFill>
                  <a:srgbClr val="273239"/>
                </a:solidFill>
                <a:latin typeface="urw-din"/>
                <a:cs typeface="Arial" pitchFamily="34" charset="0"/>
              </a:rPr>
            </a:br>
            <a:r>
              <a:rPr lang="en-US" altLang="en-US" sz="3100" b="1" dirty="0" smtClean="0">
                <a:solidFill>
                  <a:srgbClr val="273239"/>
                </a:solidFill>
                <a:latin typeface="urw-din"/>
                <a:cs typeface="Arial" pitchFamily="34" charset="0"/>
              </a:rPr>
              <a:t>Difference </a:t>
            </a:r>
            <a:r>
              <a:rPr lang="en-US" altLang="en-US" sz="3100" b="1" dirty="0">
                <a:solidFill>
                  <a:srgbClr val="273239"/>
                </a:solidFill>
                <a:latin typeface="urw-din"/>
                <a:cs typeface="Arial" pitchFamily="34" charset="0"/>
              </a:rPr>
              <a:t>between Control Plane &amp;</a:t>
            </a:r>
            <a:r>
              <a:rPr lang="en-US" altLang="en-US" sz="3100" b="1" dirty="0" smtClean="0">
                <a:solidFill>
                  <a:srgbClr val="273239"/>
                </a:solidFill>
                <a:latin typeface="urw-din"/>
                <a:cs typeface="Arial" pitchFamily="34" charset="0"/>
              </a:rPr>
              <a:t> </a:t>
            </a:r>
            <a:r>
              <a:rPr lang="en-US" altLang="en-US" sz="3100" b="1" dirty="0">
                <a:solidFill>
                  <a:srgbClr val="273239"/>
                </a:solidFill>
                <a:latin typeface="urw-din"/>
                <a:cs typeface="Arial" pitchFamily="34" charset="0"/>
              </a:rPr>
              <a:t>Data Plane </a:t>
            </a:r>
            <a:r>
              <a:rPr lang="en-US" altLang="en-US" sz="3100" dirty="0">
                <a:solidFill>
                  <a:srgbClr val="273239"/>
                </a:solidFill>
                <a:latin typeface="urw-din"/>
                <a:cs typeface="Arial" pitchFamily="34" charset="0"/>
              </a:rPr>
              <a:t/>
            </a:r>
            <a:br>
              <a:rPr lang="en-US" altLang="en-US" sz="3100" dirty="0">
                <a:solidFill>
                  <a:srgbClr val="273239"/>
                </a:solidFill>
                <a:latin typeface="urw-din"/>
                <a:cs typeface="Arial" pitchFamily="34" charset="0"/>
              </a:rPr>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35993402"/>
              </p:ext>
            </p:extLst>
          </p:nvPr>
        </p:nvGraphicFramePr>
        <p:xfrm>
          <a:off x="76200" y="927643"/>
          <a:ext cx="8991600" cy="4982775"/>
        </p:xfrm>
        <a:graphic>
          <a:graphicData uri="http://schemas.openxmlformats.org/drawingml/2006/table">
            <a:tbl>
              <a:tblPr/>
              <a:tblGrid>
                <a:gridCol w="547634"/>
                <a:gridCol w="4447407"/>
                <a:gridCol w="3996559"/>
              </a:tblGrid>
              <a:tr h="367757">
                <a:tc>
                  <a:txBody>
                    <a:bodyPr/>
                    <a:lstStyle/>
                    <a:p>
                      <a:pPr algn="l" fontAlgn="base"/>
                      <a:r>
                        <a:rPr lang="en-US" sz="1800" b="0" dirty="0" smtClean="0">
                          <a:effectLst/>
                        </a:rPr>
                        <a:t>S.N</a:t>
                      </a:r>
                      <a:endParaRPr lang="en-US" sz="1800" b="0" dirty="0">
                        <a:effectLst/>
                      </a:endParaRPr>
                    </a:p>
                  </a:txBody>
                  <a:tcPr marL="36871" marR="36871" marT="18436" marB="18436" anchor="ctr">
                    <a:lnL>
                      <a:noFill/>
                    </a:lnL>
                    <a:lnR>
                      <a:noFill/>
                    </a:lnR>
                    <a:lnT>
                      <a:noFill/>
                    </a:lnT>
                    <a:lnB>
                      <a:noFill/>
                    </a:lnB>
                  </a:tcPr>
                </a:tc>
                <a:tc>
                  <a:txBody>
                    <a:bodyPr/>
                    <a:lstStyle/>
                    <a:p>
                      <a:pPr algn="l" fontAlgn="base"/>
                      <a:r>
                        <a:rPr lang="en-US" sz="2400" b="0" dirty="0">
                          <a:effectLst/>
                        </a:rPr>
                        <a:t>CONTROL PLANE</a:t>
                      </a:r>
                    </a:p>
                  </a:txBody>
                  <a:tcPr marL="36871" marR="36871" marT="18436" marB="18436" anchor="ctr">
                    <a:lnL>
                      <a:noFill/>
                    </a:lnL>
                    <a:lnR>
                      <a:noFill/>
                    </a:lnR>
                    <a:lnT>
                      <a:noFill/>
                    </a:lnT>
                    <a:lnB>
                      <a:noFill/>
                    </a:lnB>
                  </a:tcPr>
                </a:tc>
                <a:tc>
                  <a:txBody>
                    <a:bodyPr/>
                    <a:lstStyle/>
                    <a:p>
                      <a:pPr algn="l" fontAlgn="base"/>
                      <a:r>
                        <a:rPr lang="en-US" sz="2400" b="0">
                          <a:effectLst/>
                        </a:rPr>
                        <a:t>DATA PLANE</a:t>
                      </a:r>
                    </a:p>
                  </a:txBody>
                  <a:tcPr marL="36871" marR="36871" marT="18436" marB="18436" anchor="ctr">
                    <a:lnL>
                      <a:noFill/>
                    </a:lnL>
                    <a:lnR>
                      <a:noFill/>
                    </a:lnR>
                    <a:lnT>
                      <a:noFill/>
                    </a:lnT>
                    <a:lnB>
                      <a:noFill/>
                    </a:lnB>
                  </a:tcPr>
                </a:tc>
              </a:tr>
              <a:tr h="1336725">
                <a:tc>
                  <a:txBody>
                    <a:bodyPr/>
                    <a:lstStyle/>
                    <a:p>
                      <a:pPr algn="l" fontAlgn="base"/>
                      <a:r>
                        <a:rPr lang="en-US" sz="1800" b="0" dirty="0">
                          <a:effectLst/>
                        </a:rPr>
                        <a:t>01.</a:t>
                      </a:r>
                    </a:p>
                  </a:txBody>
                  <a:tcPr marL="38408" marR="38408" marT="53771" marB="53771" anchor="ctr">
                    <a:lnL>
                      <a:noFill/>
                    </a:lnL>
                    <a:lnR>
                      <a:noFill/>
                    </a:lnR>
                    <a:lnT>
                      <a:noFill/>
                    </a:lnT>
                    <a:lnB>
                      <a:noFill/>
                    </a:lnB>
                  </a:tcPr>
                </a:tc>
                <a:tc>
                  <a:txBody>
                    <a:bodyPr/>
                    <a:lstStyle/>
                    <a:p>
                      <a:pPr algn="l" fontAlgn="base"/>
                      <a:r>
                        <a:rPr lang="en-US" sz="2000" b="0" dirty="0">
                          <a:effectLst/>
                        </a:rPr>
                        <a:t>Control plane refers to the all functions and processes that determine which path to use to send the packet or frame.</a:t>
                      </a:r>
                    </a:p>
                  </a:txBody>
                  <a:tcPr marL="38408" marR="38408" marT="53771" marB="53771" anchor="ctr">
                    <a:lnL>
                      <a:noFill/>
                    </a:lnL>
                    <a:lnR>
                      <a:noFill/>
                    </a:lnR>
                    <a:lnT>
                      <a:noFill/>
                    </a:lnT>
                    <a:lnB>
                      <a:noFill/>
                    </a:lnB>
                  </a:tcPr>
                </a:tc>
                <a:tc>
                  <a:txBody>
                    <a:bodyPr/>
                    <a:lstStyle/>
                    <a:p>
                      <a:pPr algn="l" fontAlgn="base"/>
                      <a:r>
                        <a:rPr lang="en-US" sz="2000" b="0">
                          <a:effectLst/>
                        </a:rPr>
                        <a:t>Data plane refers to all the functions and processes that forward packets/frames from one interface to another based on control plane logic.</a:t>
                      </a:r>
                    </a:p>
                  </a:txBody>
                  <a:tcPr marL="38408" marR="38408" marT="53771" marB="53771" anchor="ctr">
                    <a:lnL>
                      <a:noFill/>
                    </a:lnL>
                    <a:lnR>
                      <a:noFill/>
                    </a:lnR>
                    <a:lnT>
                      <a:noFill/>
                    </a:lnT>
                    <a:lnB>
                      <a:noFill/>
                    </a:lnB>
                  </a:tcPr>
                </a:tc>
              </a:tr>
              <a:tr h="752167">
                <a:tc>
                  <a:txBody>
                    <a:bodyPr/>
                    <a:lstStyle/>
                    <a:p>
                      <a:pPr algn="l" fontAlgn="base"/>
                      <a:r>
                        <a:rPr lang="en-US" sz="1800" b="0" dirty="0">
                          <a:effectLst/>
                        </a:rPr>
                        <a:t>02.</a:t>
                      </a:r>
                    </a:p>
                  </a:txBody>
                  <a:tcPr marL="38408" marR="38408" marT="53771" marB="53771" anchor="ctr">
                    <a:lnL>
                      <a:noFill/>
                    </a:lnL>
                    <a:lnR>
                      <a:noFill/>
                    </a:lnR>
                    <a:lnT>
                      <a:noFill/>
                    </a:lnT>
                    <a:lnB>
                      <a:noFill/>
                    </a:lnB>
                  </a:tcPr>
                </a:tc>
                <a:tc>
                  <a:txBody>
                    <a:bodyPr/>
                    <a:lstStyle/>
                    <a:p>
                      <a:pPr algn="l" fontAlgn="base"/>
                      <a:r>
                        <a:rPr lang="en-US" sz="2000" b="0" dirty="0">
                          <a:effectLst/>
                        </a:rPr>
                        <a:t>It is responsible for building and maintaining the IP routing table.</a:t>
                      </a:r>
                    </a:p>
                  </a:txBody>
                  <a:tcPr marL="38408" marR="38408" marT="53771" marB="53771" anchor="ctr">
                    <a:lnL>
                      <a:noFill/>
                    </a:lnL>
                    <a:lnR>
                      <a:noFill/>
                    </a:lnR>
                    <a:lnT>
                      <a:noFill/>
                    </a:lnT>
                    <a:lnB>
                      <a:noFill/>
                    </a:lnB>
                  </a:tcPr>
                </a:tc>
                <a:tc>
                  <a:txBody>
                    <a:bodyPr/>
                    <a:lstStyle/>
                    <a:p>
                      <a:pPr algn="l" fontAlgn="base"/>
                      <a:r>
                        <a:rPr lang="en-US" sz="2000" b="0" dirty="0">
                          <a:effectLst/>
                        </a:rPr>
                        <a:t>It is responsible for forwarding actual IP packet.</a:t>
                      </a:r>
                    </a:p>
                  </a:txBody>
                  <a:tcPr marL="38408" marR="38408" marT="53771" marB="53771" anchor="ctr">
                    <a:lnL>
                      <a:noFill/>
                    </a:lnL>
                    <a:lnR>
                      <a:noFill/>
                    </a:lnR>
                    <a:lnT>
                      <a:noFill/>
                    </a:lnT>
                    <a:lnB>
                      <a:noFill/>
                    </a:lnB>
                  </a:tcPr>
                </a:tc>
              </a:tr>
              <a:tr h="752167">
                <a:tc>
                  <a:txBody>
                    <a:bodyPr/>
                    <a:lstStyle/>
                    <a:p>
                      <a:pPr algn="l" fontAlgn="base"/>
                      <a:r>
                        <a:rPr lang="en-US" sz="1800" b="0" dirty="0">
                          <a:effectLst/>
                        </a:rPr>
                        <a:t>03.</a:t>
                      </a:r>
                    </a:p>
                  </a:txBody>
                  <a:tcPr marL="38408" marR="38408" marT="53771" marB="53771" anchor="ctr">
                    <a:lnL>
                      <a:noFill/>
                    </a:lnL>
                    <a:lnR>
                      <a:noFill/>
                    </a:lnR>
                    <a:lnT>
                      <a:noFill/>
                    </a:lnT>
                    <a:lnB>
                      <a:noFill/>
                    </a:lnB>
                  </a:tcPr>
                </a:tc>
                <a:tc>
                  <a:txBody>
                    <a:bodyPr/>
                    <a:lstStyle/>
                    <a:p>
                      <a:pPr algn="l" fontAlgn="base"/>
                      <a:r>
                        <a:rPr lang="en-US" sz="2000" b="0" dirty="0">
                          <a:effectLst/>
                        </a:rPr>
                        <a:t>Control plane responsible about how packets should be forwarded.</a:t>
                      </a:r>
                    </a:p>
                  </a:txBody>
                  <a:tcPr marL="38408" marR="38408" marT="53771" marB="53771" anchor="ctr">
                    <a:lnL>
                      <a:noFill/>
                    </a:lnL>
                    <a:lnR>
                      <a:noFill/>
                    </a:lnR>
                    <a:lnT>
                      <a:noFill/>
                    </a:lnT>
                    <a:lnB>
                      <a:noFill/>
                    </a:lnB>
                  </a:tcPr>
                </a:tc>
                <a:tc>
                  <a:txBody>
                    <a:bodyPr/>
                    <a:lstStyle/>
                    <a:p>
                      <a:pPr algn="l" fontAlgn="base"/>
                      <a:r>
                        <a:rPr lang="en-US" sz="2000" b="0" dirty="0">
                          <a:effectLst/>
                        </a:rPr>
                        <a:t>Data plane responsible for moving packets from source to destination.</a:t>
                      </a:r>
                    </a:p>
                  </a:txBody>
                  <a:tcPr marL="38408" marR="38408" marT="53771" marB="53771" anchor="ctr">
                    <a:lnL>
                      <a:noFill/>
                    </a:lnL>
                    <a:lnR>
                      <a:noFill/>
                    </a:lnR>
                    <a:lnT>
                      <a:noFill/>
                    </a:lnT>
                    <a:lnB>
                      <a:noFill/>
                    </a:lnB>
                  </a:tcPr>
                </a:tc>
              </a:tr>
              <a:tr h="629266">
                <a:tc>
                  <a:txBody>
                    <a:bodyPr/>
                    <a:lstStyle/>
                    <a:p>
                      <a:pPr algn="l" fontAlgn="base"/>
                      <a:r>
                        <a:rPr lang="en-US" sz="1800" b="0" dirty="0">
                          <a:effectLst/>
                        </a:rPr>
                        <a:t>04.</a:t>
                      </a:r>
                    </a:p>
                  </a:txBody>
                  <a:tcPr marL="38408" marR="38408" marT="53771" marB="53771" anchor="ctr">
                    <a:lnL>
                      <a:noFill/>
                    </a:lnL>
                    <a:lnR>
                      <a:noFill/>
                    </a:lnR>
                    <a:lnT>
                      <a:noFill/>
                    </a:lnT>
                    <a:lnB>
                      <a:noFill/>
                    </a:lnB>
                  </a:tcPr>
                </a:tc>
                <a:tc>
                  <a:txBody>
                    <a:bodyPr/>
                    <a:lstStyle/>
                    <a:p>
                      <a:pPr algn="l" fontAlgn="base"/>
                      <a:r>
                        <a:rPr lang="en-US" sz="2000" b="0" dirty="0">
                          <a:effectLst/>
                        </a:rPr>
                        <a:t>Control plane performs its task independently.</a:t>
                      </a:r>
                    </a:p>
                  </a:txBody>
                  <a:tcPr marL="38408" marR="38408" marT="53771" marB="53771" anchor="ctr">
                    <a:lnL>
                      <a:noFill/>
                    </a:lnL>
                    <a:lnR>
                      <a:noFill/>
                    </a:lnR>
                    <a:lnT>
                      <a:noFill/>
                    </a:lnT>
                    <a:lnB>
                      <a:noFill/>
                    </a:lnB>
                  </a:tcPr>
                </a:tc>
                <a:tc>
                  <a:txBody>
                    <a:bodyPr/>
                    <a:lstStyle/>
                    <a:p>
                      <a:pPr algn="l" fontAlgn="base"/>
                      <a:r>
                        <a:rPr lang="en-US" sz="2000" b="0" dirty="0">
                          <a:effectLst/>
                        </a:rPr>
                        <a:t>Data plane performs its task depending on Control plane.</a:t>
                      </a:r>
                    </a:p>
                  </a:txBody>
                  <a:tcPr marL="38408" marR="38408" marT="53771" marB="53771" anchor="ctr">
                    <a:lnL>
                      <a:noFill/>
                    </a:lnL>
                    <a:lnR>
                      <a:noFill/>
                    </a:lnR>
                    <a:lnT>
                      <a:noFill/>
                    </a:lnT>
                    <a:lnB>
                      <a:noFill/>
                    </a:lnB>
                  </a:tcPr>
                </a:tc>
              </a:tr>
              <a:tr h="958985">
                <a:tc>
                  <a:txBody>
                    <a:bodyPr/>
                    <a:lstStyle/>
                    <a:p>
                      <a:pPr algn="l" fontAlgn="base"/>
                      <a:r>
                        <a:rPr lang="en-US" sz="1800" b="0" dirty="0">
                          <a:effectLst/>
                        </a:rPr>
                        <a:t>05.</a:t>
                      </a:r>
                    </a:p>
                  </a:txBody>
                  <a:tcPr marL="38408" marR="38408" marT="53771" marB="53771" anchor="ctr">
                    <a:lnL>
                      <a:noFill/>
                    </a:lnL>
                    <a:lnR>
                      <a:noFill/>
                    </a:lnR>
                    <a:lnT>
                      <a:noFill/>
                    </a:lnT>
                    <a:lnB>
                      <a:noFill/>
                    </a:lnB>
                  </a:tcPr>
                </a:tc>
                <a:tc>
                  <a:txBody>
                    <a:bodyPr/>
                    <a:lstStyle/>
                    <a:p>
                      <a:pPr algn="l" fontAlgn="base"/>
                      <a:r>
                        <a:rPr lang="en-US" sz="2000" b="0">
                          <a:effectLst/>
                        </a:rPr>
                        <a:t>In general we can say in control plane it is learned what and how it can be done.</a:t>
                      </a:r>
                    </a:p>
                  </a:txBody>
                  <a:tcPr marL="38408" marR="38408" marT="53771" marB="53771" anchor="ctr">
                    <a:lnL>
                      <a:noFill/>
                    </a:lnL>
                    <a:lnR>
                      <a:noFill/>
                    </a:lnR>
                    <a:lnT>
                      <a:noFill/>
                    </a:lnT>
                    <a:lnB>
                      <a:noFill/>
                    </a:lnB>
                  </a:tcPr>
                </a:tc>
                <a:tc>
                  <a:txBody>
                    <a:bodyPr/>
                    <a:lstStyle/>
                    <a:p>
                      <a:pPr algn="l" fontAlgn="base"/>
                      <a:r>
                        <a:rPr lang="en-US" sz="2000" b="0" dirty="0">
                          <a:effectLst/>
                        </a:rPr>
                        <a:t>In general we can say in data plane the actual task is performed based on what is learned.</a:t>
                      </a:r>
                    </a:p>
                  </a:txBody>
                  <a:tcPr marL="38408" marR="38408" marT="53771" marB="53771" anchor="ctr">
                    <a:lnL>
                      <a:noFill/>
                    </a:lnL>
                    <a:lnR>
                      <a:noFill/>
                    </a:lnR>
                    <a:lnT>
                      <a:noFill/>
                    </a:lnT>
                    <a:lnB>
                      <a:noFill/>
                    </a:lnB>
                  </a:tcPr>
                </a:tc>
              </a:tr>
            </a:tbl>
          </a:graphicData>
        </a:graphic>
      </p:graphicFrame>
      <p:sp>
        <p:nvSpPr>
          <p:cNvPr id="4" name="Date Placeholder 3"/>
          <p:cNvSpPr>
            <a:spLocks noGrp="1"/>
          </p:cNvSpPr>
          <p:nvPr>
            <p:ph type="dt" sz="half" idx="10"/>
          </p:nvPr>
        </p:nvSpPr>
        <p:spPr/>
        <p:txBody>
          <a:bodyPr/>
          <a:lstStyle/>
          <a:p>
            <a:fld id="{EA70EA3C-B619-4618-9321-EA2E0D138239}" type="datetime1">
              <a:rPr lang="en-US" smtClean="0"/>
              <a:t>11/26/2023</a:t>
            </a:fld>
            <a:endParaRPr lang="en-US"/>
          </a:p>
        </p:txBody>
      </p:sp>
      <p:sp>
        <p:nvSpPr>
          <p:cNvPr id="5" name="Slide Number Placeholder 4"/>
          <p:cNvSpPr>
            <a:spLocks noGrp="1"/>
          </p:cNvSpPr>
          <p:nvPr>
            <p:ph type="sldNum" sz="quarter" idx="12"/>
          </p:nvPr>
        </p:nvSpPr>
        <p:spPr/>
        <p:txBody>
          <a:bodyPr/>
          <a:lstStyle/>
          <a:p>
            <a:fld id="{6E6DD2A6-C425-47C4-A066-9DAC1982D8FF}" type="slidenum">
              <a:rPr lang="en-US" smtClean="0"/>
              <a:t>22</a:t>
            </a:fld>
            <a:endParaRPr lang="en-US"/>
          </a:p>
        </p:txBody>
      </p:sp>
      <p:sp>
        <p:nvSpPr>
          <p:cNvPr id="7" name="Rectangle 1"/>
          <p:cNvSpPr>
            <a:spLocks noChangeArrowheads="1"/>
          </p:cNvSpPr>
          <p:nvPr/>
        </p:nvSpPr>
        <p:spPr bwMode="auto">
          <a:xfrm>
            <a:off x="3487738" y="16903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8636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487362"/>
          </a:xfrm>
        </p:spPr>
        <p:txBody>
          <a:bodyPr>
            <a:noAutofit/>
          </a:bodyPr>
          <a:lstStyle/>
          <a:p>
            <a:r>
              <a:rPr lang="en-US" altLang="en-US" sz="2800" b="1" dirty="0">
                <a:solidFill>
                  <a:srgbClr val="273239"/>
                </a:solidFill>
                <a:latin typeface="urw-din"/>
                <a:cs typeface="Arial" pitchFamily="34" charset="0"/>
              </a:rPr>
              <a:t>Difference between Control Plane &amp; Data Plane</a:t>
            </a:r>
            <a:endParaRPr lang="en-US" sz="28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25674489"/>
              </p:ext>
            </p:extLst>
          </p:nvPr>
        </p:nvGraphicFramePr>
        <p:xfrm>
          <a:off x="152400" y="838198"/>
          <a:ext cx="8839200" cy="5334002"/>
        </p:xfrm>
        <a:graphic>
          <a:graphicData uri="http://schemas.openxmlformats.org/drawingml/2006/table">
            <a:tbl>
              <a:tblPr firstRow="1" bandRow="1">
                <a:tableStyleId>{5C22544A-7EE6-4342-B048-85BDC9FD1C3A}</a:tableStyleId>
              </a:tblPr>
              <a:tblGrid>
                <a:gridCol w="461176"/>
                <a:gridCol w="4842344"/>
                <a:gridCol w="3535680"/>
              </a:tblGrid>
              <a:tr h="445300">
                <a:tc>
                  <a:txBody>
                    <a:bodyPr/>
                    <a:lstStyle/>
                    <a:p>
                      <a:pPr algn="l" fontAlgn="base"/>
                      <a:r>
                        <a:rPr lang="en-US" sz="1800" b="0" dirty="0" smtClean="0">
                          <a:effectLst/>
                        </a:rPr>
                        <a:t>S/N</a:t>
                      </a:r>
                      <a:endParaRPr lang="en-US" sz="1800" b="0" dirty="0">
                        <a:effectLst/>
                      </a:endParaRPr>
                    </a:p>
                  </a:txBody>
                  <a:tcPr marL="38408" marR="38408" marT="53771" marB="53771" anchor="ct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2000" b="0" dirty="0" smtClean="0">
                          <a:effectLst/>
                        </a:rPr>
                        <a:t>CONTROL PLANE</a:t>
                      </a:r>
                    </a:p>
                  </a:txBody>
                  <a:tcPr marL="38408" marR="38408" marT="53771" marB="53771" anchor="ct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2000" b="0" dirty="0" smtClean="0">
                          <a:effectLst/>
                        </a:rPr>
                        <a:t>DATA PLANE</a:t>
                      </a:r>
                    </a:p>
                  </a:txBody>
                  <a:tcPr marL="38408" marR="38408" marT="53771" marB="53771" anchor="ctr"/>
                </a:tc>
              </a:tr>
              <a:tr h="1132529">
                <a:tc>
                  <a:txBody>
                    <a:bodyPr/>
                    <a:lstStyle/>
                    <a:p>
                      <a:pPr algn="l" fontAlgn="base"/>
                      <a:r>
                        <a:rPr lang="en-US" sz="1800" b="0" dirty="0">
                          <a:effectLst/>
                        </a:rPr>
                        <a:t>06.</a:t>
                      </a:r>
                    </a:p>
                  </a:txBody>
                  <a:tcPr marL="38408" marR="38408" marT="53771" marB="53771" anchor="ctr"/>
                </a:tc>
                <a:tc>
                  <a:txBody>
                    <a:bodyPr/>
                    <a:lstStyle/>
                    <a:p>
                      <a:pPr algn="l" fontAlgn="base"/>
                      <a:r>
                        <a:rPr lang="en-US" sz="2000" b="0" dirty="0">
                          <a:effectLst/>
                        </a:rPr>
                        <a:t>Control plane packets are processed by router to update the routing table.</a:t>
                      </a:r>
                    </a:p>
                  </a:txBody>
                  <a:tcPr marL="38408" marR="38408" marT="53771" marB="53771" anchor="ctr"/>
                </a:tc>
                <a:tc>
                  <a:txBody>
                    <a:bodyPr/>
                    <a:lstStyle/>
                    <a:p>
                      <a:pPr algn="l" fontAlgn="base"/>
                      <a:r>
                        <a:rPr lang="en-US" sz="2000" b="0" dirty="0">
                          <a:effectLst/>
                        </a:rPr>
                        <a:t>The forwarding plane/data plane forwards the packets based on the built logic of control plane.</a:t>
                      </a:r>
                    </a:p>
                  </a:txBody>
                  <a:tcPr marL="38408" marR="38408" marT="53771" marB="53771" anchor="ctr"/>
                </a:tc>
              </a:tr>
              <a:tr h="1432787">
                <a:tc>
                  <a:txBody>
                    <a:bodyPr/>
                    <a:lstStyle/>
                    <a:p>
                      <a:pPr algn="l" fontAlgn="base"/>
                      <a:r>
                        <a:rPr lang="en-US" sz="1800" b="0" dirty="0">
                          <a:effectLst/>
                        </a:rPr>
                        <a:t>07.</a:t>
                      </a:r>
                    </a:p>
                  </a:txBody>
                  <a:tcPr marL="38408" marR="38408" marT="53771" marB="53771" anchor="ctr"/>
                </a:tc>
                <a:tc>
                  <a:txBody>
                    <a:bodyPr/>
                    <a:lstStyle/>
                    <a:p>
                      <a:pPr algn="l" fontAlgn="base"/>
                      <a:r>
                        <a:rPr lang="en-US" sz="2000" b="0" dirty="0">
                          <a:effectLst/>
                        </a:rPr>
                        <a:t>It includes </a:t>
                      </a:r>
                      <a:r>
                        <a:rPr lang="en-US" sz="2000" b="0" u="none" dirty="0">
                          <a:solidFill>
                            <a:schemeClr val="tx1"/>
                          </a:solidFill>
                          <a:effectLst/>
                        </a:rPr>
                        <a:t>Spanning Tree Protocol (STP</a:t>
                      </a:r>
                      <a:r>
                        <a:rPr lang="en-US" sz="2000" b="0" u="none" dirty="0" smtClean="0">
                          <a:solidFill>
                            <a:schemeClr val="tx1"/>
                          </a:solidFill>
                          <a:effectLst/>
                        </a:rPr>
                        <a:t>)</a:t>
                      </a:r>
                      <a:r>
                        <a:rPr lang="en-US" sz="2000" b="0" u="none" dirty="0">
                          <a:solidFill>
                            <a:schemeClr val="tx1"/>
                          </a:solidFill>
                          <a:effectLst/>
                        </a:rPr>
                        <a:t/>
                      </a:r>
                      <a:br>
                        <a:rPr lang="en-US" sz="2000" b="0" u="none" dirty="0">
                          <a:solidFill>
                            <a:schemeClr val="tx1"/>
                          </a:solidFill>
                          <a:effectLst/>
                        </a:rPr>
                      </a:br>
                      <a:r>
                        <a:rPr lang="en-US" sz="2000" b="0" u="none" dirty="0">
                          <a:solidFill>
                            <a:schemeClr val="tx1"/>
                          </a:solidFill>
                          <a:effectLst/>
                        </a:rPr>
                        <a:t>Address Resolution Protocol (ARP</a:t>
                      </a:r>
                      <a:r>
                        <a:rPr lang="en-US" sz="2000" b="0" u="none" dirty="0" smtClean="0">
                          <a:solidFill>
                            <a:schemeClr val="tx1"/>
                          </a:solidFill>
                          <a:effectLst/>
                        </a:rPr>
                        <a:t>)</a:t>
                      </a:r>
                      <a:r>
                        <a:rPr lang="en-US" sz="2000" b="0" u="none" dirty="0">
                          <a:solidFill>
                            <a:schemeClr val="tx1"/>
                          </a:solidFill>
                          <a:effectLst/>
                        </a:rPr>
                        <a:t/>
                      </a:r>
                      <a:br>
                        <a:rPr lang="en-US" sz="2000" b="0" u="none" dirty="0">
                          <a:solidFill>
                            <a:schemeClr val="tx1"/>
                          </a:solidFill>
                          <a:effectLst/>
                        </a:rPr>
                      </a:br>
                      <a:r>
                        <a:rPr lang="en-US" sz="2000" b="0" u="none" dirty="0">
                          <a:solidFill>
                            <a:schemeClr val="tx1"/>
                          </a:solidFill>
                          <a:effectLst/>
                        </a:rPr>
                        <a:t>Routing Information Protocol (RIP), Dynamic Host Configuration Protocol (</a:t>
                      </a:r>
                      <a:r>
                        <a:rPr lang="en-US" sz="2000" b="0" u="none" dirty="0" smtClean="0">
                          <a:solidFill>
                            <a:schemeClr val="tx1"/>
                          </a:solidFill>
                          <a:effectLst/>
                        </a:rPr>
                        <a:t>DHCP</a:t>
                      </a:r>
                      <a:r>
                        <a:rPr lang="en-US" sz="2000" b="0" u="none" dirty="0" smtClean="0">
                          <a:effectLst/>
                        </a:rPr>
                        <a:t>)</a:t>
                      </a:r>
                      <a:r>
                        <a:rPr lang="en-US" sz="2000" b="0" dirty="0" smtClean="0">
                          <a:effectLst/>
                        </a:rPr>
                        <a:t>etc</a:t>
                      </a:r>
                      <a:r>
                        <a:rPr lang="en-US" sz="2000" b="0" dirty="0">
                          <a:effectLst/>
                        </a:rPr>
                        <a:t>.</a:t>
                      </a:r>
                    </a:p>
                  </a:txBody>
                  <a:tcPr marL="38408" marR="38408" marT="53771" marB="53771" anchor="ctr"/>
                </a:tc>
                <a:tc>
                  <a:txBody>
                    <a:bodyPr/>
                    <a:lstStyle/>
                    <a:p>
                      <a:pPr algn="l" fontAlgn="base"/>
                      <a:r>
                        <a:rPr lang="en-US" sz="2000" b="0" dirty="0">
                          <a:effectLst/>
                        </a:rPr>
                        <a:t> It includes decrementing Time To Live (TTL), </a:t>
                      </a:r>
                      <a:r>
                        <a:rPr lang="en-US" sz="2000" b="0" dirty="0" err="1">
                          <a:effectLst/>
                        </a:rPr>
                        <a:t>recomputing</a:t>
                      </a:r>
                      <a:r>
                        <a:rPr lang="en-US" sz="2000" b="0" dirty="0">
                          <a:effectLst/>
                        </a:rPr>
                        <a:t/>
                      </a:r>
                      <a:br>
                        <a:rPr lang="en-US" sz="2000" b="0" dirty="0">
                          <a:effectLst/>
                        </a:rPr>
                      </a:br>
                      <a:r>
                        <a:rPr lang="en-US" sz="2000" b="0" u="none" dirty="0">
                          <a:effectLst/>
                        </a:rPr>
                        <a:t>IP header </a:t>
                      </a:r>
                      <a:r>
                        <a:rPr lang="en-US" sz="2000" b="0" u="none" dirty="0" smtClean="0">
                          <a:effectLst/>
                        </a:rPr>
                        <a:t>checksum</a:t>
                      </a:r>
                      <a:r>
                        <a:rPr lang="en-US" sz="2000" b="0" u="none" baseline="0" dirty="0" smtClean="0">
                          <a:effectLst/>
                        </a:rPr>
                        <a:t> </a:t>
                      </a:r>
                      <a:r>
                        <a:rPr lang="en-US" sz="2000" b="0" dirty="0" smtClean="0">
                          <a:effectLst/>
                        </a:rPr>
                        <a:t>etc</a:t>
                      </a:r>
                      <a:r>
                        <a:rPr lang="en-US" sz="2000" b="0" dirty="0">
                          <a:effectLst/>
                        </a:rPr>
                        <a:t>.</a:t>
                      </a:r>
                    </a:p>
                  </a:txBody>
                  <a:tcPr marL="38408" marR="38408" marT="53771" marB="53771" anchor="ctr"/>
                </a:tc>
              </a:tr>
              <a:tr h="774462">
                <a:tc>
                  <a:txBody>
                    <a:bodyPr/>
                    <a:lstStyle/>
                    <a:p>
                      <a:pPr algn="l" fontAlgn="base"/>
                      <a:r>
                        <a:rPr lang="en-US" sz="1800" b="0" dirty="0">
                          <a:effectLst/>
                        </a:rPr>
                        <a:t>08.</a:t>
                      </a:r>
                    </a:p>
                  </a:txBody>
                  <a:tcPr marL="38408" marR="38408" marT="53771" marB="53771" anchor="ctr"/>
                </a:tc>
                <a:tc>
                  <a:txBody>
                    <a:bodyPr/>
                    <a:lstStyle/>
                    <a:p>
                      <a:pPr algn="l" fontAlgn="base"/>
                      <a:r>
                        <a:rPr lang="en-US" sz="2000" b="0" dirty="0">
                          <a:effectLst/>
                        </a:rPr>
                        <a:t>Control plane packets are locally originated by the router itself.</a:t>
                      </a:r>
                    </a:p>
                  </a:txBody>
                  <a:tcPr marL="38408" marR="38408" marT="53771" marB="53771" anchor="ctr"/>
                </a:tc>
                <a:tc>
                  <a:txBody>
                    <a:bodyPr/>
                    <a:lstStyle/>
                    <a:p>
                      <a:pPr algn="l" fontAlgn="base"/>
                      <a:r>
                        <a:rPr lang="en-US" sz="2000" b="0" dirty="0">
                          <a:effectLst/>
                        </a:rPr>
                        <a:t>Data plane packets go through the router.</a:t>
                      </a:r>
                    </a:p>
                  </a:txBody>
                  <a:tcPr marL="38408" marR="38408" marT="53771" marB="53771" anchor="ctr"/>
                </a:tc>
              </a:tr>
              <a:tr h="774462">
                <a:tc>
                  <a:txBody>
                    <a:bodyPr/>
                    <a:lstStyle/>
                    <a:p>
                      <a:pPr algn="l" fontAlgn="base"/>
                      <a:r>
                        <a:rPr lang="en-US" sz="1800" b="0" dirty="0">
                          <a:effectLst/>
                        </a:rPr>
                        <a:t>09.</a:t>
                      </a:r>
                    </a:p>
                  </a:txBody>
                  <a:tcPr marL="38408" marR="38408" marT="53771" marB="53771" anchor="ctr"/>
                </a:tc>
                <a:tc>
                  <a:txBody>
                    <a:bodyPr/>
                    <a:lstStyle/>
                    <a:p>
                      <a:pPr algn="l" fontAlgn="base"/>
                      <a:r>
                        <a:rPr lang="en-US" sz="2000" b="0">
                          <a:effectLst/>
                        </a:rPr>
                        <a:t>Control plane acts as a decision maker in data forwarding.</a:t>
                      </a:r>
                    </a:p>
                  </a:txBody>
                  <a:tcPr marL="38408" marR="38408" marT="53771" marB="53771" anchor="ctr"/>
                </a:tc>
                <a:tc>
                  <a:txBody>
                    <a:bodyPr/>
                    <a:lstStyle/>
                    <a:p>
                      <a:pPr algn="l" fontAlgn="base"/>
                      <a:r>
                        <a:rPr lang="en-US" sz="2000" b="0" dirty="0">
                          <a:effectLst/>
                        </a:rPr>
                        <a:t>Data plane acts as a decision implementer in data forwarding.</a:t>
                      </a:r>
                    </a:p>
                  </a:txBody>
                  <a:tcPr marL="38408" marR="38408" marT="53771" marB="53771" anchor="ctr"/>
                </a:tc>
              </a:tr>
              <a:tr h="774462">
                <a:tc>
                  <a:txBody>
                    <a:bodyPr/>
                    <a:lstStyle/>
                    <a:p>
                      <a:pPr algn="l" fontAlgn="base"/>
                      <a:r>
                        <a:rPr lang="en-US" sz="1800" b="0" dirty="0">
                          <a:effectLst/>
                        </a:rPr>
                        <a:t>10.</a:t>
                      </a:r>
                    </a:p>
                  </a:txBody>
                  <a:tcPr marL="38408" marR="38408" marT="53771" marB="53771" anchor="ctr"/>
                </a:tc>
                <a:tc>
                  <a:txBody>
                    <a:bodyPr/>
                    <a:lstStyle/>
                    <a:p>
                      <a:pPr algn="l" fontAlgn="base"/>
                      <a:r>
                        <a:rPr lang="en-US" sz="2000" b="0" dirty="0">
                          <a:effectLst/>
                        </a:rPr>
                        <a:t>Routing is performed in the control plane.</a:t>
                      </a:r>
                    </a:p>
                  </a:txBody>
                  <a:tcPr marL="38408" marR="38408" marT="53771" marB="53771" anchor="ctr"/>
                </a:tc>
                <a:tc>
                  <a:txBody>
                    <a:bodyPr/>
                    <a:lstStyle/>
                    <a:p>
                      <a:pPr algn="l" fontAlgn="base"/>
                      <a:r>
                        <a:rPr lang="en-US" sz="2000" b="0" dirty="0">
                          <a:effectLst/>
                        </a:rPr>
                        <a:t>Switching is performed in the data plane.</a:t>
                      </a:r>
                    </a:p>
                  </a:txBody>
                  <a:tcPr marL="38408" marR="38408" marT="53771" marB="53771" anchor="ctr"/>
                </a:tc>
              </a:tr>
            </a:tbl>
          </a:graphicData>
        </a:graphic>
      </p:graphicFrame>
      <p:sp>
        <p:nvSpPr>
          <p:cNvPr id="4" name="Date Placeholder 3"/>
          <p:cNvSpPr>
            <a:spLocks noGrp="1"/>
          </p:cNvSpPr>
          <p:nvPr>
            <p:ph type="dt" sz="half" idx="10"/>
          </p:nvPr>
        </p:nvSpPr>
        <p:spPr/>
        <p:txBody>
          <a:bodyPr/>
          <a:lstStyle/>
          <a:p>
            <a:fld id="{EA70EA3C-B619-4618-9321-EA2E0D138239}" type="datetime1">
              <a:rPr lang="en-US" smtClean="0"/>
              <a:t>11/26/2023</a:t>
            </a:fld>
            <a:endParaRPr lang="en-US"/>
          </a:p>
        </p:txBody>
      </p:sp>
      <p:sp>
        <p:nvSpPr>
          <p:cNvPr id="5" name="Slide Number Placeholder 4"/>
          <p:cNvSpPr>
            <a:spLocks noGrp="1"/>
          </p:cNvSpPr>
          <p:nvPr>
            <p:ph type="sldNum" sz="quarter" idx="12"/>
          </p:nvPr>
        </p:nvSpPr>
        <p:spPr/>
        <p:txBody>
          <a:bodyPr/>
          <a:lstStyle/>
          <a:p>
            <a:fld id="{6E6DD2A6-C425-47C4-A066-9DAC1982D8FF}" type="slidenum">
              <a:rPr lang="en-US" smtClean="0"/>
              <a:t>23</a:t>
            </a:fld>
            <a:endParaRPr lang="en-US"/>
          </a:p>
        </p:txBody>
      </p:sp>
    </p:spTree>
    <p:extLst>
      <p:ext uri="{BB962C8B-B14F-4D97-AF65-F5344CB8AC3E}">
        <p14:creationId xmlns:p14="http://schemas.microsoft.com/office/powerpoint/2010/main" val="2704577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Questions</a:t>
            </a:r>
            <a:endParaRPr lang="en-US" dirty="0"/>
          </a:p>
        </p:txBody>
      </p:sp>
      <p:sp>
        <p:nvSpPr>
          <p:cNvPr id="3" name="Content Placeholder 2"/>
          <p:cNvSpPr>
            <a:spLocks noGrp="1"/>
          </p:cNvSpPr>
          <p:nvPr>
            <p:ph idx="1"/>
          </p:nvPr>
        </p:nvSpPr>
        <p:spPr/>
        <p:txBody>
          <a:bodyPr>
            <a:normAutofit/>
          </a:bodyPr>
          <a:lstStyle/>
          <a:p>
            <a:r>
              <a:rPr lang="en-US" dirty="0" smtClean="0"/>
              <a:t>What is your understanding about </a:t>
            </a:r>
            <a:r>
              <a:rPr lang="en-US" dirty="0"/>
              <a:t>Software Defined Network (SDN)?</a:t>
            </a:r>
          </a:p>
          <a:p>
            <a:r>
              <a:rPr lang="en-US" dirty="0"/>
              <a:t>What </a:t>
            </a:r>
            <a:r>
              <a:rPr lang="en-US" dirty="0" smtClean="0"/>
              <a:t>are the functions of the </a:t>
            </a:r>
            <a:r>
              <a:rPr lang="en-US" dirty="0"/>
              <a:t>Control Plane (CP) and Data Plane (DP) in SDN?</a:t>
            </a:r>
          </a:p>
          <a:p>
            <a:r>
              <a:rPr lang="en-US" dirty="0"/>
              <a:t>How </a:t>
            </a:r>
            <a:r>
              <a:rPr lang="en-US" dirty="0" smtClean="0"/>
              <a:t> is SDN different </a:t>
            </a:r>
            <a:r>
              <a:rPr lang="en-US" dirty="0"/>
              <a:t>from a normal </a:t>
            </a:r>
            <a:r>
              <a:rPr lang="en-US" dirty="0" smtClean="0"/>
              <a:t>network?</a:t>
            </a:r>
            <a:endParaRPr lang="en-US" dirty="0"/>
          </a:p>
          <a:p>
            <a:r>
              <a:rPr lang="en-US" dirty="0"/>
              <a:t>What </a:t>
            </a:r>
            <a:r>
              <a:rPr lang="en-US" dirty="0" smtClean="0"/>
              <a:t>on four (4) </a:t>
            </a:r>
            <a:r>
              <a:rPr lang="en-US" dirty="0"/>
              <a:t>advantages of </a:t>
            </a:r>
            <a:r>
              <a:rPr lang="en-US" dirty="0" smtClean="0"/>
              <a:t>SDN</a:t>
            </a:r>
          </a:p>
          <a:p>
            <a:r>
              <a:rPr lang="en-US" dirty="0" smtClean="0"/>
              <a:t>What is the likely drawback of SDN?</a:t>
            </a:r>
            <a:endParaRPr lang="en-US" dirty="0"/>
          </a:p>
          <a:p>
            <a:endParaRPr lang="en-US" dirty="0" smtClean="0"/>
          </a:p>
          <a:p>
            <a:endParaRPr lang="en-US" dirty="0"/>
          </a:p>
        </p:txBody>
      </p:sp>
      <p:sp>
        <p:nvSpPr>
          <p:cNvPr id="4" name="Date Placeholder 3"/>
          <p:cNvSpPr>
            <a:spLocks noGrp="1"/>
          </p:cNvSpPr>
          <p:nvPr>
            <p:ph type="dt" sz="half" idx="10"/>
          </p:nvPr>
        </p:nvSpPr>
        <p:spPr/>
        <p:txBody>
          <a:bodyPr/>
          <a:lstStyle/>
          <a:p>
            <a:fld id="{EA70EA3C-B619-4618-9321-EA2E0D138239}" type="datetime1">
              <a:rPr lang="en-US" smtClean="0"/>
              <a:t>11/26/2023</a:t>
            </a:fld>
            <a:endParaRPr lang="en-US"/>
          </a:p>
        </p:txBody>
      </p:sp>
      <p:sp>
        <p:nvSpPr>
          <p:cNvPr id="5" name="Slide Number Placeholder 4"/>
          <p:cNvSpPr>
            <a:spLocks noGrp="1"/>
          </p:cNvSpPr>
          <p:nvPr>
            <p:ph type="sldNum" sz="quarter" idx="12"/>
          </p:nvPr>
        </p:nvSpPr>
        <p:spPr/>
        <p:txBody>
          <a:bodyPr/>
          <a:lstStyle/>
          <a:p>
            <a:fld id="{6E6DD2A6-C425-47C4-A066-9DAC1982D8FF}" type="slidenum">
              <a:rPr lang="en-US" smtClean="0"/>
              <a:t>24</a:t>
            </a:fld>
            <a:endParaRPr lang="en-US"/>
          </a:p>
        </p:txBody>
      </p:sp>
    </p:spTree>
    <p:extLst>
      <p:ext uri="{BB962C8B-B14F-4D97-AF65-F5344CB8AC3E}">
        <p14:creationId xmlns:p14="http://schemas.microsoft.com/office/powerpoint/2010/main" val="32282680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rot="20885619">
            <a:off x="574330" y="3039563"/>
            <a:ext cx="7864809" cy="1187397"/>
          </a:xfrm>
        </p:spPr>
        <p:txBody>
          <a:bodyPr>
            <a:normAutofit/>
          </a:bodyPr>
          <a:lstStyle/>
          <a:p>
            <a:pPr marL="0" indent="0" algn="ctr">
              <a:buNone/>
            </a:pPr>
            <a:r>
              <a:rPr lang="en-US" sz="4800" dirty="0" smtClean="0"/>
              <a:t>THE END</a:t>
            </a:r>
            <a:endParaRPr lang="en-US" sz="4800" dirty="0"/>
          </a:p>
        </p:txBody>
      </p:sp>
      <p:sp>
        <p:nvSpPr>
          <p:cNvPr id="4" name="Date Placeholder 3"/>
          <p:cNvSpPr>
            <a:spLocks noGrp="1"/>
          </p:cNvSpPr>
          <p:nvPr>
            <p:ph type="dt" sz="half" idx="10"/>
          </p:nvPr>
        </p:nvSpPr>
        <p:spPr/>
        <p:txBody>
          <a:bodyPr/>
          <a:lstStyle/>
          <a:p>
            <a:fld id="{D6777EC9-ECA9-4DB9-BBDC-F779FCC9842C}" type="datetime1">
              <a:rPr lang="en-US" smtClean="0"/>
              <a:t>11/26/2023</a:t>
            </a:fld>
            <a:endParaRPr lang="en-US"/>
          </a:p>
        </p:txBody>
      </p:sp>
      <p:sp>
        <p:nvSpPr>
          <p:cNvPr id="5" name="Slide Number Placeholder 4"/>
          <p:cNvSpPr>
            <a:spLocks noGrp="1"/>
          </p:cNvSpPr>
          <p:nvPr>
            <p:ph type="sldNum" sz="quarter" idx="12"/>
          </p:nvPr>
        </p:nvSpPr>
        <p:spPr/>
        <p:txBody>
          <a:bodyPr/>
          <a:lstStyle/>
          <a:p>
            <a:fld id="{6E6DD2A6-C425-47C4-A066-9DAC1982D8FF}" type="slidenum">
              <a:rPr lang="en-US" smtClean="0"/>
              <a:t>25</a:t>
            </a:fld>
            <a:endParaRPr lang="en-US"/>
          </a:p>
        </p:txBody>
      </p:sp>
    </p:spTree>
    <p:extLst>
      <p:ext uri="{BB962C8B-B14F-4D97-AF65-F5344CB8AC3E}">
        <p14:creationId xmlns:p14="http://schemas.microsoft.com/office/powerpoint/2010/main" val="320732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Computer Network </a:t>
            </a:r>
          </a:p>
          <a:p>
            <a:r>
              <a:rPr lang="en-US" dirty="0"/>
              <a:t>What is </a:t>
            </a:r>
            <a:r>
              <a:rPr lang="en-US" dirty="0" smtClean="0"/>
              <a:t>Computer Software</a:t>
            </a:r>
          </a:p>
          <a:p>
            <a:r>
              <a:rPr lang="en-US" dirty="0" smtClean="0"/>
              <a:t>Background to Software Defined Network</a:t>
            </a:r>
          </a:p>
          <a:p>
            <a:r>
              <a:rPr lang="en-US" dirty="0" smtClean="0"/>
              <a:t>Introduction to Software Defined Network</a:t>
            </a:r>
          </a:p>
          <a:p>
            <a:r>
              <a:rPr lang="en-US" dirty="0" smtClean="0"/>
              <a:t>What is </a:t>
            </a:r>
            <a:r>
              <a:rPr lang="en-US" dirty="0"/>
              <a:t>Software Defined </a:t>
            </a:r>
            <a:r>
              <a:rPr lang="en-US" dirty="0" smtClean="0"/>
              <a:t>Network</a:t>
            </a:r>
          </a:p>
          <a:p>
            <a:r>
              <a:rPr lang="en-US" dirty="0" smtClean="0"/>
              <a:t>Principles of SDN</a:t>
            </a:r>
          </a:p>
          <a:p>
            <a:r>
              <a:rPr lang="en-US" dirty="0" smtClean="0"/>
              <a:t>Advantages of SDN</a:t>
            </a:r>
          </a:p>
          <a:p>
            <a:r>
              <a:rPr lang="en-US" dirty="0" smtClean="0"/>
              <a:t>How SDN Function</a:t>
            </a:r>
          </a:p>
          <a:p>
            <a:endParaRPr lang="en-US" dirty="0" smtClean="0"/>
          </a:p>
          <a:p>
            <a:endParaRPr lang="en-US" dirty="0"/>
          </a:p>
          <a:p>
            <a:endParaRPr lang="en-US" dirty="0" smtClean="0"/>
          </a:p>
        </p:txBody>
      </p:sp>
      <p:sp>
        <p:nvSpPr>
          <p:cNvPr id="4" name="Date Placeholder 3"/>
          <p:cNvSpPr>
            <a:spLocks noGrp="1"/>
          </p:cNvSpPr>
          <p:nvPr>
            <p:ph type="dt" sz="half" idx="10"/>
          </p:nvPr>
        </p:nvSpPr>
        <p:spPr/>
        <p:txBody>
          <a:bodyPr/>
          <a:lstStyle/>
          <a:p>
            <a:fld id="{EA70EA3C-B619-4618-9321-EA2E0D138239}" type="datetime1">
              <a:rPr lang="en-US" smtClean="0"/>
              <a:t>11/26/2023</a:t>
            </a:fld>
            <a:endParaRPr lang="en-US"/>
          </a:p>
        </p:txBody>
      </p:sp>
      <p:sp>
        <p:nvSpPr>
          <p:cNvPr id="5" name="Slide Number Placeholder 4"/>
          <p:cNvSpPr>
            <a:spLocks noGrp="1"/>
          </p:cNvSpPr>
          <p:nvPr>
            <p:ph type="sldNum" sz="quarter" idx="12"/>
          </p:nvPr>
        </p:nvSpPr>
        <p:spPr/>
        <p:txBody>
          <a:bodyPr/>
          <a:lstStyle/>
          <a:p>
            <a:fld id="{6E6DD2A6-C425-47C4-A066-9DAC1982D8FF}" type="slidenum">
              <a:rPr lang="en-US" smtClean="0"/>
              <a:t>3</a:t>
            </a:fld>
            <a:endParaRPr lang="en-US"/>
          </a:p>
        </p:txBody>
      </p:sp>
    </p:spTree>
    <p:extLst>
      <p:ext uri="{BB962C8B-B14F-4D97-AF65-F5344CB8AC3E}">
        <p14:creationId xmlns:p14="http://schemas.microsoft.com/office/powerpoint/2010/main" val="2139986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Networks</a:t>
            </a:r>
            <a:endParaRPr lang="en-US" dirty="0"/>
          </a:p>
        </p:txBody>
      </p:sp>
      <p:sp>
        <p:nvSpPr>
          <p:cNvPr id="3" name="Content Placeholder 2"/>
          <p:cNvSpPr>
            <a:spLocks noGrp="1"/>
          </p:cNvSpPr>
          <p:nvPr>
            <p:ph idx="1"/>
          </p:nvPr>
        </p:nvSpPr>
        <p:spPr/>
        <p:txBody>
          <a:bodyPr>
            <a:normAutofit/>
          </a:bodyPr>
          <a:lstStyle/>
          <a:p>
            <a:pPr algn="just"/>
            <a:r>
              <a:rPr lang="en-US" sz="4000" dirty="0"/>
              <a:t>C</a:t>
            </a:r>
            <a:r>
              <a:rPr lang="en-US" sz="4000" dirty="0" smtClean="0"/>
              <a:t>omputer </a:t>
            </a:r>
            <a:r>
              <a:rPr lang="en-US" sz="4000" dirty="0"/>
              <a:t>network, </a:t>
            </a:r>
            <a:r>
              <a:rPr lang="en-US" sz="4000" b="1" dirty="0"/>
              <a:t>two or more computers that are connected with one another for the purpose of communicating data </a:t>
            </a:r>
            <a:r>
              <a:rPr lang="en-US" sz="4000" b="1" dirty="0" smtClean="0"/>
              <a:t>electronically</a:t>
            </a:r>
            <a:r>
              <a:rPr lang="en-US" sz="4000" dirty="0" smtClean="0"/>
              <a:t> </a:t>
            </a:r>
            <a:r>
              <a:rPr lang="en-US" sz="4000" dirty="0"/>
              <a:t>and </a:t>
            </a:r>
            <a:r>
              <a:rPr lang="en-US" sz="4000" dirty="0" smtClean="0"/>
              <a:t>sharing of resources with each other.</a:t>
            </a:r>
            <a:endParaRPr lang="en-US" sz="4000" dirty="0"/>
          </a:p>
        </p:txBody>
      </p:sp>
      <p:sp>
        <p:nvSpPr>
          <p:cNvPr id="4" name="Date Placeholder 3"/>
          <p:cNvSpPr>
            <a:spLocks noGrp="1"/>
          </p:cNvSpPr>
          <p:nvPr>
            <p:ph type="dt" sz="half" idx="10"/>
          </p:nvPr>
        </p:nvSpPr>
        <p:spPr/>
        <p:txBody>
          <a:bodyPr/>
          <a:lstStyle/>
          <a:p>
            <a:fld id="{EA70EA3C-B619-4618-9321-EA2E0D138239}" type="datetime1">
              <a:rPr lang="en-US" smtClean="0"/>
              <a:t>11/26/2023</a:t>
            </a:fld>
            <a:endParaRPr lang="en-US"/>
          </a:p>
        </p:txBody>
      </p:sp>
      <p:sp>
        <p:nvSpPr>
          <p:cNvPr id="5" name="Slide Number Placeholder 4"/>
          <p:cNvSpPr>
            <a:spLocks noGrp="1"/>
          </p:cNvSpPr>
          <p:nvPr>
            <p:ph type="sldNum" sz="quarter" idx="12"/>
          </p:nvPr>
        </p:nvSpPr>
        <p:spPr/>
        <p:txBody>
          <a:bodyPr/>
          <a:lstStyle/>
          <a:p>
            <a:fld id="{6E6DD2A6-C425-47C4-A066-9DAC1982D8FF}" type="slidenum">
              <a:rPr lang="en-US" smtClean="0"/>
              <a:t>4</a:t>
            </a:fld>
            <a:endParaRPr lang="en-US"/>
          </a:p>
        </p:txBody>
      </p:sp>
    </p:spTree>
    <p:extLst>
      <p:ext uri="{BB962C8B-B14F-4D97-AF65-F5344CB8AC3E}">
        <p14:creationId xmlns:p14="http://schemas.microsoft.com/office/powerpoint/2010/main" val="1796770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05800" cy="990600"/>
          </a:xfrm>
        </p:spPr>
        <p:txBody>
          <a:bodyPr/>
          <a:lstStyle/>
          <a:p>
            <a:r>
              <a:rPr lang="en-US" dirty="0" smtClean="0"/>
              <a:t>Computer Software</a:t>
            </a:r>
            <a:endParaRPr lang="en-US" dirty="0"/>
          </a:p>
        </p:txBody>
      </p:sp>
      <p:sp>
        <p:nvSpPr>
          <p:cNvPr id="3" name="Content Placeholder 2"/>
          <p:cNvSpPr>
            <a:spLocks noGrp="1"/>
          </p:cNvSpPr>
          <p:nvPr>
            <p:ph idx="1"/>
          </p:nvPr>
        </p:nvSpPr>
        <p:spPr>
          <a:xfrm>
            <a:off x="228600" y="990600"/>
            <a:ext cx="8763000" cy="5410200"/>
          </a:xfrm>
        </p:spPr>
        <p:txBody>
          <a:bodyPr>
            <a:noAutofit/>
          </a:bodyPr>
          <a:lstStyle/>
          <a:p>
            <a:pPr marL="0" indent="0" algn="just">
              <a:buNone/>
            </a:pPr>
            <a:r>
              <a:rPr lang="en-US" sz="3600" dirty="0"/>
              <a:t>Software is a set of </a:t>
            </a:r>
            <a:r>
              <a:rPr lang="en-US" sz="3600" b="1" dirty="0"/>
              <a:t>instructions, data or programs </a:t>
            </a:r>
            <a:r>
              <a:rPr lang="en-US" sz="3600" dirty="0"/>
              <a:t>used to operate computers and execute specific tasks. It is the opposite of hardware, which describes the physical aspects of a computer. Software is a generic term used to refer </a:t>
            </a:r>
            <a:r>
              <a:rPr lang="en-US" sz="3600" dirty="0" smtClean="0"/>
              <a:t>to applications</a:t>
            </a:r>
            <a:r>
              <a:rPr lang="en-US" sz="3600" dirty="0"/>
              <a:t>, </a:t>
            </a:r>
            <a:r>
              <a:rPr lang="en-US" sz="3600" dirty="0" smtClean="0"/>
              <a:t>characters (scripts) </a:t>
            </a:r>
            <a:r>
              <a:rPr lang="en-US" sz="3600" dirty="0"/>
              <a:t> and </a:t>
            </a:r>
            <a:r>
              <a:rPr lang="en-US" sz="3600" dirty="0" smtClean="0"/>
              <a:t> programs </a:t>
            </a:r>
            <a:r>
              <a:rPr lang="en-US" sz="3600" dirty="0"/>
              <a:t>that run on a device. It can be thought of as the </a:t>
            </a:r>
            <a:r>
              <a:rPr lang="en-US" sz="3600" dirty="0" smtClean="0"/>
              <a:t>variable (adjustable) </a:t>
            </a:r>
            <a:r>
              <a:rPr lang="en-US" sz="3600" dirty="0"/>
              <a:t>part of a computer, while hardware is the invariable part.</a:t>
            </a:r>
          </a:p>
        </p:txBody>
      </p:sp>
      <p:sp>
        <p:nvSpPr>
          <p:cNvPr id="4" name="Date Placeholder 3"/>
          <p:cNvSpPr>
            <a:spLocks noGrp="1"/>
          </p:cNvSpPr>
          <p:nvPr>
            <p:ph type="dt" sz="half" idx="10"/>
          </p:nvPr>
        </p:nvSpPr>
        <p:spPr/>
        <p:txBody>
          <a:bodyPr/>
          <a:lstStyle/>
          <a:p>
            <a:fld id="{EA70EA3C-B619-4618-9321-EA2E0D138239}" type="datetime1">
              <a:rPr lang="en-US" smtClean="0"/>
              <a:t>11/26/2023</a:t>
            </a:fld>
            <a:endParaRPr lang="en-US"/>
          </a:p>
        </p:txBody>
      </p:sp>
      <p:sp>
        <p:nvSpPr>
          <p:cNvPr id="5" name="Slide Number Placeholder 4"/>
          <p:cNvSpPr>
            <a:spLocks noGrp="1"/>
          </p:cNvSpPr>
          <p:nvPr>
            <p:ph type="sldNum" sz="quarter" idx="12"/>
          </p:nvPr>
        </p:nvSpPr>
        <p:spPr/>
        <p:txBody>
          <a:bodyPr/>
          <a:lstStyle/>
          <a:p>
            <a:fld id="{6E6DD2A6-C425-47C4-A066-9DAC1982D8FF}" type="slidenum">
              <a:rPr lang="en-US" smtClean="0"/>
              <a:t>5</a:t>
            </a:fld>
            <a:endParaRPr lang="en-US"/>
          </a:p>
        </p:txBody>
      </p:sp>
    </p:spTree>
    <p:extLst>
      <p:ext uri="{BB962C8B-B14F-4D97-AF65-F5344CB8AC3E}">
        <p14:creationId xmlns:p14="http://schemas.microsoft.com/office/powerpoint/2010/main" val="2184299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868362"/>
          </a:xfrm>
        </p:spPr>
        <p:txBody>
          <a:bodyPr>
            <a:noAutofit/>
          </a:bodyPr>
          <a:lstStyle/>
          <a:p>
            <a:r>
              <a:rPr lang="en-US" b="1" dirty="0" smtClean="0"/>
              <a:t>Background to Software </a:t>
            </a:r>
            <a:r>
              <a:rPr lang="en-US" b="1" dirty="0"/>
              <a:t>Defined </a:t>
            </a:r>
            <a:r>
              <a:rPr lang="en-US" b="1" dirty="0" smtClean="0"/>
              <a:t>Networks </a:t>
            </a:r>
            <a:endParaRPr lang="en-US" dirty="0"/>
          </a:p>
        </p:txBody>
      </p:sp>
      <p:sp>
        <p:nvSpPr>
          <p:cNvPr id="3" name="Content Placeholder 2"/>
          <p:cNvSpPr>
            <a:spLocks noGrp="1"/>
          </p:cNvSpPr>
          <p:nvPr>
            <p:ph idx="1"/>
          </p:nvPr>
        </p:nvSpPr>
        <p:spPr>
          <a:xfrm>
            <a:off x="304800" y="1371600"/>
            <a:ext cx="8382000" cy="4754563"/>
          </a:xfrm>
        </p:spPr>
        <p:txBody>
          <a:bodyPr>
            <a:normAutofit fontScale="92500"/>
          </a:bodyPr>
          <a:lstStyle/>
          <a:p>
            <a:pPr marL="0" indent="0" algn="just">
              <a:buNone/>
            </a:pPr>
            <a:r>
              <a:rPr lang="en-US" sz="4000" b="1" dirty="0"/>
              <a:t>Traditional Networking uses hardware and software to direct traffic across a series of routers and switches to transmit data over a network. Software Defined Networks was originally designed to </a:t>
            </a:r>
            <a:r>
              <a:rPr lang="en-US" sz="4000" b="1" dirty="0" smtClean="0"/>
              <a:t>virtualize </a:t>
            </a:r>
            <a:r>
              <a:rPr lang="en-US" sz="4000" b="1" dirty="0"/>
              <a:t>the network by separating the control plane that manages the network from traffic plane which the data flows.</a:t>
            </a:r>
            <a:endParaRPr lang="en-US" sz="4000" dirty="0"/>
          </a:p>
          <a:p>
            <a:endParaRPr lang="en-US" dirty="0"/>
          </a:p>
        </p:txBody>
      </p:sp>
      <p:sp>
        <p:nvSpPr>
          <p:cNvPr id="4" name="Date Placeholder 3"/>
          <p:cNvSpPr>
            <a:spLocks noGrp="1"/>
          </p:cNvSpPr>
          <p:nvPr>
            <p:ph type="dt" sz="half" idx="10"/>
          </p:nvPr>
        </p:nvSpPr>
        <p:spPr/>
        <p:txBody>
          <a:bodyPr/>
          <a:lstStyle/>
          <a:p>
            <a:fld id="{EA70EA3C-B619-4618-9321-EA2E0D138239}" type="datetime1">
              <a:rPr lang="en-US" smtClean="0"/>
              <a:t>11/26/2023</a:t>
            </a:fld>
            <a:endParaRPr lang="en-US"/>
          </a:p>
        </p:txBody>
      </p:sp>
      <p:sp>
        <p:nvSpPr>
          <p:cNvPr id="5" name="Slide Number Placeholder 4"/>
          <p:cNvSpPr>
            <a:spLocks noGrp="1"/>
          </p:cNvSpPr>
          <p:nvPr>
            <p:ph type="sldNum" sz="quarter" idx="12"/>
          </p:nvPr>
        </p:nvSpPr>
        <p:spPr/>
        <p:txBody>
          <a:bodyPr/>
          <a:lstStyle/>
          <a:p>
            <a:fld id="{6E6DD2A6-C425-47C4-A066-9DAC1982D8FF}" type="slidenum">
              <a:rPr lang="en-US" smtClean="0"/>
              <a:t>6</a:t>
            </a:fld>
            <a:endParaRPr lang="en-US"/>
          </a:p>
        </p:txBody>
      </p:sp>
    </p:spTree>
    <p:extLst>
      <p:ext uri="{BB962C8B-B14F-4D97-AF65-F5344CB8AC3E}">
        <p14:creationId xmlns:p14="http://schemas.microsoft.com/office/powerpoint/2010/main" val="1100751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563562"/>
          </a:xfrm>
        </p:spPr>
        <p:txBody>
          <a:bodyPr>
            <a:normAutofit fontScale="90000"/>
          </a:bodyPr>
          <a:lstStyle/>
          <a:p>
            <a:r>
              <a:rPr lang="en-US" b="1" dirty="0"/>
              <a:t>Software Defined Networks </a:t>
            </a:r>
            <a:r>
              <a:rPr lang="en-US" b="1" dirty="0" smtClean="0"/>
              <a:t>Introduced</a:t>
            </a:r>
            <a:endParaRPr lang="en-US" dirty="0"/>
          </a:p>
        </p:txBody>
      </p:sp>
      <p:sp>
        <p:nvSpPr>
          <p:cNvPr id="3" name="Content Placeholder 2"/>
          <p:cNvSpPr>
            <a:spLocks noGrp="1"/>
          </p:cNvSpPr>
          <p:nvPr>
            <p:ph idx="1"/>
          </p:nvPr>
        </p:nvSpPr>
        <p:spPr>
          <a:xfrm>
            <a:off x="228600" y="990600"/>
            <a:ext cx="8686800" cy="5410200"/>
          </a:xfrm>
        </p:spPr>
        <p:txBody>
          <a:bodyPr>
            <a:normAutofit fontScale="92500" lnSpcReduction="10000"/>
          </a:bodyPr>
          <a:lstStyle/>
          <a:p>
            <a:pPr marL="0" indent="0" algn="just">
              <a:buNone/>
            </a:pPr>
            <a:endParaRPr lang="en-US" sz="4400" b="1" dirty="0" smtClean="0"/>
          </a:p>
          <a:p>
            <a:pPr marL="0" indent="0" algn="just">
              <a:buNone/>
            </a:pPr>
            <a:r>
              <a:rPr lang="en-US" sz="4400" b="1" dirty="0" smtClean="0"/>
              <a:t>SDN </a:t>
            </a:r>
            <a:r>
              <a:rPr lang="en-US" sz="4400" b="1" dirty="0"/>
              <a:t>changes how a networking is fundamentally done. Instead of having a network intelligence, in every router and switches, SDN centralizes the brain (the command and control) into a central node. This will be distributed into a central control and forwarding plane. </a:t>
            </a:r>
            <a:endParaRPr lang="en-US" sz="4400" dirty="0"/>
          </a:p>
          <a:p>
            <a:pPr marL="0" indent="0">
              <a:buNone/>
            </a:pPr>
            <a:endParaRPr lang="en-US" sz="3600" dirty="0"/>
          </a:p>
        </p:txBody>
      </p:sp>
      <p:sp>
        <p:nvSpPr>
          <p:cNvPr id="4" name="Date Placeholder 3"/>
          <p:cNvSpPr>
            <a:spLocks noGrp="1"/>
          </p:cNvSpPr>
          <p:nvPr>
            <p:ph type="dt" sz="half" idx="10"/>
          </p:nvPr>
        </p:nvSpPr>
        <p:spPr/>
        <p:txBody>
          <a:bodyPr/>
          <a:lstStyle/>
          <a:p>
            <a:fld id="{EA70EA3C-B619-4618-9321-EA2E0D138239}" type="datetime1">
              <a:rPr lang="en-US" smtClean="0"/>
              <a:t>11/26/2023</a:t>
            </a:fld>
            <a:endParaRPr lang="en-US"/>
          </a:p>
        </p:txBody>
      </p:sp>
      <p:sp>
        <p:nvSpPr>
          <p:cNvPr id="5" name="Slide Number Placeholder 4"/>
          <p:cNvSpPr>
            <a:spLocks noGrp="1"/>
          </p:cNvSpPr>
          <p:nvPr>
            <p:ph type="sldNum" sz="quarter" idx="12"/>
          </p:nvPr>
        </p:nvSpPr>
        <p:spPr/>
        <p:txBody>
          <a:bodyPr/>
          <a:lstStyle/>
          <a:p>
            <a:fld id="{6E6DD2A6-C425-47C4-A066-9DAC1982D8FF}" type="slidenum">
              <a:rPr lang="en-US" smtClean="0"/>
              <a:t>7</a:t>
            </a:fld>
            <a:endParaRPr lang="en-US"/>
          </a:p>
        </p:txBody>
      </p:sp>
    </p:spTree>
    <p:extLst>
      <p:ext uri="{BB962C8B-B14F-4D97-AF65-F5344CB8AC3E}">
        <p14:creationId xmlns:p14="http://schemas.microsoft.com/office/powerpoint/2010/main" val="3693574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10600" cy="6096000"/>
          </a:xfrm>
        </p:spPr>
        <p:txBody>
          <a:bodyPr/>
          <a:lstStyle/>
          <a:p>
            <a:pPr marL="0" indent="0">
              <a:buNone/>
            </a:pPr>
            <a:endParaRPr lang="en-US" dirty="0"/>
          </a:p>
        </p:txBody>
      </p:sp>
      <p:sp>
        <p:nvSpPr>
          <p:cNvPr id="4" name="Date Placeholder 3"/>
          <p:cNvSpPr>
            <a:spLocks noGrp="1"/>
          </p:cNvSpPr>
          <p:nvPr>
            <p:ph type="dt" sz="half" idx="10"/>
          </p:nvPr>
        </p:nvSpPr>
        <p:spPr/>
        <p:txBody>
          <a:bodyPr/>
          <a:lstStyle/>
          <a:p>
            <a:fld id="{EA70EA3C-B619-4618-9321-EA2E0D138239}" type="datetime1">
              <a:rPr lang="en-US" smtClean="0"/>
              <a:t>11/26/2023</a:t>
            </a:fld>
            <a:endParaRPr lang="en-US"/>
          </a:p>
        </p:txBody>
      </p:sp>
      <p:sp>
        <p:nvSpPr>
          <p:cNvPr id="5" name="Slide Number Placeholder 4"/>
          <p:cNvSpPr>
            <a:spLocks noGrp="1"/>
          </p:cNvSpPr>
          <p:nvPr>
            <p:ph type="sldNum" sz="quarter" idx="12"/>
          </p:nvPr>
        </p:nvSpPr>
        <p:spPr/>
        <p:txBody>
          <a:bodyPr/>
          <a:lstStyle/>
          <a:p>
            <a:fld id="{6E6DD2A6-C425-47C4-A066-9DAC1982D8FF}" type="slidenum">
              <a:rPr lang="en-US" smtClean="0"/>
              <a:t>8</a:t>
            </a:fld>
            <a:endParaRPr lang="en-US"/>
          </a:p>
        </p:txBody>
      </p:sp>
      <p:sp>
        <p:nvSpPr>
          <p:cNvPr id="6" name="Rectangle 5"/>
          <p:cNvSpPr/>
          <p:nvPr/>
        </p:nvSpPr>
        <p:spPr>
          <a:xfrm>
            <a:off x="304800" y="381000"/>
            <a:ext cx="8610600" cy="6186309"/>
          </a:xfrm>
          <a:prstGeom prst="rect">
            <a:avLst/>
          </a:prstGeom>
        </p:spPr>
        <p:txBody>
          <a:bodyPr wrap="square">
            <a:spAutoFit/>
          </a:bodyPr>
          <a:lstStyle/>
          <a:p>
            <a:pPr algn="just"/>
            <a:r>
              <a:rPr lang="en-US" sz="4400" b="1" dirty="0"/>
              <a:t>The forwarding </a:t>
            </a:r>
            <a:r>
              <a:rPr lang="en-US" sz="4400" b="1" dirty="0" smtClean="0"/>
              <a:t>plane, forwards </a:t>
            </a:r>
            <a:r>
              <a:rPr lang="en-US" sz="4400" b="1" dirty="0"/>
              <a:t>the packets from one device to another, while the control plane routes the data to the correct traffic. These routing decisions are taken on basis of the routes configured </a:t>
            </a:r>
            <a:r>
              <a:rPr lang="en-US" sz="4400" b="1" dirty="0" smtClean="0"/>
              <a:t>on </a:t>
            </a:r>
            <a:r>
              <a:rPr lang="en-US" sz="4400" b="1" dirty="0"/>
              <a:t>the router and also the routes learned from the adjacent nodes or adjacent </a:t>
            </a:r>
            <a:r>
              <a:rPr lang="en-US" sz="4400" b="1" dirty="0" smtClean="0"/>
              <a:t>routers.</a:t>
            </a:r>
            <a:endParaRPr lang="en-US" sz="4400" dirty="0"/>
          </a:p>
        </p:txBody>
      </p:sp>
    </p:spTree>
    <p:extLst>
      <p:ext uri="{BB962C8B-B14F-4D97-AF65-F5344CB8AC3E}">
        <p14:creationId xmlns:p14="http://schemas.microsoft.com/office/powerpoint/2010/main" val="3004107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4800" dirty="0" smtClean="0"/>
              <a:t>What is SDN</a:t>
            </a:r>
            <a:endParaRPr lang="en-US" sz="4800" dirty="0"/>
          </a:p>
        </p:txBody>
      </p:sp>
      <p:sp>
        <p:nvSpPr>
          <p:cNvPr id="3" name="Content Placeholder 2"/>
          <p:cNvSpPr>
            <a:spLocks noGrp="1"/>
          </p:cNvSpPr>
          <p:nvPr>
            <p:ph idx="1"/>
          </p:nvPr>
        </p:nvSpPr>
        <p:spPr>
          <a:xfrm>
            <a:off x="304800" y="1219200"/>
            <a:ext cx="8534400" cy="5029200"/>
          </a:xfrm>
        </p:spPr>
        <p:txBody>
          <a:bodyPr>
            <a:normAutofit lnSpcReduction="10000"/>
          </a:bodyPr>
          <a:lstStyle/>
          <a:p>
            <a:pPr marL="0" indent="0" algn="just">
              <a:buNone/>
            </a:pPr>
            <a:r>
              <a:rPr lang="en-US" sz="4000" dirty="0" smtClean="0"/>
              <a:t>It</a:t>
            </a:r>
            <a:r>
              <a:rPr lang="en-US" sz="4000" dirty="0"/>
              <a:t> is a network architecture approach that enables the network to be intelligently and centrally controlled, or 'programmed,' using software applications</a:t>
            </a:r>
            <a:r>
              <a:rPr lang="en-US" sz="4000" dirty="0" smtClean="0"/>
              <a:t>. </a:t>
            </a:r>
          </a:p>
          <a:p>
            <a:pPr marL="0" indent="0" algn="just">
              <a:buNone/>
            </a:pPr>
            <a:r>
              <a:rPr lang="en-US" sz="4000" dirty="0" smtClean="0"/>
              <a:t>SDN </a:t>
            </a:r>
            <a:r>
              <a:rPr lang="en-US" sz="4000" dirty="0"/>
              <a:t>enables consistent management of the network, which may be made up of complex technology parts.</a:t>
            </a:r>
          </a:p>
          <a:p>
            <a:endParaRPr lang="en-US" dirty="0"/>
          </a:p>
        </p:txBody>
      </p:sp>
      <p:sp>
        <p:nvSpPr>
          <p:cNvPr id="4" name="Date Placeholder 3"/>
          <p:cNvSpPr>
            <a:spLocks noGrp="1"/>
          </p:cNvSpPr>
          <p:nvPr>
            <p:ph type="dt" sz="half" idx="10"/>
          </p:nvPr>
        </p:nvSpPr>
        <p:spPr/>
        <p:txBody>
          <a:bodyPr/>
          <a:lstStyle/>
          <a:p>
            <a:fld id="{EA70EA3C-B619-4618-9321-EA2E0D138239}" type="datetime1">
              <a:rPr lang="en-US" smtClean="0"/>
              <a:t>11/26/2023</a:t>
            </a:fld>
            <a:endParaRPr lang="en-US"/>
          </a:p>
        </p:txBody>
      </p:sp>
      <p:sp>
        <p:nvSpPr>
          <p:cNvPr id="5" name="Slide Number Placeholder 4"/>
          <p:cNvSpPr>
            <a:spLocks noGrp="1"/>
          </p:cNvSpPr>
          <p:nvPr>
            <p:ph type="sldNum" sz="quarter" idx="12"/>
          </p:nvPr>
        </p:nvSpPr>
        <p:spPr/>
        <p:txBody>
          <a:bodyPr/>
          <a:lstStyle/>
          <a:p>
            <a:fld id="{6E6DD2A6-C425-47C4-A066-9DAC1982D8FF}" type="slidenum">
              <a:rPr lang="en-US" smtClean="0"/>
              <a:t>9</a:t>
            </a:fld>
            <a:endParaRPr lang="en-US"/>
          </a:p>
        </p:txBody>
      </p:sp>
    </p:spTree>
    <p:extLst>
      <p:ext uri="{BB962C8B-B14F-4D97-AF65-F5344CB8AC3E}">
        <p14:creationId xmlns:p14="http://schemas.microsoft.com/office/powerpoint/2010/main" val="3062722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7782</TotalTime>
  <Words>1288</Words>
  <Application>Microsoft Office PowerPoint</Application>
  <PresentationFormat>On-screen Show (4:3)</PresentationFormat>
  <Paragraphs>149</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Lecture 9</vt:lpstr>
      <vt:lpstr>OUTLINE</vt:lpstr>
      <vt:lpstr>Computer Networks</vt:lpstr>
      <vt:lpstr>Computer Software</vt:lpstr>
      <vt:lpstr>Background to Software Defined Networks </vt:lpstr>
      <vt:lpstr>Software Defined Networks Introduced</vt:lpstr>
      <vt:lpstr>PowerPoint Presentation</vt:lpstr>
      <vt:lpstr>What is SDN</vt:lpstr>
      <vt:lpstr>PowerPoint Presentation</vt:lpstr>
      <vt:lpstr>PowerPoint Presentation</vt:lpstr>
      <vt:lpstr>PowerPoint Presentation</vt:lpstr>
      <vt:lpstr>PowerPoint Presentation</vt:lpstr>
      <vt:lpstr>Principles of SDN  </vt:lpstr>
      <vt:lpstr>Advantages: </vt:lpstr>
      <vt:lpstr>Disadvantage:</vt:lpstr>
      <vt:lpstr>PowerPoint Presentation</vt:lpstr>
      <vt:lpstr>PowerPoint Presentation</vt:lpstr>
      <vt:lpstr> How does SDN work and how it is helping?  </vt:lpstr>
      <vt:lpstr>PowerPoint Presentation</vt:lpstr>
      <vt:lpstr>PowerPoint Presentation</vt:lpstr>
      <vt:lpstr> Difference between Control Plane &amp; Data Plane  </vt:lpstr>
      <vt:lpstr>Difference between Control Plane &amp; Data Plane</vt:lpstr>
      <vt:lpstr>Discussion 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MRS AMANZE</dc:creator>
  <cp:lastModifiedBy>HP</cp:lastModifiedBy>
  <cp:revision>209</cp:revision>
  <dcterms:created xsi:type="dcterms:W3CDTF">2020-11-05T21:10:13Z</dcterms:created>
  <dcterms:modified xsi:type="dcterms:W3CDTF">2023-11-26T13:17:21Z</dcterms:modified>
</cp:coreProperties>
</file>