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16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566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158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829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73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322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817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32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22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80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939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566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13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567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558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19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2E7C5-4FAB-4B73-A166-D408467AFBC7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23737C-D299-48F0-A850-C0E4C62ED02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381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71F7-52BD-1891-FA72-5DFE2AC7D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Family of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46F4D-6C86-91B7-D24E-8208756DB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Kal-El G. Wakay</a:t>
            </a:r>
          </a:p>
          <a:p>
            <a:r>
              <a:rPr lang="en-US" dirty="0"/>
              <a:t>BSCS-601</a:t>
            </a:r>
          </a:p>
        </p:txBody>
      </p:sp>
    </p:spTree>
    <p:extLst>
      <p:ext uri="{BB962C8B-B14F-4D97-AF65-F5344CB8AC3E}">
        <p14:creationId xmlns:p14="http://schemas.microsoft.com/office/powerpoint/2010/main" val="100918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B0E4-53AC-E802-9184-9423F3F11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3C2C-D8F1-BE12-5667-AFDE8176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Weibull Distribution</a:t>
            </a:r>
            <a:br>
              <a:rPr lang="en-PH" dirty="0"/>
            </a:b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PDF: f(x; λ, k) = (k/λ)(x/λ)</a:t>
            </a:r>
            <a:r>
              <a:rPr lang="en-US" sz="1800" b="1" i="1" baseline="300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(k - 1)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</a:t>
            </a:r>
            <a:r>
              <a:rPr lang="en-US" sz="1800" b="1" i="1" baseline="300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(-(x/λ)^k)</a:t>
            </a:r>
            <a:br>
              <a:rPr lang="en-US" sz="1800" b="1" i="1" dirty="0">
                <a:solidFill>
                  <a:srgbClr val="4F81BD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Common in reliability analysis and failure time modeling.</a:t>
            </a:r>
            <a:br>
              <a:rPr lang="en-PH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D568-6EAF-30D8-C14B-A171F6082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Let X ~ Weibull(2,3). Find the value of the PDF at x = 2.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f(2) = (2/3) * (2/3)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(-(2/3)^2)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(2/3) * (4/9) *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(-4/9)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≈ 0.2963 * 0.6412 ≈ 0.1899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value is approximately 0.1899.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9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5A985-DF4E-A1D5-A4C9-2F10FD10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F2F1-0F90-4FF2-D69F-269977B4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Uniform Distribution</a:t>
            </a:r>
            <a:br>
              <a:rPr lang="en-PH" dirty="0"/>
            </a:b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PDF: f(x) = 1 / (b - a), a ≤ x ≤ b</a:t>
            </a:r>
            <a:br>
              <a:rPr lang="en-PH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outcomes are equally likely within an interval.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20B3-8012-E7CF-967E-74885EEA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If X ~ U(2, 6), what is the probability that X &lt; 4?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P(2 ≤ X &lt; 4) = (4 - 2) / (6 - 2)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2 / 4 = 0.5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probability is 0.5.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8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9FAE-A751-BA47-E831-F7A33115D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D4881-91C1-F345-33B2-B18C9E293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45CF-A0F7-A7EA-7E7B-B6DAC979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Distribution</a:t>
            </a:r>
            <a:br>
              <a:rPr lang="en-US" dirty="0"/>
            </a:b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PDF: f(x; λ) = λ e</a:t>
            </a:r>
            <a:r>
              <a:rPr lang="en-US" sz="1800" b="1" i="1" baseline="300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</a:t>
            </a:r>
            <a:r>
              <a:rPr lang="en-US" sz="1800" b="1" i="1" baseline="300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λx</a:t>
            </a:r>
            <a:r>
              <a:rPr lang="en-US" sz="1800" b="1" i="1" baseline="300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x ≥ 0</a:t>
            </a:r>
            <a:br>
              <a:rPr lang="en-PH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Models the time between events in a Poisson process.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D664D-98D2-0E74-D877-480853EF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A system fails on average once every 5 minutes (λ = 0.2). What is the probability it fails in less than 5 minutes?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F(t) = 1 -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</a:t>
            </a:r>
            <a:r>
              <a:rPr lang="en-US" sz="1800" baseline="30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λt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b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F(5) = 1 -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(-0.2 * 5)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1 -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(-1)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≈ 1 - 0.3679 = 0.6321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probability is approximately 0.6321.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CA903-6B7D-CC7C-8988-AD066C73F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7612-6B86-0766-A877-983EC2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Normal Distribution</a:t>
            </a:r>
            <a:br>
              <a:rPr lang="en-PH" dirty="0"/>
            </a:b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PDF: f(x; μ, σ) = (1 / (σ√(2π))) e</a:t>
            </a:r>
            <a:r>
              <a:rPr lang="en-US" sz="1800" b="1" i="1" baseline="300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(-(x - μ)² / (2σ²))</a:t>
            </a:r>
            <a:br>
              <a:rPr lang="en-US" sz="1800" b="1" i="1" baseline="30000" dirty="0">
                <a:solidFill>
                  <a:srgbClr val="4F81BD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Models continuous data that cluster around a mean.</a:t>
            </a:r>
            <a:br>
              <a:rPr lang="en-PH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776A-2C77-8C2D-51B1-C119E579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Assume human heights are normally distributed with μ = 160 cm and σ = 10 cm. What is the probability that a person is shorter than 170 cm?</a:t>
            </a:r>
            <a:endParaRPr lang="en-PH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 = (x - μ) / σ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(170 - 160) / 10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1.0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Using the Z-table, P(Z ≤ 1.0) = 0.8413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probability is approximately 0.8413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1323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D06D0-692D-A2EF-7143-37FC59DE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8F25-9EA0-32BF-E197-0869C60B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Poisson Distribution</a:t>
            </a:r>
            <a:br>
              <a:rPr lang="en-PH" dirty="0"/>
            </a:b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PMF: P(X = k) = (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λ</a:t>
            </a:r>
            <a:r>
              <a:rPr lang="en-US" sz="1800" b="1" i="1" baseline="30000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</a:t>
            </a:r>
            <a:r>
              <a:rPr lang="en-US" sz="1800" b="1" i="1" baseline="300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(-λ)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/ k!</a:t>
            </a:r>
            <a:br>
              <a:rPr lang="en-PH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Models the number of events occurring in a fixed interval of time or space.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5771-73D9-A47C-45C4-C0824F28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A call center receives 3 calls per minute on average. What is the probability that they receive exactly 4 calls in a given minute?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P(X = 4) =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λ</a:t>
            </a:r>
            <a:r>
              <a:rPr lang="en-US" sz="1800" baseline="30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-λ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/ k!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(3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-3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/ 4!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(81 * 0.0498) / 24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≈ 4.038 / 24 = 0.1683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probability is approximately 0.1683.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4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98E7-7F69-CF79-4467-9C3904B02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B0DF-3DAF-DA0C-E263-4DD79AF3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91453"/>
            <a:ext cx="8911687" cy="1280890"/>
          </a:xfrm>
        </p:spPr>
        <p:txBody>
          <a:bodyPr/>
          <a:lstStyle/>
          <a:p>
            <a:r>
              <a:rPr lang="en-PH" dirty="0"/>
              <a:t>Binomial Distribution</a:t>
            </a:r>
            <a:br>
              <a:rPr lang="en-PH" dirty="0"/>
            </a:b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PMF: P(X = k) = C(n, k) p</a:t>
            </a:r>
            <a:r>
              <a:rPr lang="en-US" sz="1800" i="1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(1 - p)</a:t>
            </a:r>
            <a:r>
              <a:rPr lang="en-US" sz="1800" i="1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(n - k)</a:t>
            </a:r>
            <a:br>
              <a:rPr lang="en-US" sz="1800" i="1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Models the number of successes in a fixed number of independent trials.</a:t>
            </a:r>
            <a:endParaRPr lang="en-PH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F9CD-A1D7-182F-DC32-8DBDC42A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A coin is flipped 10 times. What is the probability of getting exactly 6 heads?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P(X = 6) = C(10,6) * (0.5)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 (0.5)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210 * (0.015625) * (0.0625) = 210 * 0.0009765625 ≈ 0.2051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probability is approximately 0.2051.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703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864B-B898-49F7-AE0B-15A7CB97E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3D3A-3F8C-71F5-0598-65FB71FC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Triangular Distribution</a:t>
            </a:r>
            <a:br>
              <a:rPr lang="en-PH" dirty="0"/>
            </a:b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PDF: f(x; a, b, c) = 2(x − a)/((b − a)(c − a)) for a ≤ x ≤ c</a:t>
            </a:r>
            <a:b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continuous probability distribution with lower limit a, upper limit b, and mode c.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B974-B487-F4B1-E2F9-FEA2D38F2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For a = 2, b = 8, and c = 5, what is the probability density at x = 4?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f(4) = 2(x - a) / ((b - a)(c - a))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2(4 - 2) / ((8 - 2)(5 - 2))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4 / (6 * 3)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4 / 18 ≈ 0.2222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density at x = 4 is approximately 0.2222.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8786A-5495-8759-67E1-D5DAE4B7C7C7}"/>
              </a:ext>
            </a:extLst>
          </p:cNvPr>
          <p:cNvSpPr txBox="1"/>
          <p:nvPr/>
        </p:nvSpPr>
        <p:spPr>
          <a:xfrm>
            <a:off x="5638800" y="29742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7831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BE435-28B2-4B4B-A7F7-285A511EA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F6AD-11B6-F96C-4A9D-9E821B36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Lognormal Distribution</a:t>
            </a:r>
            <a:br>
              <a:rPr lang="en-PH" dirty="0"/>
            </a:b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PDF: f(x) = (1 / (</a:t>
            </a:r>
            <a:r>
              <a:rPr lang="en-US" sz="1800" b="1" i="1" dirty="0" err="1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xσ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√(2π))) e</a:t>
            </a:r>
            <a:r>
              <a:rPr lang="en-US" sz="1800" b="1" i="1" baseline="300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(-(ln x - μ)² / (2σ²))</a:t>
            </a:r>
            <a:br>
              <a:rPr lang="en-US" sz="1800" b="1" i="1" baseline="30000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Distribution of a variable whose logarithm is normally distributed.</a:t>
            </a:r>
            <a:br>
              <a:rPr lang="en-PH" sz="20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08DC-0194-637B-52D8-DD18C6D1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Let X be lognormally distributed with μ = 0 and σ = 1. Compute f(1).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f(1) = 1 / (1 * √(2π)) *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(-(ln(1))^2 / 2)</a:t>
            </a:r>
            <a:r>
              <a:rPr lang="en-US" baseline="30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1 / √(2π) *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0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1 / √(2π) ≈ 0.3989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value is approximately 0.3989.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DAF20-F2AE-6F02-B0AF-05A9F502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6976-BC73-6FAD-A22E-A87DAF2E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Gamma Distribution</a:t>
            </a:r>
            <a:br>
              <a:rPr lang="en-PH" dirty="0"/>
            </a:b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PDF: f(x; α, β) = (1 / (Γ(α)β</a:t>
            </a:r>
            <a:r>
              <a:rPr lang="en-US" sz="1800" i="1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α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)) * x</a:t>
            </a:r>
            <a:r>
              <a:rPr lang="en-US" sz="1800" i="1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(α−1)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 e</a:t>
            </a:r>
            <a:r>
              <a:rPr lang="en-US" sz="1800" i="1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(−x/β)</a:t>
            </a:r>
            <a:b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Used to model waiting times when the rate varies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PH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30B6-DBA2-8E6B-1FD2-513E173D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Let X ~ Gamma(2, 3). Find the density at x = 4.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f(4) = (1 / (Γ(2) * 3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)) * 4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(2-1)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(-4/3)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(1 / (1 * 9)) * 4 * e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(-1.333)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≈ (4 / 9) * 0.2636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≈ 0.1171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value is approximately 0.1171.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9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4BC1B-4653-F951-BD2C-095889C5C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4C2D-A843-3CCD-414F-E35D3B4B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Beta Distribution</a:t>
            </a:r>
            <a:br>
              <a:rPr lang="en-PH" dirty="0"/>
            </a:b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PDF: f(x; α, β) = (1/B(α, β)) * x</a:t>
            </a:r>
            <a:r>
              <a:rPr lang="en-US" sz="1800" i="1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(α−1)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 (1−x)</a:t>
            </a:r>
            <a:r>
              <a:rPr lang="en-US" sz="1800" i="1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(β−1)</a:t>
            </a:r>
            <a:b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flexible distribution used to model random variables limited to intervals of finite length in a wide variety of disciplines.</a:t>
            </a:r>
            <a:endParaRPr lang="en-PH" i="1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CF67-7B77-2EF6-AEE2-1F14F6537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Problem: Let X ~ Beta(2,3). Compute the PDF at x = 0.5.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 (Step-by-step):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f(0.5) = (1 / B(2,3)) * (0.5)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(2-1)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 (1 - 0.5)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(3-1)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(1 / (1/12)) * (0.5) * (0.5)</a:t>
            </a:r>
            <a:r>
              <a:rPr lang="en-US" sz="1800" baseline="30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= 12 * 0.5 * 0.25 = 1.5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So, the value is approximately 1.5.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993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1053</TotalTime>
  <Words>1242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Century Gothic</vt:lpstr>
      <vt:lpstr>Wingdings 3</vt:lpstr>
      <vt:lpstr>Wisp</vt:lpstr>
      <vt:lpstr>Family of Distributions</vt:lpstr>
      <vt:lpstr>Exponential Distribution PDF: f(x; λ) = λ e(-λx), x ≥ 0 Models the time between events in a Poisson process.</vt:lpstr>
      <vt:lpstr>Normal Distribution PDF: f(x; μ, σ) = (1 / (σ√(2π))) e(-(x - μ)² / (2σ²)) Models continuous data that cluster around a mean. </vt:lpstr>
      <vt:lpstr>Poisson Distribution PMF: P(X = k) = (λk e(-λ)) / k! Models the number of events occurring in a fixed interval of time or space.</vt:lpstr>
      <vt:lpstr>Binomial Distribution PMF: P(X = k) = C(n, k) pk (1 - p)(n - k) Models the number of successes in a fixed number of independent trials.</vt:lpstr>
      <vt:lpstr>Triangular Distribution PDF: f(x; a, b, c) = 2(x − a)/((b − a)(c − a)) for a ≤ x ≤ c A continuous probability distribution with lower limit a, upper limit b, and mode c.</vt:lpstr>
      <vt:lpstr>Lognormal Distribution PDF: f(x) = (1 / (xσ√(2π))) e(-(ln x - μ)² / (2σ²)) Distribution of a variable whose logarithm is normally distributed. </vt:lpstr>
      <vt:lpstr>Gamma Distribution PDF: f(x; α, β) = (1 / (Γ(α)βα)) * x(α−1) * e(−x/β) Used to model waiting times when the rate varies. </vt:lpstr>
      <vt:lpstr>Beta Distribution PDF: f(x; α, β) = (1/B(α, β)) * x(α−1) * (1−x)(β−1) A flexible distribution used to model random variables limited to intervals of finite length in a wide variety of disciplines.</vt:lpstr>
      <vt:lpstr>Weibull Distribution PDF: f(x; λ, k) = (k/λ)(x/λ)(k - 1)e(-(x/λ)^k) Common in reliability analysis and failure time modeling. </vt:lpstr>
      <vt:lpstr>Uniform Distribution PDF: f(x) = 1 / (b - a), a ≤ x ≤ b All outcomes are equally likely within an interval.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of Distributions</dc:title>
  <dc:creator>Michael the Desolation</dc:creator>
  <cp:lastModifiedBy>Kal-El Wakay</cp:lastModifiedBy>
  <cp:revision>4</cp:revision>
  <dcterms:created xsi:type="dcterms:W3CDTF">2025-05-15T19:31:23Z</dcterms:created>
  <dcterms:modified xsi:type="dcterms:W3CDTF">2025-05-17T13:32:03Z</dcterms:modified>
</cp:coreProperties>
</file>