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D1DF-3C7A-42E6-954B-3D06EFC41C0D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0911-1961-4E66-95DE-3C31B5737D7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17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D1DF-3C7A-42E6-954B-3D06EFC41C0D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0911-1961-4E66-95DE-3C31B5737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32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D1DF-3C7A-42E6-954B-3D06EFC41C0D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0911-1961-4E66-95DE-3C31B5737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45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D1DF-3C7A-42E6-954B-3D06EFC41C0D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0911-1961-4E66-95DE-3C31B5737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94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D1DF-3C7A-42E6-954B-3D06EFC41C0D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0911-1961-4E66-95DE-3C31B5737D7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52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D1DF-3C7A-42E6-954B-3D06EFC41C0D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0911-1961-4E66-95DE-3C31B5737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5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D1DF-3C7A-42E6-954B-3D06EFC41C0D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0911-1961-4E66-95DE-3C31B5737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46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D1DF-3C7A-42E6-954B-3D06EFC41C0D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0911-1961-4E66-95DE-3C31B5737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41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D1DF-3C7A-42E6-954B-3D06EFC41C0D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0911-1961-4E66-95DE-3C31B5737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52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EDD1DF-3C7A-42E6-954B-3D06EFC41C0D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970911-1961-4E66-95DE-3C31B5737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93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D1DF-3C7A-42E6-954B-3D06EFC41C0D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0911-1961-4E66-95DE-3C31B5737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91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EDD1DF-3C7A-42E6-954B-3D06EFC41C0D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970911-1961-4E66-95DE-3C31B5737D7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48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3600" dirty="0" smtClean="0"/>
              <a:t>Практическое применение метрик качества ПО в </a:t>
            </a:r>
            <a:r>
              <a:rPr lang="en-US" sz="3600" dirty="0" smtClean="0"/>
              <a:t>Microsoft Visual Studio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9037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546" y="527222"/>
            <a:ext cx="8132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Метрика 1. Цикломатическая сложность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47" y="1253620"/>
            <a:ext cx="4151870" cy="290130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838" y="1173553"/>
            <a:ext cx="1886465" cy="29992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15546" y="5000367"/>
                <a:ext cx="54276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=5−5+2=2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46" y="5000367"/>
                <a:ext cx="5427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8452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15546" y="527222"/>
                <a:ext cx="10799806" cy="2870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600" dirty="0" smtClean="0"/>
                  <a:t>Метрика 2. Индекс </a:t>
                </a:r>
                <a:r>
                  <a:rPr lang="ru-RU" sz="3600" dirty="0" err="1" smtClean="0"/>
                  <a:t>сопровождаемости</a:t>
                </a:r>
                <a:endParaRPr lang="ru-RU" sz="3600" dirty="0" smtClean="0"/>
              </a:p>
              <a:p>
                <a:endParaRPr lang="ru-RU" sz="3600" dirty="0"/>
              </a:p>
              <a:p>
                <a:r>
                  <a:rPr lang="ru-RU" sz="2800" dirty="0" smtClean="0"/>
                  <a:t>– это число, которое высчитывается по формуле:</a:t>
                </a:r>
              </a:p>
              <a:p>
                <a:endParaRPr lang="ru-R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(0,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171−5.2</m:t>
                              </m:r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−0.23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−16.2</m:t>
                              </m:r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𝐿𝑂𝐶</m:t>
                                  </m:r>
                                </m:e>
                              </m:func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171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46" y="527222"/>
                <a:ext cx="10799806" cy="2870016"/>
              </a:xfrm>
              <a:prstGeom prst="rect">
                <a:avLst/>
              </a:prstGeom>
              <a:blipFill rotWithShape="0">
                <a:blip r:embed="rId2"/>
                <a:stretch>
                  <a:fillRect l="-1750" t="-31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3185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15546" y="527222"/>
                <a:ext cx="10799806" cy="2870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600" dirty="0" smtClean="0"/>
                  <a:t>Метрика 2. Индекс </a:t>
                </a:r>
                <a:r>
                  <a:rPr lang="ru-RU" sz="3600" dirty="0" err="1" smtClean="0"/>
                  <a:t>сопровождаемости</a:t>
                </a:r>
                <a:endParaRPr lang="ru-RU" sz="3600" dirty="0" smtClean="0"/>
              </a:p>
              <a:p>
                <a:endParaRPr lang="ru-RU" sz="3600" dirty="0"/>
              </a:p>
              <a:p>
                <a:r>
                  <a:rPr lang="ru-RU" sz="2800" dirty="0" smtClean="0"/>
                  <a:t>– это число, которое высчитывается по формуле:</a:t>
                </a:r>
              </a:p>
              <a:p>
                <a:endParaRPr lang="ru-R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(0,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𝟏𝟕𝟏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func>
                                <m:func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800" b="1" i="0" smtClean="0">
                                      <a:latin typeface="Cambria Math" panose="02040503050406030204" pitchFamily="18" charset="0"/>
                                    </a:rPr>
                                    <m:t>𝐥𝐧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𝟐𝟑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𝟏𝟔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func>
                                <m:func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800" b="1" i="0" smtClean="0">
                                      <a:latin typeface="Cambria Math" panose="02040503050406030204" pitchFamily="18" charset="0"/>
                                    </a:rPr>
                                    <m:t>𝐥𝐧</m:t>
                                  </m:r>
                                </m:fName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𝑳𝑶𝑪</m:t>
                                  </m:r>
                                </m:e>
                              </m:func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171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46" y="527222"/>
                <a:ext cx="10799806" cy="2870016"/>
              </a:xfrm>
              <a:prstGeom prst="rect">
                <a:avLst/>
              </a:prstGeom>
              <a:blipFill rotWithShape="0">
                <a:blip r:embed="rId2"/>
                <a:stretch>
                  <a:fillRect l="-1750" t="-31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47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15546" y="527222"/>
                <a:ext cx="10799806" cy="2870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600" dirty="0" smtClean="0"/>
                  <a:t>Метрика 2. Индекс </a:t>
                </a:r>
                <a:r>
                  <a:rPr lang="ru-RU" sz="3600" dirty="0" err="1" smtClean="0"/>
                  <a:t>сопровождаемости</a:t>
                </a:r>
                <a:endParaRPr lang="ru-RU" sz="3600" dirty="0" smtClean="0"/>
              </a:p>
              <a:p>
                <a:endParaRPr lang="ru-RU" sz="3600" dirty="0"/>
              </a:p>
              <a:p>
                <a:r>
                  <a:rPr lang="ru-RU" sz="2800" dirty="0" smtClean="0"/>
                  <a:t>– это число, которое высчитывается по формуле:</a:t>
                </a:r>
              </a:p>
              <a:p>
                <a:endParaRPr lang="ru-R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(0,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171−5.2</m:t>
                              </m:r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−0.23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−16.2</m:t>
                              </m:r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𝐿𝑂𝐶</m:t>
                                  </m:r>
                                </m:e>
                              </m:func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171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46" y="527222"/>
                <a:ext cx="10799806" cy="2870016"/>
              </a:xfrm>
              <a:prstGeom prst="rect">
                <a:avLst/>
              </a:prstGeom>
              <a:blipFill rotWithShape="0">
                <a:blip r:embed="rId2"/>
                <a:stretch>
                  <a:fillRect l="-1750" t="-31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389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15546" y="527222"/>
                <a:ext cx="10799806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600" dirty="0" smtClean="0"/>
                  <a:t>Метрика 2. Индекс </a:t>
                </a:r>
                <a:r>
                  <a:rPr lang="ru-RU" sz="3600" dirty="0" err="1" smtClean="0"/>
                  <a:t>сопровождаемости</a:t>
                </a:r>
                <a:endParaRPr lang="ru-RU" sz="3600" dirty="0" smtClean="0"/>
              </a:p>
              <a:p>
                <a:endParaRPr lang="ru-RU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46" y="527222"/>
                <a:ext cx="10799806" cy="1631216"/>
              </a:xfrm>
              <a:prstGeom prst="rect">
                <a:avLst/>
              </a:prstGeom>
              <a:blipFill rotWithShape="0">
                <a:blip r:embed="rId2"/>
                <a:stretch>
                  <a:fillRect l="-1750" t="-55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6975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15546" y="527222"/>
                <a:ext cx="10799806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600" dirty="0" smtClean="0"/>
                  <a:t>Метрика 2. Индекс </a:t>
                </a:r>
                <a:r>
                  <a:rPr lang="ru-RU" sz="3600" dirty="0" err="1" smtClean="0"/>
                  <a:t>сопровождаемости</a:t>
                </a:r>
                <a:endParaRPr lang="ru-RU" sz="3600" dirty="0" smtClean="0"/>
              </a:p>
              <a:p>
                <a:endParaRPr lang="ru-RU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𝐿𝑂𝐶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800" dirty="0" smtClean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46" y="527222"/>
                <a:ext cx="10799806" cy="2062103"/>
              </a:xfrm>
              <a:prstGeom prst="rect">
                <a:avLst/>
              </a:prstGeom>
              <a:blipFill rotWithShape="0">
                <a:blip r:embed="rId2"/>
                <a:stretch>
                  <a:fillRect l="-1750" t="-44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5427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15546" y="527222"/>
                <a:ext cx="10799806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600" dirty="0" smtClean="0"/>
                  <a:t>Метрика 2. Индекс </a:t>
                </a:r>
                <a:r>
                  <a:rPr lang="ru-RU" sz="3600" dirty="0" err="1" smtClean="0"/>
                  <a:t>сопровождаемости</a:t>
                </a:r>
                <a:endParaRPr lang="ru-RU" sz="3600" dirty="0" smtClean="0"/>
              </a:p>
              <a:p>
                <a:endParaRPr lang="ru-RU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𝐿𝑂𝐶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=21∗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≈75</m:t>
                      </m:r>
                    </m:oMath>
                  </m:oMathPara>
                </a14:m>
                <a:endParaRPr lang="en-US" sz="2800" dirty="0" smtClean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46" y="527222"/>
                <a:ext cx="10799806" cy="2492990"/>
              </a:xfrm>
              <a:prstGeom prst="rect">
                <a:avLst/>
              </a:prstGeom>
              <a:blipFill rotWithShape="0">
                <a:blip r:embed="rId2"/>
                <a:stretch>
                  <a:fillRect l="-1750" t="-3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6641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15546" y="527222"/>
                <a:ext cx="10799806" cy="416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600" dirty="0" smtClean="0"/>
                  <a:t>Метрика 2. Индекс </a:t>
                </a:r>
                <a:r>
                  <a:rPr lang="ru-RU" sz="3600" dirty="0" err="1" smtClean="0"/>
                  <a:t>сопровождаемости</a:t>
                </a:r>
                <a:endParaRPr lang="ru-RU" sz="3600" dirty="0" smtClean="0"/>
              </a:p>
              <a:p>
                <a:endParaRPr lang="ru-RU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𝐿𝑂𝐶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=21∗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≈75</m:t>
                      </m:r>
                    </m:oMath>
                  </m:oMathPara>
                </a14:m>
                <a:endParaRPr lang="en-US" sz="2800" dirty="0" smtClean="0"/>
              </a:p>
              <a:p>
                <a:endParaRPr lang="en-US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(0,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171−5.2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−0.23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−16.2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𝐿𝑂𝐶</m:t>
                                  </m:r>
                                </m:e>
                              </m:func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171</m:t>
                              </m:r>
                            </m:den>
                          </m:f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0,69.6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=69.6.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46" y="527222"/>
                <a:ext cx="10799806" cy="4162678"/>
              </a:xfrm>
              <a:prstGeom prst="rect">
                <a:avLst/>
              </a:prstGeom>
              <a:blipFill rotWithShape="0">
                <a:blip r:embed="rId2"/>
                <a:stretch>
                  <a:fillRect l="-1750" t="-21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2085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546" y="527222"/>
            <a:ext cx="107998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Метрика 3. Глубина наследования</a:t>
            </a:r>
          </a:p>
          <a:p>
            <a:endParaRPr lang="ru-RU" sz="3600" dirty="0"/>
          </a:p>
          <a:p>
            <a:r>
              <a:rPr lang="ru-RU" sz="2800" dirty="0" smtClean="0"/>
              <a:t>– это длина максимально большой цепочки наследующихся классов.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736542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546" y="527222"/>
            <a:ext cx="1079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Метрика 3. Глубина наследования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43" y="1477792"/>
            <a:ext cx="2479589" cy="36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325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546" y="527222"/>
            <a:ext cx="9996776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Метрика качества ПО, или просто метрика кода – </a:t>
            </a:r>
            <a:endParaRPr lang="ru-RU" sz="3600" dirty="0" smtClean="0"/>
          </a:p>
          <a:p>
            <a:endParaRPr lang="ru-RU" sz="2800" dirty="0" smtClean="0"/>
          </a:p>
          <a:p>
            <a:r>
              <a:rPr lang="ru-RU" sz="2800" dirty="0" smtClean="0"/>
              <a:t>это некоторый протокол для </a:t>
            </a:r>
            <a:r>
              <a:rPr lang="ru-RU" sz="2800" dirty="0"/>
              <a:t>измерения каких-то </a:t>
            </a:r>
            <a:endParaRPr lang="ru-RU" sz="2800" dirty="0" smtClean="0"/>
          </a:p>
          <a:p>
            <a:r>
              <a:rPr lang="ru-RU" sz="2800" dirty="0" smtClean="0"/>
              <a:t>определённых </a:t>
            </a:r>
            <a:r>
              <a:rPr lang="ru-RU" sz="2800" dirty="0"/>
              <a:t>значений </a:t>
            </a:r>
            <a:r>
              <a:rPr lang="ru-RU" sz="2800" dirty="0" smtClean="0"/>
              <a:t>характеристик кода </a:t>
            </a:r>
          </a:p>
          <a:p>
            <a:r>
              <a:rPr lang="ru-RU" sz="2800" dirty="0" smtClean="0"/>
              <a:t>программы</a:t>
            </a:r>
            <a:r>
              <a:rPr lang="ru-RU" sz="2800" dirty="0"/>
              <a:t>, который </a:t>
            </a:r>
            <a:r>
              <a:rPr lang="ru-RU" sz="2800" dirty="0" smtClean="0"/>
              <a:t>позволяет </a:t>
            </a:r>
            <a:r>
              <a:rPr lang="ru-RU" sz="2800" dirty="0"/>
              <a:t>разработчикам </a:t>
            </a:r>
            <a:endParaRPr lang="ru-RU" sz="2800" dirty="0" smtClean="0"/>
          </a:p>
          <a:p>
            <a:r>
              <a:rPr lang="ru-RU" sz="2800" dirty="0" smtClean="0"/>
              <a:t>получить </a:t>
            </a:r>
            <a:r>
              <a:rPr lang="ru-RU" sz="2800" dirty="0"/>
              <a:t>более </a:t>
            </a:r>
            <a:r>
              <a:rPr lang="ru-RU" sz="2800" dirty="0" smtClean="0"/>
              <a:t>глубокое осознание состояния</a:t>
            </a:r>
          </a:p>
          <a:p>
            <a:r>
              <a:rPr lang="ru-RU" sz="2800" dirty="0" smtClean="0"/>
              <a:t>разрабатываемого </a:t>
            </a:r>
            <a:r>
              <a:rPr lang="ru-RU" sz="2800" dirty="0"/>
              <a:t>ими ПО.</a:t>
            </a:r>
          </a:p>
        </p:txBody>
      </p:sp>
    </p:spTree>
    <p:extLst>
      <p:ext uri="{BB962C8B-B14F-4D97-AF65-F5344CB8AC3E}">
        <p14:creationId xmlns:p14="http://schemas.microsoft.com/office/powerpoint/2010/main" val="37487678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546" y="527222"/>
            <a:ext cx="1079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Метрика 3. Глубина наследования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43" y="1477792"/>
            <a:ext cx="2479589" cy="368064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252" y="1553479"/>
            <a:ext cx="3096715" cy="360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513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546" y="527222"/>
            <a:ext cx="107998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Метрика 4. Связь классов</a:t>
            </a:r>
          </a:p>
          <a:p>
            <a:endParaRPr lang="ru-RU" sz="3600" dirty="0"/>
          </a:p>
          <a:p>
            <a:r>
              <a:rPr lang="ru-RU" sz="2800" dirty="0" smtClean="0"/>
              <a:t>– это </a:t>
            </a:r>
            <a:r>
              <a:rPr lang="ru-RU" sz="2800" dirty="0"/>
              <a:t>максимальное количество различных используемых классов произвольной функцией или другим </a:t>
            </a:r>
            <a:r>
              <a:rPr lang="ru-RU" sz="2800" dirty="0" smtClean="0"/>
              <a:t>классом.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2412799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546" y="527222"/>
            <a:ext cx="1079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Метрика 4. Связь классов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741" y="1850120"/>
            <a:ext cx="4242486" cy="315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732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546" y="527222"/>
            <a:ext cx="1079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Метрика 4. Связь классов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88" y="1260389"/>
            <a:ext cx="3839825" cy="46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989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546" y="527222"/>
            <a:ext cx="1079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Метрика 4. Связь классов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341" y="1173552"/>
            <a:ext cx="3509319" cy="461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60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546" y="527222"/>
            <a:ext cx="107998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Метрика 5. Количество строк исходного кода</a:t>
            </a:r>
          </a:p>
          <a:p>
            <a:endParaRPr lang="ru-RU" sz="3600" dirty="0"/>
          </a:p>
          <a:p>
            <a:r>
              <a:rPr lang="ru-RU" sz="2800" dirty="0"/>
              <a:t>– подсчитывает все строки исходного кода, в том числе </a:t>
            </a:r>
            <a:endParaRPr lang="ru-RU" sz="2800" dirty="0" smtClean="0"/>
          </a:p>
          <a:p>
            <a:r>
              <a:rPr lang="ru-RU" sz="2800" dirty="0" smtClean="0"/>
              <a:t>пустые строки.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4228431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546" y="527222"/>
            <a:ext cx="107998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Метрика 6. Количество строк исполняемого кода</a:t>
            </a:r>
          </a:p>
          <a:p>
            <a:endParaRPr lang="ru-RU" sz="3600" dirty="0"/>
          </a:p>
          <a:p>
            <a:r>
              <a:rPr lang="ru-RU" sz="2800" dirty="0"/>
              <a:t>– подсчитывает приблизительное количество строк кода, которые будут исполнены во </a:t>
            </a:r>
            <a:r>
              <a:rPr lang="ru-RU" sz="2800" dirty="0" smtClean="0"/>
              <a:t>время работы </a:t>
            </a:r>
            <a:r>
              <a:rPr lang="ru-RU" sz="2800" dirty="0"/>
              <a:t>программы.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9398745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63448" y="527222"/>
                <a:ext cx="10875478" cy="5262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3600" dirty="0" smtClean="0"/>
                  <a:t>Объём Холстеда, он же объём программы – </a:t>
                </a:r>
              </a:p>
              <a:p>
                <a:endParaRPr lang="ru-RU" sz="2800" dirty="0" smtClean="0"/>
              </a:p>
              <a:p>
                <a:r>
                  <a:rPr lang="ru-RU" sz="2800" dirty="0" smtClean="0"/>
                  <a:t>это число, которое высчитывается по формуле</a:t>
                </a:r>
                <a:r>
                  <a:rPr lang="ru-RU" sz="3600" dirty="0" smtClean="0"/>
                  <a:t>:</a:t>
                </a:r>
              </a:p>
              <a:p>
                <a:pPr algn="ctr"/>
                <a:endParaRPr lang="ru-RU" sz="3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ru-RU" sz="3600" dirty="0" smtClean="0"/>
                  <a:t>,</a:t>
                </a:r>
              </a:p>
              <a:p>
                <a:endParaRPr lang="ru-RU" sz="2400" dirty="0" smtClean="0"/>
              </a:p>
              <a:p>
                <a:r>
                  <a:rPr lang="ru-RU" sz="2800" dirty="0"/>
                  <a:t>г</a:t>
                </a:r>
                <a:r>
                  <a:rPr lang="ru-RU" sz="2800" dirty="0" smtClean="0"/>
                  <a:t>де:</a:t>
                </a:r>
              </a:p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2800" dirty="0" smtClean="0"/>
                  <a:t> – </a:t>
                </a:r>
                <a:r>
                  <a:rPr lang="ru-RU" sz="2800" dirty="0" smtClean="0"/>
                  <a:t>длина </a:t>
                </a:r>
                <a:r>
                  <a:rPr lang="ru-RU" sz="2800" dirty="0"/>
                  <a:t>программы, равная количеству всех операторов </a:t>
                </a:r>
                <a:endParaRPr lang="ru-RU" sz="2800" dirty="0" smtClean="0"/>
              </a:p>
              <a:p>
                <a:r>
                  <a:rPr lang="ru-RU" sz="2800" dirty="0" smtClean="0"/>
                  <a:t>и </a:t>
                </a:r>
                <a:r>
                  <a:rPr lang="ru-RU" sz="2800" dirty="0"/>
                  <a:t>операндов в </a:t>
                </a:r>
                <a:r>
                  <a:rPr lang="ru-RU" sz="2800" dirty="0" smtClean="0"/>
                  <a:t>программе;</a:t>
                </a:r>
              </a:p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800" dirty="0" smtClean="0"/>
                  <a:t> – </a:t>
                </a:r>
                <a:r>
                  <a:rPr lang="ru-RU" sz="2800" dirty="0" smtClean="0"/>
                  <a:t>словарь </a:t>
                </a:r>
                <a:r>
                  <a:rPr lang="ru-RU" sz="2800" dirty="0"/>
                  <a:t>программы, равный количеству уникальных операторов </a:t>
                </a:r>
                <a:endParaRPr lang="ru-RU" sz="2800" dirty="0" smtClean="0"/>
              </a:p>
              <a:p>
                <a:r>
                  <a:rPr lang="ru-RU" sz="2800" dirty="0" smtClean="0"/>
                  <a:t>и </a:t>
                </a:r>
                <a:r>
                  <a:rPr lang="ru-RU" sz="2800" dirty="0"/>
                  <a:t>операндов в </a:t>
                </a:r>
                <a:r>
                  <a:rPr lang="ru-RU" sz="2800" dirty="0" smtClean="0"/>
                  <a:t>программе.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48" y="527222"/>
                <a:ext cx="10875478" cy="5262979"/>
              </a:xfrm>
              <a:prstGeom prst="rect">
                <a:avLst/>
              </a:prstGeom>
              <a:blipFill rotWithShape="0">
                <a:blip r:embed="rId2"/>
                <a:stretch>
                  <a:fillRect l="-1682" t="-1736" b="-23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8455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546" y="527222"/>
            <a:ext cx="5850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Цикломатическая сложность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283796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15546" y="527222"/>
                <a:ext cx="7108421" cy="3785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3600" dirty="0" smtClean="0"/>
                  <a:t>Цикломатическая сложность</a:t>
                </a:r>
              </a:p>
              <a:p>
                <a:endParaRPr lang="ru-RU" sz="3600" dirty="0"/>
              </a:p>
              <a:p>
                <a:r>
                  <a:rPr lang="ru-RU" sz="2800" dirty="0" smtClean="0"/>
                  <a:t>высчитывается по формуле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 smtClean="0"/>
                  <a:t>,</a:t>
                </a:r>
              </a:p>
              <a:p>
                <a:endParaRPr lang="en-US" sz="2800" dirty="0"/>
              </a:p>
              <a:p>
                <a:r>
                  <a:rPr lang="ru-RU" sz="2800" dirty="0"/>
                  <a:t>г</a:t>
                </a:r>
                <a:r>
                  <a:rPr lang="ru-RU" sz="2800" dirty="0" smtClean="0"/>
                  <a:t>де: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/>
                  <a:t> – </a:t>
                </a:r>
                <a:r>
                  <a:rPr lang="ru-RU" sz="2800" dirty="0" smtClean="0"/>
                  <a:t>количество дуг;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 smtClean="0"/>
                  <a:t> – </a:t>
                </a:r>
                <a:r>
                  <a:rPr lang="ru-RU" sz="2800" dirty="0" smtClean="0"/>
                  <a:t>количество узлов;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 smtClean="0"/>
                  <a:t> – </a:t>
                </a:r>
                <a:r>
                  <a:rPr lang="ru-RU" sz="2800" dirty="0" smtClean="0"/>
                  <a:t>количество компонент связности. </a:t>
                </a:r>
                <a:endParaRPr lang="ru-RU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46" y="527222"/>
                <a:ext cx="7108421" cy="3785652"/>
              </a:xfrm>
              <a:prstGeom prst="rect">
                <a:avLst/>
              </a:prstGeom>
              <a:blipFill rotWithShape="0">
                <a:blip r:embed="rId2"/>
                <a:stretch>
                  <a:fillRect l="-2659" t="-2415" r="-772" b="-37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4298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546" y="527222"/>
            <a:ext cx="57844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LOC (Lines of code) – </a:t>
            </a:r>
          </a:p>
          <a:p>
            <a:endParaRPr lang="en-US" sz="3600" dirty="0"/>
          </a:p>
          <a:p>
            <a:r>
              <a:rPr lang="ru-RU" sz="2800" dirty="0" smtClean="0"/>
              <a:t>количество строк кода в программе.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560940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546" y="527222"/>
            <a:ext cx="8132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Метрика 1. Цикломатическая сложность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508370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546" y="527222"/>
            <a:ext cx="8132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Метрика 1. Цикломатическая сложность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47" y="1253620"/>
            <a:ext cx="4151870" cy="290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922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546" y="527222"/>
            <a:ext cx="8132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Метрика 1. Цикломатическая сложность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47" y="1253620"/>
            <a:ext cx="4151870" cy="290130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838" y="1173553"/>
            <a:ext cx="1886465" cy="29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832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322</TotalTime>
  <Words>319</Words>
  <Application>Microsoft Office PowerPoint</Application>
  <PresentationFormat>Широкоэкранный</PresentationFormat>
  <Paragraphs>88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Calibri</vt:lpstr>
      <vt:lpstr>Calibri Light</vt:lpstr>
      <vt:lpstr>Cambria Math</vt:lpstr>
      <vt:lpstr>Ретро</vt:lpstr>
      <vt:lpstr>Практическое применение метрик качества ПО в Microsoft Visual Studio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Практическое применение метрик качество ПО в Microsoft Visual Studio</dc:title>
  <dc:creator>Учетная запись Майкрософт</dc:creator>
  <cp:lastModifiedBy>Учетная запись Майкрософт</cp:lastModifiedBy>
  <cp:revision>21</cp:revision>
  <dcterms:created xsi:type="dcterms:W3CDTF">2021-10-27T20:04:12Z</dcterms:created>
  <dcterms:modified xsi:type="dcterms:W3CDTF">2021-10-28T12:23:46Z</dcterms:modified>
</cp:coreProperties>
</file>