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1"/>
  </p:notesMasterIdLst>
  <p:sldIdLst>
    <p:sldId id="326" r:id="rId2"/>
    <p:sldId id="333" r:id="rId3"/>
    <p:sldId id="332" r:id="rId4"/>
    <p:sldId id="324" r:id="rId5"/>
    <p:sldId id="339" r:id="rId6"/>
    <p:sldId id="347" r:id="rId7"/>
    <p:sldId id="337" r:id="rId8"/>
    <p:sldId id="338" r:id="rId9"/>
    <p:sldId id="328" r:id="rId10"/>
    <p:sldId id="340" r:id="rId11"/>
    <p:sldId id="341" r:id="rId12"/>
    <p:sldId id="335" r:id="rId13"/>
    <p:sldId id="336" r:id="rId14"/>
    <p:sldId id="329" r:id="rId15"/>
    <p:sldId id="342" r:id="rId16"/>
    <p:sldId id="343" r:id="rId17"/>
    <p:sldId id="344" r:id="rId18"/>
    <p:sldId id="345" r:id="rId19"/>
    <p:sldId id="34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939E"/>
    <a:srgbClr val="161B2A"/>
    <a:srgbClr val="01C8C1"/>
    <a:srgbClr val="282F30"/>
    <a:srgbClr val="54646C"/>
    <a:srgbClr val="235260"/>
    <a:srgbClr val="272F32"/>
    <a:srgbClr val="283034"/>
    <a:srgbClr val="01857C"/>
    <a:srgbClr val="161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autoAdjust="0"/>
    <p:restoredTop sz="78571" autoAdjust="0"/>
  </p:normalViewPr>
  <p:slideViewPr>
    <p:cSldViewPr snapToGrid="0">
      <p:cViewPr varScale="1">
        <p:scale>
          <a:sx n="107" d="100"/>
          <a:sy n="107" d="100"/>
        </p:scale>
        <p:origin x="1368" y="16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2022/6/25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19270E5-3F79-574D-8282-A3C79FDED89D}" type="slidenum">
              <a:rPr lang="en-US" smtClean="0"/>
              <a:t>4</a:t>
            </a:fld>
            <a:endParaRPr lang="en-US"/>
          </a:p>
        </p:txBody>
      </p:sp>
    </p:spTree>
    <p:extLst>
      <p:ext uri="{BB962C8B-B14F-4D97-AF65-F5344CB8AC3E}">
        <p14:creationId xmlns:p14="http://schemas.microsoft.com/office/powerpoint/2010/main" val="419451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olidFill>
                  <a:schemeClr val="bg1"/>
                </a:solidFill>
                <a:effectLst/>
              </a:rPr>
              <a:t>数据元、参考数据、开发中如何应用数据标准</a:t>
            </a:r>
            <a:endParaRPr lang="en-US" altLang="zh-CN" dirty="0">
              <a:solidFill>
                <a:schemeClr val="bg1"/>
              </a:solidFill>
              <a:effectLst/>
            </a:endParaRPr>
          </a:p>
          <a:p>
            <a:r>
              <a:rPr kumimoji="1" lang="zh-CN" altLang="en-US" dirty="0"/>
              <a:t>数据治理。数据治理是个大的体系，大家比较关心 元数据，数据血缘，数据资产，但是 数据标准 也是数据治理的重要一环，我们把公司自己内部使用的标准系统开源出来，分享数据标准的相关知识</a:t>
            </a:r>
            <a:endParaRPr kumimoji="1" lang="en-US" altLang="zh-CN" dirty="0"/>
          </a:p>
          <a:p>
            <a:r>
              <a:rPr kumimoji="1" lang="zh-CN" altLang="en-US" dirty="0"/>
              <a:t>数据元：多人协作开发情况下，开发模型时定义数据字段存在混乱的情况，通过数据元可以在开发人员之间统一字段含义和标准</a:t>
            </a:r>
            <a:endParaRPr kumimoji="1" lang="en-US" altLang="zh-CN" dirty="0"/>
          </a:p>
          <a:p>
            <a:r>
              <a:rPr kumimoji="1" lang="zh-CN" altLang="en-US" dirty="0"/>
              <a:t>参考数据：数仓中的数据是集成的，数据来源于业务系统，不同的业务系统有各自的定义。数仓在维护这些知识的时候，多以线下文档为主，存在维护过时，知识无法直接映射为数仓中模型信息的问题</a:t>
            </a:r>
            <a:endParaRPr kumimoji="1" lang="en-US" altLang="zh-CN" dirty="0"/>
          </a:p>
          <a:p>
            <a:r>
              <a:rPr kumimoji="1" lang="zh-CN" altLang="en-US" dirty="0"/>
              <a:t>后续设想：是否能与数据集成过程中，直接通过数据标准进行 </a:t>
            </a:r>
            <a:r>
              <a:rPr kumimoji="1" lang="en-US" altLang="zh-CN" dirty="0"/>
              <a:t>transform </a:t>
            </a:r>
            <a:r>
              <a:rPr kumimoji="1" lang="zh-CN" altLang="en-US" dirty="0"/>
              <a:t>操作，实现知识和模型自动维护和映射</a:t>
            </a:r>
          </a:p>
        </p:txBody>
      </p:sp>
      <p:sp>
        <p:nvSpPr>
          <p:cNvPr id="4" name="幻灯片编号占位符 3"/>
          <p:cNvSpPr>
            <a:spLocks noGrp="1"/>
          </p:cNvSpPr>
          <p:nvPr>
            <p:ph type="sldNum" sz="quarter" idx="10"/>
          </p:nvPr>
        </p:nvSpPr>
        <p:spPr/>
        <p:txBody>
          <a:bodyPr/>
          <a:lstStyle/>
          <a:p>
            <a:fld id="{819270E5-3F79-574D-8282-A3C79FDED89D}" type="slidenum">
              <a:rPr lang="en-US" smtClean="0"/>
              <a:t>13</a:t>
            </a:fld>
            <a:endParaRPr lang="en-US"/>
          </a:p>
        </p:txBody>
      </p:sp>
    </p:spTree>
    <p:extLst>
      <p:ext uri="{BB962C8B-B14F-4D97-AF65-F5344CB8AC3E}">
        <p14:creationId xmlns:p14="http://schemas.microsoft.com/office/powerpoint/2010/main" val="1745026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可视化任务编辑。拒绝配置文件手撸，最大化地减轻用户使用负担，更倾向于 </a:t>
            </a:r>
            <a:r>
              <a:rPr kumimoji="1" lang="en-US" altLang="zh-CN" dirty="0"/>
              <a:t>EL</a:t>
            </a:r>
            <a:r>
              <a:rPr kumimoji="1" lang="zh-CN" altLang="en-US" dirty="0"/>
              <a:t>，减弱 </a:t>
            </a:r>
            <a:r>
              <a:rPr kumimoji="1" lang="en-US" altLang="zh-CN" dirty="0"/>
              <a:t>T</a:t>
            </a:r>
            <a:r>
              <a:rPr kumimoji="1" lang="zh-CN" altLang="en-US" dirty="0"/>
              <a:t>。</a:t>
            </a:r>
            <a:endParaRPr kumimoji="1" lang="en-US" altLang="zh-CN" dirty="0"/>
          </a:p>
          <a:p>
            <a:r>
              <a:rPr kumimoji="1" lang="en-US" altLang="zh-CN" dirty="0" err="1"/>
              <a:t>flinkful</a:t>
            </a:r>
            <a:r>
              <a:rPr kumimoji="1" lang="en-US" altLang="zh-CN" dirty="0"/>
              <a:t> </a:t>
            </a:r>
            <a:r>
              <a:rPr kumimoji="1" lang="zh-CN" altLang="en-US" dirty="0"/>
              <a:t>是 </a:t>
            </a:r>
            <a:r>
              <a:rPr kumimoji="1" lang="en-US" altLang="zh-CN" dirty="0" err="1"/>
              <a:t>flink</a:t>
            </a:r>
            <a:r>
              <a:rPr kumimoji="1" lang="en-US" altLang="zh-CN" dirty="0"/>
              <a:t> </a:t>
            </a:r>
            <a:r>
              <a:rPr kumimoji="1" lang="zh-CN" altLang="en-US" dirty="0"/>
              <a:t>的 </a:t>
            </a:r>
            <a:r>
              <a:rPr kumimoji="1" lang="en-US" altLang="zh-CN" dirty="0"/>
              <a:t>Java </a:t>
            </a:r>
            <a:r>
              <a:rPr kumimoji="1" lang="zh-CN" altLang="en-US" dirty="0"/>
              <a:t>客户端，提供了任务提交、集群和任务状态查询的功能。</a:t>
            </a:r>
            <a:r>
              <a:rPr kumimoji="1" lang="en-US" altLang="zh-CN" dirty="0" err="1"/>
              <a:t>flinkful</a:t>
            </a:r>
            <a:r>
              <a:rPr kumimoji="1" lang="en-US" altLang="zh-CN" dirty="0"/>
              <a:t> </a:t>
            </a:r>
            <a:r>
              <a:rPr kumimoji="1" lang="zh-CN" altLang="en-US" dirty="0"/>
              <a:t>解决了 </a:t>
            </a:r>
            <a:r>
              <a:rPr kumimoji="1" lang="en-US" altLang="zh-CN" dirty="0"/>
              <a:t>Java </a:t>
            </a:r>
            <a:r>
              <a:rPr kumimoji="1" lang="zh-CN" altLang="en-US" dirty="0"/>
              <a:t>应用与同样以 </a:t>
            </a:r>
            <a:r>
              <a:rPr kumimoji="1" lang="en-US" altLang="zh-CN" dirty="0"/>
              <a:t>Java </a:t>
            </a:r>
            <a:r>
              <a:rPr kumimoji="1" lang="zh-CN" altLang="en-US" dirty="0"/>
              <a:t>开发的 </a:t>
            </a:r>
            <a:r>
              <a:rPr kumimoji="1" lang="en-US" altLang="zh-CN" dirty="0" err="1"/>
              <a:t>flink</a:t>
            </a:r>
            <a:r>
              <a:rPr kumimoji="1" lang="en-US" altLang="zh-CN" dirty="0"/>
              <a:t> </a:t>
            </a:r>
            <a:r>
              <a:rPr kumimoji="1" lang="zh-CN" altLang="en-US" dirty="0"/>
              <a:t>之间集成却需要使用 </a:t>
            </a:r>
            <a:r>
              <a:rPr kumimoji="1" lang="en-US" altLang="zh-CN" dirty="0"/>
              <a:t>shell </a:t>
            </a:r>
            <a:r>
              <a:rPr kumimoji="1" lang="zh-CN" altLang="en-US" dirty="0"/>
              <a:t>这个尴尬的问题。</a:t>
            </a:r>
            <a:r>
              <a:rPr kumimoji="1" lang="en-US" altLang="zh-CN" dirty="0" err="1"/>
              <a:t>flinkful</a:t>
            </a:r>
            <a:r>
              <a:rPr kumimoji="1" lang="en-US" altLang="zh-CN" dirty="0"/>
              <a:t> </a:t>
            </a:r>
            <a:r>
              <a:rPr kumimoji="1" lang="zh-CN" altLang="en-US" dirty="0"/>
              <a:t>承担了 </a:t>
            </a:r>
            <a:r>
              <a:rPr kumimoji="1" lang="en-US" altLang="zh-CN" dirty="0" err="1"/>
              <a:t>scaleph</a:t>
            </a:r>
            <a:r>
              <a:rPr kumimoji="1" lang="en-US" altLang="zh-CN" dirty="0"/>
              <a:t> </a:t>
            </a:r>
            <a:r>
              <a:rPr kumimoji="1" lang="zh-CN" altLang="en-US" dirty="0"/>
              <a:t>与 </a:t>
            </a:r>
            <a:r>
              <a:rPr kumimoji="1" lang="en-US" altLang="zh-CN" dirty="0" err="1"/>
              <a:t>flink</a:t>
            </a:r>
            <a:r>
              <a:rPr kumimoji="1" lang="en-US" altLang="zh-CN" dirty="0"/>
              <a:t> </a:t>
            </a:r>
            <a:r>
              <a:rPr kumimoji="1" lang="zh-CN" altLang="en-US" dirty="0"/>
              <a:t>的所有交互，任务的管理，如提交任务，取消，创建 </a:t>
            </a:r>
            <a:r>
              <a:rPr kumimoji="1" lang="en-US" altLang="zh-CN" dirty="0" err="1"/>
              <a:t>savepoint</a:t>
            </a:r>
            <a:r>
              <a:rPr kumimoji="1" lang="zh-CN" altLang="en-US" dirty="0"/>
              <a:t> 等。</a:t>
            </a:r>
            <a:endParaRPr kumimoji="1" lang="en-US" altLang="zh-CN" dirty="0"/>
          </a:p>
          <a:p>
            <a:r>
              <a:rPr kumimoji="1" lang="zh-CN" altLang="en-US" dirty="0"/>
              <a:t>插件体系。快速地扩展项目功能，声明式地参数配置</a:t>
            </a:r>
            <a:endParaRPr kumimoji="1" lang="en-US" altLang="zh-CN" dirty="0"/>
          </a:p>
          <a:p>
            <a:r>
              <a:rPr kumimoji="1" lang="zh-CN" altLang="en-US" dirty="0"/>
              <a:t>数据源插件。支撑数据同步，数据开发，元数据等。需要以一套统一地声明支撑。</a:t>
            </a:r>
            <a:endParaRPr kumimoji="1" lang="en-US" altLang="zh-CN" dirty="0"/>
          </a:p>
          <a:p>
            <a:r>
              <a:rPr kumimoji="1" lang="en-US" altLang="zh-CN" dirty="0" err="1"/>
              <a:t>seatunnel</a:t>
            </a:r>
            <a:r>
              <a:rPr kumimoji="1" lang="en-US" altLang="zh-CN" dirty="0"/>
              <a:t> </a:t>
            </a:r>
            <a:r>
              <a:rPr kumimoji="1" lang="zh-CN" altLang="en-US" dirty="0"/>
              <a:t>插件。以配置文件为核心，提供参数的声明式配置，打通参数声明，配置参数，到最后的配置文件。</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819270E5-3F79-574D-8282-A3C79FDED89D}" type="slidenum">
              <a:rPr lang="en-US" smtClean="0"/>
              <a:t>14</a:t>
            </a:fld>
            <a:endParaRPr lang="en-US"/>
          </a:p>
        </p:txBody>
      </p:sp>
    </p:spTree>
    <p:extLst>
      <p:ext uri="{BB962C8B-B14F-4D97-AF65-F5344CB8AC3E}">
        <p14:creationId xmlns:p14="http://schemas.microsoft.com/office/powerpoint/2010/main" val="3719567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1424361" marR="0" lvl="3" indent="0">
              <a:spcBef>
                <a:spcPts val="0"/>
              </a:spcBef>
              <a:spcAft>
                <a:spcPts val="0"/>
              </a:spcAft>
              <a:buFont typeface="+mj-lt"/>
              <a:buNone/>
            </a:pPr>
            <a:r>
              <a:rPr lang="en-US" altLang="zh-CN" dirty="0" err="1">
                <a:solidFill>
                  <a:schemeClr val="bg1"/>
                </a:solidFill>
                <a:effectLst/>
              </a:rPr>
              <a:t>jdbc</a:t>
            </a:r>
            <a:r>
              <a:rPr lang="en-US" altLang="zh-CN" dirty="0">
                <a:solidFill>
                  <a:schemeClr val="bg1"/>
                </a:solidFill>
                <a:effectLst/>
              </a:rPr>
              <a:t>-connector</a:t>
            </a:r>
            <a:r>
              <a:rPr lang="zh-CN" altLang="en-US" dirty="0">
                <a:solidFill>
                  <a:schemeClr val="bg1"/>
                </a:solidFill>
                <a:effectLst/>
              </a:rPr>
              <a:t>：批处理支持，</a:t>
            </a:r>
            <a:r>
              <a:rPr lang="en-US" altLang="zh-CN" dirty="0" err="1">
                <a:solidFill>
                  <a:schemeClr val="bg1"/>
                </a:solidFill>
                <a:effectLst/>
              </a:rPr>
              <a:t>jdbc</a:t>
            </a:r>
            <a:r>
              <a:rPr lang="en-US" altLang="zh-CN" dirty="0">
                <a:solidFill>
                  <a:schemeClr val="bg1"/>
                </a:solidFill>
                <a:effectLst/>
              </a:rPr>
              <a:t> type </a:t>
            </a:r>
            <a:r>
              <a:rPr lang="zh-CN" altLang="en-US" dirty="0">
                <a:solidFill>
                  <a:schemeClr val="bg1"/>
                </a:solidFill>
                <a:effectLst/>
              </a:rPr>
              <a:t>与 </a:t>
            </a:r>
            <a:r>
              <a:rPr lang="en-US" altLang="zh-CN" dirty="0" err="1">
                <a:solidFill>
                  <a:schemeClr val="bg1"/>
                </a:solidFill>
                <a:effectLst/>
              </a:rPr>
              <a:t>RowTypeInfo</a:t>
            </a:r>
            <a:r>
              <a:rPr lang="en-US" altLang="zh-CN" dirty="0">
                <a:solidFill>
                  <a:schemeClr val="bg1"/>
                </a:solidFill>
                <a:effectLst/>
              </a:rPr>
              <a:t> </a:t>
            </a:r>
            <a:r>
              <a:rPr lang="zh-CN" altLang="en-US" dirty="0">
                <a:solidFill>
                  <a:schemeClr val="bg1"/>
                </a:solidFill>
                <a:effectLst/>
              </a:rPr>
              <a:t>映射问题，</a:t>
            </a:r>
            <a:r>
              <a:rPr lang="en-US" altLang="zh-CN" dirty="0">
                <a:solidFill>
                  <a:schemeClr val="bg1"/>
                </a:solidFill>
                <a:effectLst/>
              </a:rPr>
              <a:t>table </a:t>
            </a:r>
            <a:r>
              <a:rPr lang="zh-CN" altLang="en-US" dirty="0">
                <a:solidFill>
                  <a:schemeClr val="bg1"/>
                </a:solidFill>
                <a:effectLst/>
              </a:rPr>
              <a:t>和 </a:t>
            </a:r>
            <a:r>
              <a:rPr lang="en-US" altLang="zh-CN" dirty="0" err="1">
                <a:solidFill>
                  <a:schemeClr val="bg1"/>
                </a:solidFill>
                <a:effectLst/>
              </a:rPr>
              <a:t>coloumn</a:t>
            </a:r>
            <a:r>
              <a:rPr lang="en-US" altLang="zh-CN" dirty="0">
                <a:solidFill>
                  <a:schemeClr val="bg1"/>
                </a:solidFill>
                <a:effectLst/>
              </a:rPr>
              <a:t> </a:t>
            </a:r>
            <a:r>
              <a:rPr lang="zh-CN" altLang="en-US" dirty="0">
                <a:solidFill>
                  <a:schemeClr val="bg1"/>
                </a:solidFill>
                <a:effectLst/>
              </a:rPr>
              <a:t>获取，</a:t>
            </a:r>
            <a:r>
              <a:rPr lang="en-US" altLang="zh-CN" dirty="0" err="1">
                <a:solidFill>
                  <a:schemeClr val="bg1"/>
                </a:solidFill>
                <a:effectLst/>
              </a:rPr>
              <a:t>upsert</a:t>
            </a:r>
            <a:r>
              <a:rPr lang="en-US" altLang="zh-CN" dirty="0">
                <a:solidFill>
                  <a:schemeClr val="bg1"/>
                </a:solidFill>
                <a:effectLst/>
              </a:rPr>
              <a:t> </a:t>
            </a:r>
            <a:r>
              <a:rPr lang="zh-CN" altLang="en-US" dirty="0">
                <a:solidFill>
                  <a:schemeClr val="bg1"/>
                </a:solidFill>
                <a:effectLst/>
              </a:rPr>
              <a:t>支持</a:t>
            </a:r>
            <a:endParaRPr lang="en-US" altLang="zh-CN" dirty="0">
              <a:solidFill>
                <a:schemeClr val="bg1"/>
              </a:solidFill>
              <a:effectLst/>
            </a:endParaRPr>
          </a:p>
          <a:p>
            <a:pPr marL="1424361" marR="0" lvl="3" indent="0">
              <a:spcBef>
                <a:spcPts val="0"/>
              </a:spcBef>
              <a:spcAft>
                <a:spcPts val="0"/>
              </a:spcAft>
              <a:buFont typeface="+mj-lt"/>
              <a:buNone/>
            </a:pPr>
            <a:r>
              <a:rPr lang="zh-CN" altLang="en-US" dirty="0">
                <a:solidFill>
                  <a:schemeClr val="bg1"/>
                </a:solidFill>
                <a:effectLst/>
              </a:rPr>
              <a:t>拆分 </a:t>
            </a:r>
            <a:r>
              <a:rPr lang="en-US" altLang="zh-CN" dirty="0">
                <a:solidFill>
                  <a:schemeClr val="bg1"/>
                </a:solidFill>
                <a:effectLst/>
              </a:rPr>
              <a:t>core </a:t>
            </a:r>
            <a:r>
              <a:rPr lang="zh-CN" altLang="en-US" dirty="0">
                <a:solidFill>
                  <a:schemeClr val="bg1"/>
                </a:solidFill>
                <a:effectLst/>
              </a:rPr>
              <a:t>与 </a:t>
            </a:r>
            <a:r>
              <a:rPr lang="en-US" altLang="zh-CN" dirty="0">
                <a:solidFill>
                  <a:schemeClr val="bg1"/>
                </a:solidFill>
                <a:effectLst/>
              </a:rPr>
              <a:t>connector</a:t>
            </a:r>
            <a:r>
              <a:rPr lang="zh-CN" altLang="en-US" dirty="0">
                <a:solidFill>
                  <a:schemeClr val="bg1"/>
                </a:solidFill>
                <a:effectLst/>
              </a:rPr>
              <a:t>，提交 </a:t>
            </a:r>
            <a:r>
              <a:rPr lang="en-US" altLang="zh-CN" dirty="0" err="1">
                <a:solidFill>
                  <a:schemeClr val="bg1"/>
                </a:solidFill>
                <a:effectLst/>
              </a:rPr>
              <a:t>seatunnel</a:t>
            </a:r>
            <a:r>
              <a:rPr lang="en-US" altLang="zh-CN" dirty="0">
                <a:solidFill>
                  <a:schemeClr val="bg1"/>
                </a:solidFill>
                <a:effectLst/>
              </a:rPr>
              <a:t> </a:t>
            </a:r>
            <a:r>
              <a:rPr lang="zh-CN" altLang="en-US" dirty="0">
                <a:solidFill>
                  <a:schemeClr val="bg1"/>
                </a:solidFill>
                <a:effectLst/>
              </a:rPr>
              <a:t>任务时按需提交，只使用指定的 </a:t>
            </a:r>
            <a:r>
              <a:rPr lang="en-US" altLang="zh-CN" dirty="0">
                <a:solidFill>
                  <a:schemeClr val="bg1"/>
                </a:solidFill>
                <a:effectLst/>
              </a:rPr>
              <a:t>connector </a:t>
            </a:r>
            <a:r>
              <a:rPr lang="zh-CN" altLang="en-US" dirty="0">
                <a:solidFill>
                  <a:schemeClr val="bg1"/>
                </a:solidFill>
                <a:effectLst/>
              </a:rPr>
              <a:t>依赖，为 </a:t>
            </a:r>
            <a:r>
              <a:rPr lang="en-US" altLang="zh-CN" dirty="0" err="1">
                <a:solidFill>
                  <a:schemeClr val="bg1"/>
                </a:solidFill>
                <a:effectLst/>
              </a:rPr>
              <a:t>seatunnel</a:t>
            </a:r>
            <a:r>
              <a:rPr lang="en-US" altLang="zh-CN" dirty="0">
                <a:solidFill>
                  <a:schemeClr val="bg1"/>
                </a:solidFill>
                <a:effectLst/>
              </a:rPr>
              <a:t> </a:t>
            </a:r>
            <a:r>
              <a:rPr lang="zh-CN" altLang="en-US" dirty="0">
                <a:solidFill>
                  <a:schemeClr val="bg1"/>
                </a:solidFill>
                <a:effectLst/>
              </a:rPr>
              <a:t>任务提供额外的 </a:t>
            </a:r>
            <a:r>
              <a:rPr lang="en-US" altLang="zh-CN" dirty="0">
                <a:solidFill>
                  <a:schemeClr val="bg1"/>
                </a:solidFill>
                <a:effectLst/>
              </a:rPr>
              <a:t>jar </a:t>
            </a:r>
            <a:r>
              <a:rPr lang="zh-CN" altLang="en-US" dirty="0">
                <a:solidFill>
                  <a:schemeClr val="bg1"/>
                </a:solidFill>
                <a:effectLst/>
              </a:rPr>
              <a:t>包。</a:t>
            </a:r>
            <a:endParaRPr lang="en-US" altLang="zh-CN" dirty="0">
              <a:solidFill>
                <a:schemeClr val="bg1"/>
              </a:solidFill>
              <a:effectLst/>
            </a:endParaRPr>
          </a:p>
          <a:p>
            <a:pPr marL="1424361" marR="0" lvl="3" indent="0">
              <a:spcBef>
                <a:spcPts val="0"/>
              </a:spcBef>
              <a:spcAft>
                <a:spcPts val="0"/>
              </a:spcAft>
              <a:buFont typeface="+mj-lt"/>
              <a:buNone/>
            </a:pPr>
            <a:r>
              <a:rPr lang="en-US" altLang="zh-CN" dirty="0">
                <a:solidFill>
                  <a:schemeClr val="bg1"/>
                </a:solidFill>
                <a:effectLst/>
              </a:rPr>
              <a:t>cli </a:t>
            </a:r>
            <a:r>
              <a:rPr lang="zh-CN" altLang="en-US" dirty="0">
                <a:solidFill>
                  <a:schemeClr val="bg1"/>
                </a:solidFill>
                <a:effectLst/>
              </a:rPr>
              <a:t>客户端只能拦截控制台输出结果，获取任务提交日志，从中提取任务 </a:t>
            </a:r>
            <a:r>
              <a:rPr lang="en-US" altLang="zh-CN" dirty="0">
                <a:solidFill>
                  <a:schemeClr val="bg1"/>
                </a:solidFill>
                <a:effectLst/>
              </a:rPr>
              <a:t>id</a:t>
            </a:r>
            <a:r>
              <a:rPr lang="zh-CN" altLang="en-US" dirty="0">
                <a:solidFill>
                  <a:schemeClr val="bg1"/>
                </a:solidFill>
                <a:effectLst/>
              </a:rPr>
              <a:t>。借助 </a:t>
            </a:r>
            <a:r>
              <a:rPr lang="en-US" altLang="zh-CN" dirty="0" err="1">
                <a:solidFill>
                  <a:schemeClr val="bg1"/>
                </a:solidFill>
                <a:effectLst/>
              </a:rPr>
              <a:t>flinkful</a:t>
            </a:r>
            <a:r>
              <a:rPr lang="en-US" altLang="zh-CN" dirty="0">
                <a:solidFill>
                  <a:schemeClr val="bg1"/>
                </a:solidFill>
                <a:effectLst/>
              </a:rPr>
              <a:t> </a:t>
            </a:r>
            <a:r>
              <a:rPr lang="zh-CN" altLang="en-US" dirty="0">
                <a:solidFill>
                  <a:schemeClr val="bg1"/>
                </a:solidFill>
                <a:effectLst/>
              </a:rPr>
              <a:t>的任务提交功能，成功以库调用的方式获取 </a:t>
            </a:r>
            <a:r>
              <a:rPr lang="en-US" altLang="zh-CN" dirty="0" err="1">
                <a:solidFill>
                  <a:schemeClr val="bg1"/>
                </a:solidFill>
                <a:effectLst/>
              </a:rPr>
              <a:t>jobId</a:t>
            </a:r>
            <a:r>
              <a:rPr lang="zh-CN" altLang="en-US" dirty="0">
                <a:solidFill>
                  <a:schemeClr val="bg1"/>
                </a:solidFill>
                <a:effectLst/>
              </a:rPr>
              <a:t>。</a:t>
            </a:r>
            <a:endParaRPr lang="en-US" altLang="zh-CN" dirty="0">
              <a:solidFill>
                <a:schemeClr val="bg1"/>
              </a:solidFill>
              <a:effectLst/>
            </a:endParaRPr>
          </a:p>
          <a:p>
            <a:pPr marL="1424361" marR="0" lvl="3" indent="0">
              <a:spcBef>
                <a:spcPts val="0"/>
              </a:spcBef>
              <a:spcAft>
                <a:spcPts val="0"/>
              </a:spcAft>
              <a:buFont typeface="+mj-lt"/>
              <a:buNone/>
            </a:pPr>
            <a:r>
              <a:rPr lang="en-US" altLang="zh-CN" dirty="0" err="1">
                <a:solidFill>
                  <a:schemeClr val="bg1"/>
                </a:solidFill>
                <a:effectLst/>
              </a:rPr>
              <a:t>seatunnel</a:t>
            </a:r>
            <a:r>
              <a:rPr lang="en-US" altLang="zh-CN" dirty="0">
                <a:solidFill>
                  <a:schemeClr val="bg1"/>
                </a:solidFill>
                <a:effectLst/>
              </a:rPr>
              <a:t> </a:t>
            </a:r>
            <a:r>
              <a:rPr lang="zh-CN" altLang="en-US" dirty="0">
                <a:solidFill>
                  <a:schemeClr val="bg1"/>
                </a:solidFill>
                <a:effectLst/>
              </a:rPr>
              <a:t>配置文件校验失败会退出 </a:t>
            </a:r>
            <a:r>
              <a:rPr lang="en-US" altLang="zh-CN" dirty="0" err="1">
                <a:solidFill>
                  <a:schemeClr val="bg1"/>
                </a:solidFill>
                <a:effectLst/>
              </a:rPr>
              <a:t>jvm</a:t>
            </a:r>
            <a:r>
              <a:rPr lang="zh-CN" altLang="en-US" dirty="0">
                <a:solidFill>
                  <a:schemeClr val="bg1"/>
                </a:solidFill>
                <a:effectLst/>
              </a:rPr>
              <a:t>，为 </a:t>
            </a:r>
            <a:r>
              <a:rPr lang="en-US" altLang="zh-CN" dirty="0" err="1">
                <a:solidFill>
                  <a:schemeClr val="bg1"/>
                </a:solidFill>
                <a:effectLst/>
              </a:rPr>
              <a:t>seatunnel</a:t>
            </a:r>
            <a:r>
              <a:rPr lang="en-US" altLang="zh-CN" dirty="0">
                <a:solidFill>
                  <a:schemeClr val="bg1"/>
                </a:solidFill>
                <a:effectLst/>
              </a:rPr>
              <a:t> </a:t>
            </a:r>
            <a:r>
              <a:rPr lang="zh-CN" altLang="en-US" dirty="0">
                <a:solidFill>
                  <a:schemeClr val="bg1"/>
                </a:solidFill>
                <a:effectLst/>
              </a:rPr>
              <a:t>任务提交增加 </a:t>
            </a:r>
            <a:r>
              <a:rPr lang="en-US" altLang="zh-CN" dirty="0">
                <a:solidFill>
                  <a:schemeClr val="bg1"/>
                </a:solidFill>
                <a:effectLst/>
              </a:rPr>
              <a:t>java </a:t>
            </a:r>
            <a:r>
              <a:rPr lang="zh-CN" altLang="en-US" dirty="0">
                <a:solidFill>
                  <a:schemeClr val="bg1"/>
                </a:solidFill>
                <a:effectLst/>
              </a:rPr>
              <a:t>权限管理。</a:t>
            </a:r>
          </a:p>
        </p:txBody>
      </p:sp>
      <p:sp>
        <p:nvSpPr>
          <p:cNvPr id="4" name="幻灯片编号占位符 3"/>
          <p:cNvSpPr>
            <a:spLocks noGrp="1"/>
          </p:cNvSpPr>
          <p:nvPr>
            <p:ph type="sldNum" sz="quarter" idx="10"/>
          </p:nvPr>
        </p:nvSpPr>
        <p:spPr/>
        <p:txBody>
          <a:bodyPr/>
          <a:lstStyle/>
          <a:p>
            <a:fld id="{819270E5-3F79-574D-8282-A3C79FDED89D}" type="slidenum">
              <a:rPr lang="en-US" smtClean="0"/>
              <a:t>15</a:t>
            </a:fld>
            <a:endParaRPr lang="en-US"/>
          </a:p>
        </p:txBody>
      </p:sp>
    </p:spTree>
    <p:extLst>
      <p:ext uri="{BB962C8B-B14F-4D97-AF65-F5344CB8AC3E}">
        <p14:creationId xmlns:p14="http://schemas.microsoft.com/office/powerpoint/2010/main" val="460926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67161" rtl="0" eaLnBrk="1" fontAlgn="auto" latinLnBrk="0" hangingPunct="1">
              <a:lnSpc>
                <a:spcPct val="100000"/>
              </a:lnSpc>
              <a:spcBef>
                <a:spcPts val="0"/>
              </a:spcBef>
              <a:spcAft>
                <a:spcPts val="0"/>
              </a:spcAft>
              <a:buClrTx/>
              <a:buSzTx/>
              <a:buFontTx/>
              <a:buNone/>
              <a:tabLst/>
              <a:defRPr/>
            </a:pPr>
            <a:r>
              <a:rPr lang="en-US" altLang="zh-CN" b="0" i="0" dirty="0" err="1">
                <a:solidFill>
                  <a:srgbClr val="24292F"/>
                </a:solidFill>
                <a:effectLst/>
                <a:latin typeface="-apple-system"/>
              </a:rPr>
              <a:t>JdbcSink</a:t>
            </a:r>
            <a:r>
              <a:rPr lang="en-US" altLang="zh-CN" b="0" i="0" dirty="0">
                <a:solidFill>
                  <a:srgbClr val="24292F"/>
                </a:solidFill>
                <a:effectLst/>
                <a:latin typeface="-apple-system"/>
              </a:rPr>
              <a:t> plugin supports batch mode by implementing </a:t>
            </a:r>
            <a:r>
              <a:rPr lang="en-US" altLang="zh-CN" b="0" i="0" dirty="0" err="1">
                <a:solidFill>
                  <a:srgbClr val="24292F"/>
                </a:solidFill>
                <a:effectLst/>
                <a:latin typeface="-apple-system"/>
              </a:rPr>
              <a:t>FlinkBatchSink</a:t>
            </a:r>
            <a:r>
              <a:rPr lang="en-US" altLang="zh-CN" b="0" i="0" dirty="0">
                <a:solidFill>
                  <a:srgbClr val="24292F"/>
                </a:solidFill>
                <a:effectLst/>
                <a:latin typeface="-apple-system"/>
              </a:rPr>
              <a:t> interface</a:t>
            </a:r>
          </a:p>
          <a:p>
            <a:endParaRPr kumimoji="1" lang="zh-CN" altLang="en-US" dirty="0"/>
          </a:p>
        </p:txBody>
      </p:sp>
      <p:sp>
        <p:nvSpPr>
          <p:cNvPr id="4" name="幻灯片编号占位符 3"/>
          <p:cNvSpPr>
            <a:spLocks noGrp="1"/>
          </p:cNvSpPr>
          <p:nvPr>
            <p:ph type="sldNum" sz="quarter" idx="10"/>
          </p:nvPr>
        </p:nvSpPr>
        <p:spPr/>
        <p:txBody>
          <a:bodyPr/>
          <a:lstStyle/>
          <a:p>
            <a:fld id="{819270E5-3F79-574D-8282-A3C79FDED89D}" type="slidenum">
              <a:rPr lang="en-US" smtClean="0"/>
              <a:t>16</a:t>
            </a:fld>
            <a:endParaRPr lang="en-US"/>
          </a:p>
        </p:txBody>
      </p:sp>
    </p:spTree>
    <p:extLst>
      <p:ext uri="{BB962C8B-B14F-4D97-AF65-F5344CB8AC3E}">
        <p14:creationId xmlns:p14="http://schemas.microsoft.com/office/powerpoint/2010/main" val="3721593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19270E5-3F79-574D-8282-A3C79FDED89D}" type="slidenum">
              <a:rPr lang="en-US" smtClean="0"/>
              <a:t>17</a:t>
            </a:fld>
            <a:endParaRPr lang="en-US"/>
          </a:p>
        </p:txBody>
      </p:sp>
    </p:spTree>
    <p:extLst>
      <p:ext uri="{BB962C8B-B14F-4D97-AF65-F5344CB8AC3E}">
        <p14:creationId xmlns:p14="http://schemas.microsoft.com/office/powerpoint/2010/main" val="1406070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19270E5-3F79-574D-8282-A3C79FDED89D}" type="slidenum">
              <a:rPr lang="en-US" smtClean="0"/>
              <a:t>18</a:t>
            </a:fld>
            <a:endParaRPr lang="en-US"/>
          </a:p>
        </p:txBody>
      </p:sp>
    </p:spTree>
    <p:extLst>
      <p:ext uri="{BB962C8B-B14F-4D97-AF65-F5344CB8AC3E}">
        <p14:creationId xmlns:p14="http://schemas.microsoft.com/office/powerpoint/2010/main" val="370869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9270E5-3F79-574D-8282-A3C79FDED89D}" type="slidenum">
              <a:rPr lang="en-US" smtClean="0"/>
              <a:t>19</a:t>
            </a:fld>
            <a:endParaRPr lang="en-US"/>
          </a:p>
        </p:txBody>
      </p:sp>
    </p:spTree>
    <p:extLst>
      <p:ext uri="{BB962C8B-B14F-4D97-AF65-F5344CB8AC3E}">
        <p14:creationId xmlns:p14="http://schemas.microsoft.com/office/powerpoint/2010/main" val="157758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342900" indent="-342900">
              <a:buAutoNum type="arabicPeriod"/>
            </a:pPr>
            <a:r>
              <a:rPr kumimoji="1" lang="en-US" altLang="zh-CN" dirty="0"/>
              <a:t>dump </a:t>
            </a:r>
            <a:r>
              <a:rPr kumimoji="1" lang="zh-CN" altLang="en-US" dirty="0"/>
              <a:t>系统难点：</a:t>
            </a:r>
            <a:endParaRPr kumimoji="1" lang="en-US" altLang="zh-CN" dirty="0"/>
          </a:p>
          <a:p>
            <a:pPr marL="342900" indent="-342900">
              <a:buAutoNum type="arabicPeriod"/>
            </a:pPr>
            <a:r>
              <a:rPr kumimoji="1" lang="zh-CN" altLang="en-US" dirty="0"/>
              <a:t>核心在线系统，对数据的及时性和稳定性极端高。搜索推荐系统属于核心系统，电商 </a:t>
            </a:r>
            <a:r>
              <a:rPr kumimoji="1" lang="en-US" altLang="zh-CN" dirty="0"/>
              <a:t>app</a:t>
            </a:r>
            <a:r>
              <a:rPr kumimoji="1" lang="zh-CN" altLang="en-US" dirty="0"/>
              <a:t>，所见图墙皆是出自搜索推荐系统，搜索推荐不稳，全世界立刻都会知道。</a:t>
            </a:r>
            <a:endParaRPr kumimoji="1" lang="en-US" altLang="zh-CN" dirty="0"/>
          </a:p>
          <a:p>
            <a:pPr marL="342900" indent="-342900">
              <a:buAutoNum type="arabicPeriod"/>
            </a:pPr>
            <a:r>
              <a:rPr kumimoji="1" lang="zh-CN" altLang="en-US" dirty="0"/>
              <a:t>业务复杂，大宽表设计。因为直接提供 </a:t>
            </a:r>
            <a:r>
              <a:rPr kumimoji="1" lang="en-US" altLang="zh-CN" dirty="0"/>
              <a:t>C </a:t>
            </a:r>
            <a:r>
              <a:rPr kumimoji="1" lang="zh-CN" altLang="en-US" dirty="0"/>
              <a:t>端服务，业务的复杂性和多变会直接侵入 </a:t>
            </a:r>
            <a:r>
              <a:rPr kumimoji="1" lang="en-US" altLang="zh-CN" dirty="0"/>
              <a:t>dump </a:t>
            </a:r>
            <a:r>
              <a:rPr kumimoji="1" lang="zh-CN" altLang="en-US" dirty="0"/>
              <a:t>系统。类目，品牌，店铺，商品，营销，库存，标签数据，数仓实时数据，离线数据，模型数据，预处理复杂，涉及的业务广</a:t>
            </a:r>
            <a:endParaRPr kumimoji="1" lang="en-US" altLang="zh-CN" dirty="0"/>
          </a:p>
          <a:p>
            <a:pPr marL="342900" indent="-342900">
              <a:buAutoNum type="arabicPeriod"/>
            </a:pPr>
            <a:r>
              <a:rPr kumimoji="1" lang="zh-CN" altLang="en-US" dirty="0"/>
              <a:t>全量索引</a:t>
            </a:r>
            <a:r>
              <a:rPr kumimoji="1" lang="en-US" altLang="zh-CN" dirty="0"/>
              <a:t>+</a:t>
            </a:r>
            <a:r>
              <a:rPr kumimoji="1" lang="zh-CN" altLang="en-US" dirty="0"/>
              <a:t>实时索引，注定了 </a:t>
            </a:r>
            <a:r>
              <a:rPr kumimoji="1" lang="en-US" altLang="zh-CN" dirty="0"/>
              <a:t>dump </a:t>
            </a:r>
            <a:r>
              <a:rPr kumimoji="1" lang="zh-CN" altLang="en-US" dirty="0"/>
              <a:t>系统难以直接使用数仓中的 </a:t>
            </a:r>
            <a:r>
              <a:rPr kumimoji="1" lang="en-US" altLang="zh-CN" dirty="0"/>
              <a:t>ETL </a:t>
            </a:r>
            <a:r>
              <a:rPr kumimoji="1" lang="zh-CN" altLang="en-US" dirty="0"/>
              <a:t>和数据同步</a:t>
            </a:r>
            <a:endParaRPr kumimoji="1" lang="en-US" altLang="zh-CN" dirty="0"/>
          </a:p>
          <a:p>
            <a:pPr marL="342900" indent="-342900">
              <a:buAutoNum type="arabicPeriod"/>
            </a:pPr>
            <a:r>
              <a:rPr kumimoji="1" lang="zh-CN" altLang="en-US" dirty="0"/>
              <a:t>多样的数据来源（消息队列，数据库，</a:t>
            </a:r>
            <a:r>
              <a:rPr kumimoji="1" lang="en-US" altLang="zh-CN" dirty="0" err="1"/>
              <a:t>dubbo</a:t>
            </a:r>
            <a:r>
              <a:rPr kumimoji="1" lang="en-US" altLang="zh-CN" dirty="0"/>
              <a:t> </a:t>
            </a:r>
            <a:r>
              <a:rPr kumimoji="1" lang="zh-CN" altLang="en-US" dirty="0"/>
              <a:t>接口）</a:t>
            </a:r>
            <a:r>
              <a:rPr kumimoji="1" lang="en-US" altLang="zh-CN" dirty="0"/>
              <a:t>+</a:t>
            </a:r>
            <a:r>
              <a:rPr kumimoji="1" lang="zh-CN" altLang="en-US" dirty="0"/>
              <a:t> 数据联动更新（一对一，一对多，多对一）</a:t>
            </a:r>
          </a:p>
        </p:txBody>
      </p:sp>
      <p:sp>
        <p:nvSpPr>
          <p:cNvPr id="4" name="幻灯片编号占位符 3"/>
          <p:cNvSpPr>
            <a:spLocks noGrp="1"/>
          </p:cNvSpPr>
          <p:nvPr>
            <p:ph type="sldNum" sz="quarter" idx="10"/>
          </p:nvPr>
        </p:nvSpPr>
        <p:spPr/>
        <p:txBody>
          <a:bodyPr/>
          <a:lstStyle/>
          <a:p>
            <a:fld id="{819270E5-3F79-574D-8282-A3C79FDED89D}" type="slidenum">
              <a:rPr lang="en-US" smtClean="0"/>
              <a:t>5</a:t>
            </a:fld>
            <a:endParaRPr lang="en-US"/>
          </a:p>
        </p:txBody>
      </p:sp>
    </p:spTree>
    <p:extLst>
      <p:ext uri="{BB962C8B-B14F-4D97-AF65-F5344CB8AC3E}">
        <p14:creationId xmlns:p14="http://schemas.microsoft.com/office/powerpoint/2010/main" val="2096222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342900" indent="-342900">
              <a:buAutoNum type="arabicPeriod"/>
            </a:pPr>
            <a:r>
              <a:rPr kumimoji="1" lang="en-US" altLang="zh-CN" dirty="0"/>
              <a:t>dump </a:t>
            </a:r>
            <a:r>
              <a:rPr kumimoji="1" lang="zh-CN" altLang="en-US" dirty="0"/>
              <a:t>系统难点：</a:t>
            </a:r>
            <a:endParaRPr kumimoji="1" lang="en-US" altLang="zh-CN" dirty="0"/>
          </a:p>
          <a:p>
            <a:pPr marL="342900" indent="-342900">
              <a:buAutoNum type="arabicPeriod"/>
            </a:pPr>
            <a:r>
              <a:rPr kumimoji="1" lang="zh-CN" altLang="en-US" dirty="0"/>
              <a:t>核心在线系统，对数据的及时性和稳定性极端高。搜索推荐系统属于核心系统，电商 </a:t>
            </a:r>
            <a:r>
              <a:rPr kumimoji="1" lang="en-US" altLang="zh-CN" dirty="0"/>
              <a:t>app</a:t>
            </a:r>
            <a:r>
              <a:rPr kumimoji="1" lang="zh-CN" altLang="en-US" dirty="0"/>
              <a:t>，所见图墙皆是出自搜索推荐系统，搜索推荐不稳，全世界立刻都会知道。</a:t>
            </a:r>
            <a:endParaRPr kumimoji="1" lang="en-US" altLang="zh-CN" dirty="0"/>
          </a:p>
          <a:p>
            <a:pPr marL="342900" indent="-342900">
              <a:buAutoNum type="arabicPeriod"/>
            </a:pPr>
            <a:r>
              <a:rPr kumimoji="1" lang="zh-CN" altLang="en-US" dirty="0"/>
              <a:t>业务复杂，大宽表设计。因为直接提供 </a:t>
            </a:r>
            <a:r>
              <a:rPr kumimoji="1" lang="en-US" altLang="zh-CN" dirty="0"/>
              <a:t>C </a:t>
            </a:r>
            <a:r>
              <a:rPr kumimoji="1" lang="zh-CN" altLang="en-US" dirty="0"/>
              <a:t>端服务，业务的复杂性和多变会直接侵入 </a:t>
            </a:r>
            <a:r>
              <a:rPr kumimoji="1" lang="en-US" altLang="zh-CN" dirty="0"/>
              <a:t>dump </a:t>
            </a:r>
            <a:r>
              <a:rPr kumimoji="1" lang="zh-CN" altLang="en-US" dirty="0"/>
              <a:t>系统。类目，品牌，店铺，商品，营销，库存，标签数据，数仓实时数据，离线数据，模型数据，预处理复杂，涉及的业务广</a:t>
            </a:r>
            <a:endParaRPr kumimoji="1" lang="en-US" altLang="zh-CN" dirty="0"/>
          </a:p>
          <a:p>
            <a:pPr marL="342900" indent="-342900">
              <a:buAutoNum type="arabicPeriod"/>
            </a:pPr>
            <a:r>
              <a:rPr kumimoji="1" lang="zh-CN" altLang="en-US" dirty="0"/>
              <a:t>全量索引</a:t>
            </a:r>
            <a:r>
              <a:rPr kumimoji="1" lang="en-US" altLang="zh-CN" dirty="0"/>
              <a:t>+</a:t>
            </a:r>
            <a:r>
              <a:rPr kumimoji="1" lang="zh-CN" altLang="en-US" dirty="0"/>
              <a:t>实时索引，注定了 </a:t>
            </a:r>
            <a:r>
              <a:rPr kumimoji="1" lang="en-US" altLang="zh-CN" dirty="0"/>
              <a:t>dump </a:t>
            </a:r>
            <a:r>
              <a:rPr kumimoji="1" lang="zh-CN" altLang="en-US" dirty="0"/>
              <a:t>系统难以直接使用数仓中的 </a:t>
            </a:r>
            <a:r>
              <a:rPr kumimoji="1" lang="en-US" altLang="zh-CN" dirty="0"/>
              <a:t>ETL </a:t>
            </a:r>
            <a:r>
              <a:rPr kumimoji="1" lang="zh-CN" altLang="en-US" dirty="0"/>
              <a:t>和数据同步</a:t>
            </a:r>
            <a:endParaRPr kumimoji="1" lang="en-US" altLang="zh-CN" dirty="0"/>
          </a:p>
          <a:p>
            <a:pPr marL="342900" indent="-342900">
              <a:buAutoNum type="arabicPeriod"/>
            </a:pPr>
            <a:r>
              <a:rPr kumimoji="1" lang="zh-CN" altLang="en-US" dirty="0"/>
              <a:t>多样的数据来源（消息队列，数据库，</a:t>
            </a:r>
            <a:r>
              <a:rPr kumimoji="1" lang="en-US" altLang="zh-CN" dirty="0" err="1"/>
              <a:t>dubbo</a:t>
            </a:r>
            <a:r>
              <a:rPr kumimoji="1" lang="en-US" altLang="zh-CN" dirty="0"/>
              <a:t> </a:t>
            </a:r>
            <a:r>
              <a:rPr kumimoji="1" lang="zh-CN" altLang="en-US" dirty="0"/>
              <a:t>接口）</a:t>
            </a:r>
            <a:r>
              <a:rPr kumimoji="1" lang="en-US" altLang="zh-CN" dirty="0"/>
              <a:t>+</a:t>
            </a:r>
            <a:r>
              <a:rPr kumimoji="1" lang="zh-CN" altLang="en-US" dirty="0"/>
              <a:t> 数据联动更新（一对一，一对多，多对一）</a:t>
            </a:r>
          </a:p>
        </p:txBody>
      </p:sp>
      <p:sp>
        <p:nvSpPr>
          <p:cNvPr id="4" name="幻灯片编号占位符 3"/>
          <p:cNvSpPr>
            <a:spLocks noGrp="1"/>
          </p:cNvSpPr>
          <p:nvPr>
            <p:ph type="sldNum" sz="quarter" idx="10"/>
          </p:nvPr>
        </p:nvSpPr>
        <p:spPr/>
        <p:txBody>
          <a:bodyPr/>
          <a:lstStyle/>
          <a:p>
            <a:fld id="{819270E5-3F79-574D-8282-A3C79FDED89D}" type="slidenum">
              <a:rPr lang="en-US" smtClean="0"/>
              <a:t>6</a:t>
            </a:fld>
            <a:endParaRPr lang="en-US"/>
          </a:p>
        </p:txBody>
      </p:sp>
    </p:spTree>
    <p:extLst>
      <p:ext uri="{BB962C8B-B14F-4D97-AF65-F5344CB8AC3E}">
        <p14:creationId xmlns:p14="http://schemas.microsoft.com/office/powerpoint/2010/main" val="117529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342900" indent="-342900">
              <a:buAutoNum type="arabicPeriod"/>
            </a:pPr>
            <a:r>
              <a:rPr kumimoji="1" lang="zh-CN" altLang="en-US" dirty="0"/>
              <a:t>天然的分布式支持：</a:t>
            </a:r>
            <a:r>
              <a:rPr kumimoji="1" lang="en-US" altLang="zh-CN" dirty="0" err="1"/>
              <a:t>flink</a:t>
            </a:r>
            <a:r>
              <a:rPr kumimoji="1" lang="zh-CN" altLang="en-US" dirty="0"/>
              <a:t>支持多种部署和运行方式，单机、</a:t>
            </a:r>
            <a:r>
              <a:rPr kumimoji="1" lang="en-US" altLang="zh-CN" dirty="0"/>
              <a:t>yarn</a:t>
            </a:r>
            <a:r>
              <a:rPr kumimoji="1" lang="zh-CN" altLang="en-US" dirty="0"/>
              <a:t>、</a:t>
            </a:r>
            <a:r>
              <a:rPr kumimoji="1" lang="en-US" altLang="zh-CN" dirty="0"/>
              <a:t>Kubernetes</a:t>
            </a:r>
          </a:p>
          <a:p>
            <a:pPr marL="342900" indent="-342900">
              <a:buAutoNum type="arabicPeriod"/>
            </a:pPr>
            <a:r>
              <a:rPr kumimoji="1" lang="zh-CN" altLang="en-US" dirty="0"/>
              <a:t>低延迟、海量吞吐：在众多大厂中应用广泛</a:t>
            </a:r>
            <a:endParaRPr kumimoji="1" lang="en-US" altLang="zh-CN" dirty="0"/>
          </a:p>
          <a:p>
            <a:pPr marL="342900" indent="-342900">
              <a:buAutoNum type="arabicPeriod"/>
            </a:pPr>
            <a:r>
              <a:rPr kumimoji="1" lang="zh-CN" altLang="en-US" dirty="0"/>
              <a:t>生态支持：</a:t>
            </a:r>
            <a:r>
              <a:rPr kumimoji="1" lang="en-US" altLang="zh-CN" dirty="0" err="1"/>
              <a:t>flink</a:t>
            </a:r>
            <a:r>
              <a:rPr kumimoji="1" lang="zh-CN" altLang="en-US" dirty="0"/>
              <a:t>提供了众多开箱即用的</a:t>
            </a:r>
            <a:r>
              <a:rPr kumimoji="1" lang="en-US" altLang="zh-CN" dirty="0"/>
              <a:t>connector</a:t>
            </a:r>
            <a:r>
              <a:rPr kumimoji="1" lang="zh-CN" altLang="en-US" dirty="0"/>
              <a:t>，支持</a:t>
            </a:r>
            <a:r>
              <a:rPr kumimoji="1" lang="en-US" altLang="zh-CN" dirty="0"/>
              <a:t>csv</a:t>
            </a:r>
            <a:r>
              <a:rPr kumimoji="1" lang="zh-CN" altLang="en-US" dirty="0"/>
              <a:t>、</a:t>
            </a:r>
            <a:r>
              <a:rPr kumimoji="1" lang="en-US" altLang="zh-CN" dirty="0" err="1"/>
              <a:t>avro</a:t>
            </a:r>
            <a:r>
              <a:rPr kumimoji="1" lang="zh-CN" altLang="en-US" dirty="0"/>
              <a:t>数据格式，</a:t>
            </a:r>
            <a:r>
              <a:rPr kumimoji="1" lang="en-US" altLang="zh-CN" dirty="0" err="1"/>
              <a:t>kafka</a:t>
            </a:r>
            <a:r>
              <a:rPr kumimoji="1" lang="zh-CN" altLang="en-US" dirty="0"/>
              <a:t>、</a:t>
            </a:r>
            <a:r>
              <a:rPr kumimoji="1" lang="en-US" altLang="zh-CN" dirty="0"/>
              <a:t>pulsar</a:t>
            </a:r>
            <a:r>
              <a:rPr kumimoji="1" lang="zh-CN" altLang="en-US" dirty="0"/>
              <a:t>等消息系统以及众多的存储系统，和大数据生态紧密结合</a:t>
            </a:r>
            <a:endParaRPr kumimoji="1" lang="en-US" altLang="zh-CN" dirty="0"/>
          </a:p>
          <a:p>
            <a:pPr marL="342900" indent="-342900">
              <a:buAutoNum type="arabicPeriod"/>
            </a:pPr>
            <a:r>
              <a:rPr kumimoji="1" lang="zh-CN" altLang="en-US" dirty="0"/>
              <a:t>基于分布式轻量异步快照机制实现</a:t>
            </a:r>
            <a:r>
              <a:rPr kumimoji="1" lang="en-US" altLang="zh-CN" dirty="0"/>
              <a:t>exactly-once</a:t>
            </a:r>
            <a:r>
              <a:rPr kumimoji="1" lang="zh-CN" altLang="en-US" dirty="0"/>
              <a:t>语义，为任务的失败、重启、迁移、升级等提供数据一致性保障。</a:t>
            </a:r>
            <a:endParaRPr kumimoji="1" lang="en-US" altLang="zh-CN" dirty="0"/>
          </a:p>
          <a:p>
            <a:pPr marL="342900" indent="-342900">
              <a:buAutoNum type="arabicPeriod"/>
            </a:pPr>
            <a:r>
              <a:rPr kumimoji="1" lang="en-US" altLang="zh-CN" dirty="0"/>
              <a:t>metrics</a:t>
            </a:r>
            <a:r>
              <a:rPr kumimoji="1" lang="zh-CN" altLang="en-US" dirty="0"/>
              <a:t>。</a:t>
            </a:r>
            <a:r>
              <a:rPr kumimoji="1" lang="en-US" altLang="zh-CN" dirty="0" err="1"/>
              <a:t>flink</a:t>
            </a:r>
            <a:r>
              <a:rPr kumimoji="1" lang="en-US" altLang="zh-CN" dirty="0"/>
              <a:t> </a:t>
            </a:r>
            <a:r>
              <a:rPr kumimoji="1" lang="zh-CN" altLang="en-US" dirty="0"/>
              <a:t>除了自身提供的 </a:t>
            </a:r>
            <a:r>
              <a:rPr kumimoji="1" lang="en-US" altLang="zh-CN" dirty="0"/>
              <a:t>metrics</a:t>
            </a:r>
            <a:r>
              <a:rPr kumimoji="1" lang="zh-CN" altLang="en-US" dirty="0"/>
              <a:t> 外，</a:t>
            </a:r>
            <a:r>
              <a:rPr kumimoji="1" lang="en-US" altLang="zh-CN" dirty="0"/>
              <a:t>metrics </a:t>
            </a:r>
            <a:r>
              <a:rPr kumimoji="1" lang="zh-CN" altLang="en-US" dirty="0"/>
              <a:t>框架可以让用户为任务开发自定义的 </a:t>
            </a:r>
            <a:r>
              <a:rPr kumimoji="1" lang="en-US" altLang="zh-CN" dirty="0"/>
              <a:t>metrics</a:t>
            </a:r>
            <a:r>
              <a:rPr kumimoji="1" lang="zh-CN" altLang="en-US" dirty="0"/>
              <a:t>，丰富监控指标</a:t>
            </a:r>
          </a:p>
        </p:txBody>
      </p:sp>
      <p:sp>
        <p:nvSpPr>
          <p:cNvPr id="4" name="幻灯片编号占位符 3"/>
          <p:cNvSpPr>
            <a:spLocks noGrp="1"/>
          </p:cNvSpPr>
          <p:nvPr>
            <p:ph type="sldNum" sz="quarter" idx="10"/>
          </p:nvPr>
        </p:nvSpPr>
        <p:spPr/>
        <p:txBody>
          <a:bodyPr/>
          <a:lstStyle/>
          <a:p>
            <a:fld id="{819270E5-3F79-574D-8282-A3C79FDED89D}" type="slidenum">
              <a:rPr lang="en-US" smtClean="0"/>
              <a:t>7</a:t>
            </a:fld>
            <a:endParaRPr lang="en-US"/>
          </a:p>
        </p:txBody>
      </p:sp>
    </p:spTree>
    <p:extLst>
      <p:ext uri="{BB962C8B-B14F-4D97-AF65-F5344CB8AC3E}">
        <p14:creationId xmlns:p14="http://schemas.microsoft.com/office/powerpoint/2010/main" val="1083503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342900" indent="-342900">
              <a:buAutoNum type="arabicPeriod"/>
            </a:pPr>
            <a:r>
              <a:rPr kumimoji="1" lang="zh-CN" altLang="en-US" dirty="0"/>
              <a:t>初始 </a:t>
            </a:r>
            <a:r>
              <a:rPr kumimoji="1" lang="en-US" altLang="zh-CN" dirty="0" err="1"/>
              <a:t>seatunnel</a:t>
            </a:r>
            <a:r>
              <a:rPr kumimoji="1" lang="zh-CN" altLang="en-US" dirty="0"/>
              <a:t>。</a:t>
            </a:r>
            <a:r>
              <a:rPr kumimoji="1" lang="en-US" altLang="zh-CN" dirty="0" err="1"/>
              <a:t>seatunnel</a:t>
            </a:r>
            <a:r>
              <a:rPr kumimoji="1" lang="en-US" altLang="zh-CN" dirty="0"/>
              <a:t> </a:t>
            </a:r>
            <a:r>
              <a:rPr kumimoji="1" lang="zh-CN" altLang="en-US" dirty="0"/>
              <a:t>加入 </a:t>
            </a:r>
            <a:r>
              <a:rPr kumimoji="1" lang="en-US" altLang="zh-CN" dirty="0"/>
              <a:t>apache </a:t>
            </a:r>
            <a:r>
              <a:rPr kumimoji="1" lang="zh-CN" altLang="en-US" dirty="0"/>
              <a:t>社区进行孵化，基于个人兴趣，解决基于外部开放平台 </a:t>
            </a:r>
            <a:r>
              <a:rPr kumimoji="1" lang="en-US" altLang="zh-CN" dirty="0"/>
              <a:t>http</a:t>
            </a:r>
            <a:r>
              <a:rPr kumimoji="1" lang="zh-CN" altLang="en-US" dirty="0"/>
              <a:t> 接口的大规模数据接入</a:t>
            </a:r>
            <a:endParaRPr kumimoji="1" lang="en-US" altLang="zh-CN" dirty="0"/>
          </a:p>
          <a:p>
            <a:pPr marL="342900" indent="-342900">
              <a:buAutoNum type="arabicPeriod"/>
            </a:pPr>
            <a:r>
              <a:rPr kumimoji="1" lang="zh-CN" altLang="en-US" dirty="0"/>
              <a:t>高性能，分布式，海量数据的下一代数据集成框架</a:t>
            </a:r>
            <a:endParaRPr kumimoji="1" lang="en-US" altLang="zh-CN" dirty="0"/>
          </a:p>
          <a:p>
            <a:pPr marL="342900" indent="-342900">
              <a:buAutoNum type="arabicPeriod"/>
            </a:pPr>
            <a:r>
              <a:rPr kumimoji="1" lang="zh-CN" altLang="en-US" dirty="0"/>
              <a:t>运行在 </a:t>
            </a:r>
            <a:r>
              <a:rPr kumimoji="1" lang="en-US" altLang="zh-CN" dirty="0" err="1"/>
              <a:t>flink</a:t>
            </a:r>
            <a:r>
              <a:rPr kumimoji="1" lang="en-US" altLang="zh-CN" dirty="0"/>
              <a:t> </a:t>
            </a:r>
            <a:r>
              <a:rPr kumimoji="1" lang="zh-CN" altLang="en-US" dirty="0"/>
              <a:t>和 </a:t>
            </a:r>
            <a:r>
              <a:rPr kumimoji="1" lang="en-US" altLang="zh-CN" dirty="0"/>
              <a:t>spark </a:t>
            </a:r>
            <a:r>
              <a:rPr kumimoji="1" lang="zh-CN" altLang="en-US" dirty="0"/>
              <a:t>之上，可以完美融入现有大数据生态和企业的 </a:t>
            </a:r>
            <a:r>
              <a:rPr kumimoji="1" lang="en-US" altLang="zh-CN" dirty="0" err="1"/>
              <a:t>flink</a:t>
            </a:r>
            <a:r>
              <a:rPr kumimoji="1" lang="zh-CN" altLang="en-US" dirty="0"/>
              <a:t>、</a:t>
            </a:r>
            <a:r>
              <a:rPr kumimoji="1" lang="en-US" altLang="zh-CN" dirty="0"/>
              <a:t>spark </a:t>
            </a:r>
            <a:r>
              <a:rPr kumimoji="1" lang="zh-CN" altLang="en-US" dirty="0"/>
              <a:t>基础设施。通过 </a:t>
            </a:r>
            <a:r>
              <a:rPr kumimoji="1" lang="en-US" altLang="zh-CN" dirty="0" err="1"/>
              <a:t>flink</a:t>
            </a:r>
            <a:r>
              <a:rPr kumimoji="1" lang="en-US" altLang="zh-CN" dirty="0"/>
              <a:t> </a:t>
            </a:r>
            <a:r>
              <a:rPr kumimoji="1" lang="zh-CN" altLang="en-US" dirty="0"/>
              <a:t>或 </a:t>
            </a:r>
            <a:r>
              <a:rPr kumimoji="1" lang="en-US" altLang="zh-CN" dirty="0"/>
              <a:t>spark </a:t>
            </a:r>
            <a:r>
              <a:rPr kumimoji="1" lang="zh-CN" altLang="en-US" dirty="0"/>
              <a:t>管理系统，调度系统可快速应用 </a:t>
            </a:r>
            <a:r>
              <a:rPr kumimoji="1" lang="en-US" altLang="zh-CN" dirty="0" err="1"/>
              <a:t>seatunnel</a:t>
            </a:r>
            <a:endParaRPr kumimoji="1" lang="en-US" altLang="zh-CN" dirty="0"/>
          </a:p>
          <a:p>
            <a:pPr marL="342900" indent="-342900">
              <a:buAutoNum type="arabicPeriod"/>
            </a:pPr>
            <a:r>
              <a:rPr kumimoji="1" lang="zh-CN" altLang="en-US" dirty="0"/>
              <a:t>生产案例多，众多公司在实践应用</a:t>
            </a:r>
            <a:endParaRPr kumimoji="1" lang="en-US" altLang="zh-CN" dirty="0"/>
          </a:p>
          <a:p>
            <a:pPr marL="342900" indent="-342900">
              <a:buAutoNum type="arabicPeriod"/>
            </a:pPr>
            <a:r>
              <a:rPr kumimoji="1" lang="zh-CN" altLang="en-US" dirty="0"/>
              <a:t>社区活跃，未来可期</a:t>
            </a:r>
            <a:endParaRPr kumimoji="1" lang="en-US" altLang="zh-CN" dirty="0"/>
          </a:p>
        </p:txBody>
      </p:sp>
      <p:sp>
        <p:nvSpPr>
          <p:cNvPr id="4" name="幻灯片编号占位符 3"/>
          <p:cNvSpPr>
            <a:spLocks noGrp="1"/>
          </p:cNvSpPr>
          <p:nvPr>
            <p:ph type="sldNum" sz="quarter" idx="10"/>
          </p:nvPr>
        </p:nvSpPr>
        <p:spPr/>
        <p:txBody>
          <a:bodyPr/>
          <a:lstStyle/>
          <a:p>
            <a:fld id="{819270E5-3F79-574D-8282-A3C79FDED89D}" type="slidenum">
              <a:rPr lang="en-US" smtClean="0"/>
              <a:t>8</a:t>
            </a:fld>
            <a:endParaRPr lang="en-US"/>
          </a:p>
        </p:txBody>
      </p:sp>
    </p:spTree>
    <p:extLst>
      <p:ext uri="{BB962C8B-B14F-4D97-AF65-F5344CB8AC3E}">
        <p14:creationId xmlns:p14="http://schemas.microsoft.com/office/powerpoint/2010/main" val="1128864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项目出发点。为 </a:t>
            </a:r>
            <a:r>
              <a:rPr kumimoji="1" lang="en-US" altLang="zh-CN" dirty="0" err="1"/>
              <a:t>seatunnel</a:t>
            </a:r>
            <a:r>
              <a:rPr kumimoji="1" lang="en-US" altLang="zh-CN" dirty="0"/>
              <a:t> </a:t>
            </a:r>
            <a:r>
              <a:rPr kumimoji="1" lang="zh-CN" altLang="en-US" dirty="0"/>
              <a:t>提供 </a:t>
            </a:r>
            <a:r>
              <a:rPr kumimoji="1" lang="en-US" altLang="zh-CN" dirty="0"/>
              <a:t>web </a:t>
            </a:r>
            <a:r>
              <a:rPr kumimoji="1" lang="zh-CN" altLang="en-US" dirty="0"/>
              <a:t>页面，做一个数据集成的开源系统</a:t>
            </a:r>
            <a:endParaRPr kumimoji="1" lang="en-US" altLang="zh-CN" dirty="0"/>
          </a:p>
          <a:p>
            <a:r>
              <a:rPr kumimoji="1" lang="zh-CN" altLang="en-US" dirty="0"/>
              <a:t>项目演化。对于数据集成，数据开发，</a:t>
            </a:r>
            <a:r>
              <a:rPr kumimoji="1" lang="en-US" altLang="zh-CN" dirty="0"/>
              <a:t>DAG </a:t>
            </a:r>
            <a:r>
              <a:rPr kumimoji="1" lang="zh-CN" altLang="en-US" dirty="0"/>
              <a:t>调度为核心的现代大数据 </a:t>
            </a:r>
            <a:r>
              <a:rPr kumimoji="1" lang="en-US" altLang="zh-CN" dirty="0"/>
              <a:t>admin </a:t>
            </a:r>
            <a:r>
              <a:rPr kumimoji="1" lang="zh-CN" altLang="en-US" dirty="0"/>
              <a:t>平台，三者只要突破其一，即可逐步扩展开来，从系统演化为平台，覆盖数据开发的全生命周期</a:t>
            </a:r>
            <a:endParaRPr kumimoji="1" lang="en-US" altLang="zh-CN" dirty="0"/>
          </a:p>
          <a:p>
            <a:r>
              <a:rPr kumimoji="1" lang="zh-CN" altLang="en-US" dirty="0"/>
              <a:t>项目意义。上半场大数据引擎之争已经告一段落，下半场将是以 </a:t>
            </a:r>
            <a:r>
              <a:rPr kumimoji="1" lang="en-US" altLang="zh-CN" dirty="0"/>
              <a:t>admin </a:t>
            </a:r>
            <a:r>
              <a:rPr kumimoji="1" lang="zh-CN" altLang="en-US" dirty="0"/>
              <a:t>为核心的大数据平台之争，市面上数据同步产品，计算引擎，调度系统都有解决方案和具有统治力的产品出现，但是功能呈现碎片化，企业在维护大数据技术栈的时候需要组合使用多个大数据开源系统才能达到目的。</a:t>
            </a:r>
            <a:endParaRPr kumimoji="1" lang="en-US" altLang="zh-CN" dirty="0"/>
          </a:p>
          <a:p>
            <a:r>
              <a:rPr kumimoji="1" lang="zh-CN" altLang="en-US" dirty="0"/>
              <a:t>一站式的大数据开发，打通数据集成，数据开发，</a:t>
            </a:r>
            <a:r>
              <a:rPr kumimoji="1" lang="en-US" altLang="zh-CN" dirty="0"/>
              <a:t>DAG </a:t>
            </a:r>
            <a:r>
              <a:rPr kumimoji="1" lang="zh-CN" altLang="en-US" dirty="0"/>
              <a:t>调度的整个生命周期。</a:t>
            </a:r>
            <a:endParaRPr kumimoji="1" lang="en-US" altLang="zh-CN" dirty="0"/>
          </a:p>
          <a:p>
            <a:r>
              <a:rPr kumimoji="1" lang="zh-CN" altLang="en-US" dirty="0"/>
              <a:t>最大亮点：拖拉拽，最大程度方便用户创建数据集成任务</a:t>
            </a:r>
            <a:endParaRPr kumimoji="1" lang="en-US" altLang="zh-CN" dirty="0"/>
          </a:p>
        </p:txBody>
      </p:sp>
      <p:sp>
        <p:nvSpPr>
          <p:cNvPr id="4" name="幻灯片编号占位符 3"/>
          <p:cNvSpPr>
            <a:spLocks noGrp="1"/>
          </p:cNvSpPr>
          <p:nvPr>
            <p:ph type="sldNum" sz="quarter" idx="10"/>
          </p:nvPr>
        </p:nvSpPr>
        <p:spPr/>
        <p:txBody>
          <a:bodyPr/>
          <a:lstStyle/>
          <a:p>
            <a:fld id="{819270E5-3F79-574D-8282-A3C79FDED89D}" type="slidenum">
              <a:rPr lang="en-US" smtClean="0"/>
              <a:t>9</a:t>
            </a:fld>
            <a:endParaRPr lang="en-US"/>
          </a:p>
        </p:txBody>
      </p:sp>
    </p:spTree>
    <p:extLst>
      <p:ext uri="{BB962C8B-B14F-4D97-AF65-F5344CB8AC3E}">
        <p14:creationId xmlns:p14="http://schemas.microsoft.com/office/powerpoint/2010/main" val="2135954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作业 </a:t>
            </a:r>
            <a:r>
              <a:rPr kumimoji="1" lang="en-US" altLang="zh-CN" dirty="0"/>
              <a:t>+</a:t>
            </a:r>
            <a:r>
              <a:rPr kumimoji="1" lang="zh-CN" altLang="en-US" dirty="0"/>
              <a:t> 资源 </a:t>
            </a:r>
            <a:r>
              <a:rPr kumimoji="1" lang="en-US" altLang="zh-CN" dirty="0"/>
              <a:t>-&gt; </a:t>
            </a:r>
            <a:r>
              <a:rPr kumimoji="1" lang="zh-CN" altLang="en-US" dirty="0"/>
              <a:t>集群 </a:t>
            </a:r>
            <a:r>
              <a:rPr kumimoji="1" lang="en-US" altLang="zh-CN" dirty="0"/>
              <a:t>-&gt; </a:t>
            </a:r>
            <a:r>
              <a:rPr kumimoji="1" lang="zh-CN" altLang="en-US" dirty="0"/>
              <a:t>运维</a:t>
            </a:r>
            <a:endParaRPr kumimoji="1" lang="en-US" altLang="zh-CN" dirty="0"/>
          </a:p>
          <a:p>
            <a:r>
              <a:rPr kumimoji="1" lang="en-US" altLang="zh-CN" dirty="0"/>
              <a:t>job config file + </a:t>
            </a:r>
            <a:r>
              <a:rPr kumimoji="1" lang="en-US" altLang="zh-CN" dirty="0" err="1"/>
              <a:t>seatunnel</a:t>
            </a:r>
            <a:r>
              <a:rPr kumimoji="1" lang="en-US" altLang="zh-CN" dirty="0"/>
              <a:t>-core-</a:t>
            </a:r>
            <a:r>
              <a:rPr kumimoji="1" lang="en-US" altLang="zh-CN" dirty="0" err="1"/>
              <a:t>flink.jar</a:t>
            </a:r>
            <a:r>
              <a:rPr kumimoji="1" lang="en-US" altLang="zh-CN" dirty="0"/>
              <a:t> + </a:t>
            </a:r>
            <a:r>
              <a:rPr kumimoji="1" lang="en-US" altLang="zh-CN" dirty="0" err="1"/>
              <a:t>mysql-connnector-xxx.jar</a:t>
            </a:r>
            <a:r>
              <a:rPr kumimoji="1" lang="en-US" altLang="zh-CN" dirty="0"/>
              <a:t> -&gt; </a:t>
            </a:r>
            <a:r>
              <a:rPr kumimoji="1" lang="en-US" altLang="zh-CN" dirty="0" err="1"/>
              <a:t>flinkful</a:t>
            </a:r>
            <a:r>
              <a:rPr kumimoji="1" lang="en-US" altLang="zh-CN" dirty="0"/>
              <a:t> -&gt; </a:t>
            </a:r>
            <a:r>
              <a:rPr kumimoji="1" lang="en-US" altLang="zh-CN" dirty="0" err="1"/>
              <a:t>flinkcluster</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819270E5-3F79-574D-8282-A3C79FDED89D}" type="slidenum">
              <a:rPr lang="en-US" smtClean="0"/>
              <a:t>10</a:t>
            </a:fld>
            <a:endParaRPr lang="en-US"/>
          </a:p>
        </p:txBody>
      </p:sp>
    </p:spTree>
    <p:extLst>
      <p:ext uri="{BB962C8B-B14F-4D97-AF65-F5344CB8AC3E}">
        <p14:creationId xmlns:p14="http://schemas.microsoft.com/office/powerpoint/2010/main" val="4013500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olidFill>
                  <a:schemeClr val="bg1"/>
                </a:solidFill>
                <a:effectLst/>
              </a:rPr>
              <a:t>项目管理：作业治理</a:t>
            </a:r>
            <a:endParaRPr lang="en-US" altLang="zh-CN" dirty="0">
              <a:solidFill>
                <a:schemeClr val="bg1"/>
              </a:solidFill>
              <a:effectLst/>
            </a:endParaRPr>
          </a:p>
          <a:p>
            <a:r>
              <a:rPr lang="zh-CN" altLang="en-US" dirty="0">
                <a:solidFill>
                  <a:schemeClr val="bg1"/>
                </a:solidFill>
                <a:effectLst/>
              </a:rPr>
              <a:t>作业管理：拖拉拽生成任务，数据源下拉管理，任务多版本管理，提交，</a:t>
            </a:r>
            <a:r>
              <a:rPr lang="en-US" altLang="zh-CN" dirty="0">
                <a:solidFill>
                  <a:schemeClr val="bg1"/>
                </a:solidFill>
                <a:effectLst/>
              </a:rPr>
              <a:t>crontab </a:t>
            </a:r>
            <a:r>
              <a:rPr lang="zh-CN" altLang="en-US" dirty="0">
                <a:solidFill>
                  <a:schemeClr val="bg1"/>
                </a:solidFill>
                <a:effectLst/>
              </a:rPr>
              <a:t>表达式</a:t>
            </a:r>
            <a:endParaRPr lang="en-US" altLang="zh-CN" dirty="0">
              <a:solidFill>
                <a:schemeClr val="bg1"/>
              </a:solidFill>
              <a:effectLst/>
            </a:endParaRPr>
          </a:p>
          <a:p>
            <a:r>
              <a:rPr lang="zh-CN" altLang="en-US" dirty="0">
                <a:solidFill>
                  <a:schemeClr val="bg1"/>
                </a:solidFill>
                <a:effectLst/>
              </a:rPr>
              <a:t>资源管理：</a:t>
            </a:r>
            <a:r>
              <a:rPr lang="en-US" altLang="zh-CN" dirty="0" err="1">
                <a:solidFill>
                  <a:schemeClr val="bg1"/>
                </a:solidFill>
                <a:effectLst/>
              </a:rPr>
              <a:t>mysql</a:t>
            </a:r>
            <a:r>
              <a:rPr lang="en-US" altLang="zh-CN" dirty="0">
                <a:solidFill>
                  <a:schemeClr val="bg1"/>
                </a:solidFill>
                <a:effectLst/>
              </a:rPr>
              <a:t> </a:t>
            </a:r>
            <a:r>
              <a:rPr lang="zh-CN" altLang="en-US" dirty="0">
                <a:solidFill>
                  <a:schemeClr val="bg1"/>
                </a:solidFill>
                <a:effectLst/>
              </a:rPr>
              <a:t>驱动，用户自定义增强 </a:t>
            </a:r>
            <a:r>
              <a:rPr lang="en-US" altLang="zh-CN" dirty="0">
                <a:solidFill>
                  <a:schemeClr val="bg1"/>
                </a:solidFill>
                <a:effectLst/>
              </a:rPr>
              <a:t>jar </a:t>
            </a:r>
            <a:r>
              <a:rPr lang="zh-CN" altLang="en-US" dirty="0">
                <a:solidFill>
                  <a:schemeClr val="bg1"/>
                </a:solidFill>
                <a:effectLst/>
              </a:rPr>
              <a:t>包</a:t>
            </a:r>
            <a:endParaRPr lang="en-US" altLang="zh-CN" dirty="0">
              <a:solidFill>
                <a:schemeClr val="bg1"/>
              </a:solidFill>
              <a:effectLst/>
            </a:endParaRPr>
          </a:p>
          <a:p>
            <a:r>
              <a:rPr lang="zh-CN" altLang="en-US" dirty="0">
                <a:solidFill>
                  <a:schemeClr val="bg1"/>
                </a:solidFill>
                <a:effectLst/>
              </a:rPr>
              <a:t>集群管理：</a:t>
            </a:r>
            <a:r>
              <a:rPr lang="en-US" altLang="zh-CN" dirty="0">
                <a:solidFill>
                  <a:schemeClr val="bg1"/>
                </a:solidFill>
                <a:effectLst/>
              </a:rPr>
              <a:t>standalone session </a:t>
            </a:r>
            <a:r>
              <a:rPr lang="zh-CN" altLang="en-US" dirty="0">
                <a:solidFill>
                  <a:schemeClr val="bg1"/>
                </a:solidFill>
                <a:effectLst/>
              </a:rPr>
              <a:t>集群录入，执行 </a:t>
            </a:r>
            <a:r>
              <a:rPr lang="en-US" altLang="zh-CN" dirty="0" err="1">
                <a:solidFill>
                  <a:schemeClr val="bg1"/>
                </a:solidFill>
                <a:effectLst/>
              </a:rPr>
              <a:t>seatunnel</a:t>
            </a:r>
            <a:r>
              <a:rPr lang="en-US" altLang="zh-CN" dirty="0">
                <a:solidFill>
                  <a:schemeClr val="bg1"/>
                </a:solidFill>
                <a:effectLst/>
              </a:rPr>
              <a:t> </a:t>
            </a:r>
            <a:r>
              <a:rPr lang="zh-CN" altLang="en-US" dirty="0">
                <a:solidFill>
                  <a:schemeClr val="bg1"/>
                </a:solidFill>
                <a:effectLst/>
              </a:rPr>
              <a:t>任务</a:t>
            </a:r>
            <a:endParaRPr lang="en-US" altLang="zh-CN" dirty="0">
              <a:solidFill>
                <a:schemeClr val="bg1"/>
              </a:solidFill>
              <a:effectLst/>
            </a:endParaRPr>
          </a:p>
          <a:p>
            <a:r>
              <a:rPr lang="zh-CN" altLang="en-US" dirty="0">
                <a:solidFill>
                  <a:schemeClr val="bg1"/>
                </a:solidFill>
                <a:effectLst/>
              </a:rPr>
              <a:t>数据源管理：方便授权和共享，实现下拉式数据源配置，避免数据源信息明文泄漏风险</a:t>
            </a:r>
            <a:endParaRPr lang="en-US" altLang="zh-CN" dirty="0">
              <a:solidFill>
                <a:schemeClr val="bg1"/>
              </a:solidFill>
              <a:effectLst/>
            </a:endParaRPr>
          </a:p>
        </p:txBody>
      </p:sp>
      <p:sp>
        <p:nvSpPr>
          <p:cNvPr id="4" name="幻灯片编号占位符 3"/>
          <p:cNvSpPr>
            <a:spLocks noGrp="1"/>
          </p:cNvSpPr>
          <p:nvPr>
            <p:ph type="sldNum" sz="quarter" idx="10"/>
          </p:nvPr>
        </p:nvSpPr>
        <p:spPr/>
        <p:txBody>
          <a:bodyPr/>
          <a:lstStyle/>
          <a:p>
            <a:fld id="{819270E5-3F79-574D-8282-A3C79FDED89D}" type="slidenum">
              <a:rPr lang="en-US" smtClean="0"/>
              <a:t>11</a:t>
            </a:fld>
            <a:endParaRPr lang="en-US"/>
          </a:p>
        </p:txBody>
      </p:sp>
    </p:spTree>
    <p:extLst>
      <p:ext uri="{BB962C8B-B14F-4D97-AF65-F5344CB8AC3E}">
        <p14:creationId xmlns:p14="http://schemas.microsoft.com/office/powerpoint/2010/main" val="3999097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solidFill>
                  <a:schemeClr val="bg1"/>
                </a:solidFill>
                <a:effectLst/>
              </a:rPr>
              <a:t>日志监控查询、如何查看</a:t>
            </a:r>
            <a:r>
              <a:rPr lang="en-US" altLang="zh-CN" dirty="0" err="1">
                <a:solidFill>
                  <a:schemeClr val="bg1"/>
                </a:solidFill>
                <a:effectLst/>
              </a:rPr>
              <a:t>flink</a:t>
            </a:r>
            <a:r>
              <a:rPr lang="zh-CN" altLang="en-US" dirty="0">
                <a:solidFill>
                  <a:schemeClr val="bg1"/>
                </a:solidFill>
                <a:effectLst/>
              </a:rPr>
              <a:t>任务日志</a:t>
            </a:r>
            <a:endParaRPr lang="en-US" altLang="zh-CN" dirty="0">
              <a:solidFill>
                <a:schemeClr val="bg1"/>
              </a:solidFill>
              <a:effectLst/>
            </a:endParaRPr>
          </a:p>
          <a:p>
            <a:r>
              <a:rPr kumimoji="1" lang="zh-CN" altLang="en-US" dirty="0">
                <a:solidFill>
                  <a:schemeClr val="bg1"/>
                </a:solidFill>
                <a:effectLst/>
              </a:rPr>
              <a:t>如何把任务 </a:t>
            </a:r>
            <a:r>
              <a:rPr kumimoji="1" lang="en-US" altLang="zh-CN" dirty="0">
                <a:solidFill>
                  <a:schemeClr val="bg1"/>
                </a:solidFill>
                <a:effectLst/>
              </a:rPr>
              <a:t>id </a:t>
            </a:r>
            <a:r>
              <a:rPr kumimoji="1" lang="zh-CN" altLang="en-US" dirty="0">
                <a:solidFill>
                  <a:schemeClr val="bg1"/>
                </a:solidFill>
                <a:effectLst/>
              </a:rPr>
              <a:t>与 </a:t>
            </a:r>
            <a:r>
              <a:rPr kumimoji="1" lang="en-US" altLang="zh-CN" dirty="0" err="1">
                <a:solidFill>
                  <a:schemeClr val="bg1"/>
                </a:solidFill>
                <a:effectLst/>
              </a:rPr>
              <a:t>JobId</a:t>
            </a:r>
            <a:r>
              <a:rPr kumimoji="1" lang="en-US" altLang="zh-CN" dirty="0">
                <a:solidFill>
                  <a:schemeClr val="bg1"/>
                </a:solidFill>
                <a:effectLst/>
              </a:rPr>
              <a:t> </a:t>
            </a:r>
            <a:r>
              <a:rPr kumimoji="1" lang="zh-CN" altLang="en-US" dirty="0">
                <a:solidFill>
                  <a:schemeClr val="bg1"/>
                </a:solidFill>
                <a:effectLst/>
              </a:rPr>
              <a:t>关联在一起？</a:t>
            </a:r>
            <a:r>
              <a:rPr kumimoji="1" lang="en-US" altLang="zh-CN" dirty="0" err="1">
                <a:solidFill>
                  <a:schemeClr val="bg1"/>
                </a:solidFill>
                <a:effectLst/>
              </a:rPr>
              <a:t>jobId</a:t>
            </a:r>
            <a:r>
              <a:rPr kumimoji="1" lang="en-US" altLang="zh-CN" dirty="0">
                <a:solidFill>
                  <a:schemeClr val="bg1"/>
                </a:solidFill>
                <a:effectLst/>
              </a:rPr>
              <a:t> </a:t>
            </a:r>
            <a:r>
              <a:rPr kumimoji="1" lang="zh-CN" altLang="en-US" dirty="0">
                <a:solidFill>
                  <a:schemeClr val="bg1"/>
                </a:solidFill>
                <a:effectLst/>
              </a:rPr>
              <a:t>获取难题</a:t>
            </a:r>
            <a:endParaRPr kumimoji="1" lang="en-US" altLang="zh-CN" dirty="0">
              <a:solidFill>
                <a:schemeClr val="bg1"/>
              </a:solidFill>
              <a:effectLst/>
            </a:endParaRPr>
          </a:p>
          <a:p>
            <a:r>
              <a:rPr kumimoji="1" lang="zh-CN" altLang="en-US" dirty="0">
                <a:solidFill>
                  <a:schemeClr val="bg1"/>
                </a:solidFill>
                <a:effectLst/>
              </a:rPr>
              <a:t>同步任务状态：</a:t>
            </a:r>
            <a:r>
              <a:rPr kumimoji="1" lang="en-US" altLang="zh-CN" dirty="0">
                <a:solidFill>
                  <a:schemeClr val="bg1"/>
                </a:solidFill>
                <a:effectLst/>
              </a:rPr>
              <a:t>quartz</a:t>
            </a:r>
            <a:r>
              <a:rPr kumimoji="1" lang="zh-CN" altLang="en-US" dirty="0">
                <a:solidFill>
                  <a:schemeClr val="bg1"/>
                </a:solidFill>
                <a:effectLst/>
              </a:rPr>
              <a:t> 任务状态</a:t>
            </a:r>
            <a:endParaRPr kumimoji="1" lang="zh-CN" altLang="en-US" dirty="0"/>
          </a:p>
        </p:txBody>
      </p:sp>
      <p:sp>
        <p:nvSpPr>
          <p:cNvPr id="4" name="幻灯片编号占位符 3"/>
          <p:cNvSpPr>
            <a:spLocks noGrp="1"/>
          </p:cNvSpPr>
          <p:nvPr>
            <p:ph type="sldNum" sz="quarter" idx="10"/>
          </p:nvPr>
        </p:nvSpPr>
        <p:spPr/>
        <p:txBody>
          <a:bodyPr/>
          <a:lstStyle/>
          <a:p>
            <a:fld id="{819270E5-3F79-574D-8282-A3C79FDED89D}" type="slidenum">
              <a:rPr lang="en-US" smtClean="0"/>
              <a:t>12</a:t>
            </a:fld>
            <a:endParaRPr lang="en-US"/>
          </a:p>
        </p:txBody>
      </p:sp>
    </p:spTree>
    <p:extLst>
      <p:ext uri="{BB962C8B-B14F-4D97-AF65-F5344CB8AC3E}">
        <p14:creationId xmlns:p14="http://schemas.microsoft.com/office/powerpoint/2010/main" val="142909207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grpSp>
        <p:nvGrpSpPr>
          <p:cNvPr id="2" name="组合 1"/>
          <p:cNvGrpSpPr/>
          <p:nvPr userDrawn="1"/>
        </p:nvGrpSpPr>
        <p:grpSpPr>
          <a:xfrm>
            <a:off x="0" y="735981"/>
            <a:ext cx="10578954" cy="6123144"/>
            <a:chOff x="-942" y="-1080061"/>
            <a:chExt cx="13717917" cy="7939991"/>
          </a:xfrm>
        </p:grpSpPr>
        <p:sp>
          <p:nvSpPr>
            <p:cNvPr id="16" name="Freeform 5"/>
            <p:cNvSpPr/>
            <p:nvPr userDrawn="1"/>
          </p:nvSpPr>
          <p:spPr bwMode="auto">
            <a:xfrm>
              <a:off x="3176" y="1143000"/>
              <a:ext cx="7939088" cy="5713413"/>
            </a:xfrm>
            <a:custGeom>
              <a:avLst/>
              <a:gdLst>
                <a:gd name="T0" fmla="*/ 3533 w 5001"/>
                <a:gd name="T1" fmla="*/ 712 h 3599"/>
                <a:gd name="T2" fmla="*/ 2821 w 5001"/>
                <a:gd name="T3" fmla="*/ 0 h 3599"/>
                <a:gd name="T4" fmla="*/ 0 w 5001"/>
                <a:gd name="T5" fmla="*/ 2326 h 3599"/>
                <a:gd name="T6" fmla="*/ 0 w 5001"/>
                <a:gd name="T7" fmla="*/ 3599 h 3599"/>
                <a:gd name="T8" fmla="*/ 5001 w 5001"/>
                <a:gd name="T9" fmla="*/ 3599 h 3599"/>
                <a:gd name="T10" fmla="*/ 2719 w 5001"/>
                <a:gd name="T11" fmla="*/ 2405 h 3599"/>
                <a:gd name="T12" fmla="*/ 4263 w 5001"/>
                <a:gd name="T13" fmla="*/ 1455 h 3599"/>
                <a:gd name="T14" fmla="*/ 3533 w 5001"/>
                <a:gd name="T15" fmla="*/ 712 h 35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01" h="3599">
                  <a:moveTo>
                    <a:pt x="3533" y="712"/>
                  </a:moveTo>
                  <a:lnTo>
                    <a:pt x="2821" y="0"/>
                  </a:lnTo>
                  <a:lnTo>
                    <a:pt x="0" y="2326"/>
                  </a:lnTo>
                  <a:lnTo>
                    <a:pt x="0" y="3599"/>
                  </a:lnTo>
                  <a:lnTo>
                    <a:pt x="5001" y="3599"/>
                  </a:lnTo>
                  <a:lnTo>
                    <a:pt x="2719" y="2405"/>
                  </a:lnTo>
                  <a:lnTo>
                    <a:pt x="4263" y="1455"/>
                  </a:lnTo>
                  <a:lnTo>
                    <a:pt x="3533" y="712"/>
                  </a:lnTo>
                  <a:close/>
                </a:path>
              </a:pathLst>
            </a:custGeom>
            <a: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brightnessContrast bright="-40000" contrast="-40000"/>
                        </a14:imgEffect>
                        <a14:imgEffect>
                          <a14:sharpenSoften amount="-50000"/>
                        </a14:imgEffect>
                      </a14:imgLayer>
                    </a14:imgProps>
                  </a:ext>
                </a:extLst>
              </a:blip>
              <a:srcRect/>
              <a:stretch>
                <a:fillRect l="-37420" r="29428"/>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6" name="Freeform 6"/>
            <p:cNvSpPr/>
            <p:nvPr userDrawn="1"/>
          </p:nvSpPr>
          <p:spPr bwMode="auto">
            <a:xfrm>
              <a:off x="3176" y="-1588"/>
              <a:ext cx="3348038" cy="5622925"/>
            </a:xfrm>
            <a:custGeom>
              <a:avLst/>
              <a:gdLst>
                <a:gd name="T0" fmla="*/ 0 w 2109"/>
                <a:gd name="T1" fmla="*/ 3542 h 3542"/>
                <a:gd name="T2" fmla="*/ 2109 w 2109"/>
                <a:gd name="T3" fmla="*/ 1433 h 3542"/>
                <a:gd name="T4" fmla="*/ 677 w 2109"/>
                <a:gd name="T5" fmla="*/ 0 h 3542"/>
                <a:gd name="T6" fmla="*/ 0 w 2109"/>
                <a:gd name="T7" fmla="*/ 0 h 3542"/>
                <a:gd name="T8" fmla="*/ 0 w 2109"/>
                <a:gd name="T9" fmla="*/ 3542 h 3542"/>
              </a:gdLst>
              <a:ahLst/>
              <a:cxnLst>
                <a:cxn ang="0">
                  <a:pos x="T0" y="T1"/>
                </a:cxn>
                <a:cxn ang="0">
                  <a:pos x="T2" y="T3"/>
                </a:cxn>
                <a:cxn ang="0">
                  <a:pos x="T4" y="T5"/>
                </a:cxn>
                <a:cxn ang="0">
                  <a:pos x="T6" y="T7"/>
                </a:cxn>
                <a:cxn ang="0">
                  <a:pos x="T8" y="T9"/>
                </a:cxn>
              </a:cxnLst>
              <a:rect l="0" t="0" r="r" b="b"/>
              <a:pathLst>
                <a:path w="2109" h="3542">
                  <a:moveTo>
                    <a:pt x="0" y="3542"/>
                  </a:moveTo>
                  <a:lnTo>
                    <a:pt x="2109" y="1433"/>
                  </a:lnTo>
                  <a:lnTo>
                    <a:pt x="677" y="0"/>
                  </a:lnTo>
                  <a:lnTo>
                    <a:pt x="0" y="0"/>
                  </a:lnTo>
                  <a:lnTo>
                    <a:pt x="0" y="3542"/>
                  </a:lnTo>
                  <a:close/>
                </a:path>
              </a:pathLst>
            </a:custGeom>
            <a:solidFill>
              <a:schemeClr val="accent1"/>
            </a:solidFill>
            <a:ln>
              <a:noFill/>
            </a:ln>
          </p:spPr>
          <p:txBody>
            <a:bodyPr vert="horz" wrap="square" lIns="91440" tIns="45720" rIns="91440" bIns="45720" numCol="1" anchor="t" anchorCtr="0" compatLnSpc="1"/>
            <a:lstStyle/>
            <a:p>
              <a:endParaRPr lang="zh-CN" altLang="en-US" dirty="0"/>
            </a:p>
          </p:txBody>
        </p:sp>
        <p:sp>
          <p:nvSpPr>
            <p:cNvPr id="7" name="Freeform 7"/>
            <p:cNvSpPr/>
            <p:nvPr userDrawn="1"/>
          </p:nvSpPr>
          <p:spPr bwMode="auto">
            <a:xfrm>
              <a:off x="2208213" y="12700"/>
              <a:ext cx="2260600" cy="2260600"/>
            </a:xfrm>
            <a:custGeom>
              <a:avLst/>
              <a:gdLst>
                <a:gd name="T0" fmla="*/ 712 w 1424"/>
                <a:gd name="T1" fmla="*/ 1424 h 1424"/>
                <a:gd name="T2" fmla="*/ 0 w 1424"/>
                <a:gd name="T3" fmla="*/ 712 h 1424"/>
                <a:gd name="T4" fmla="*/ 712 w 1424"/>
                <a:gd name="T5" fmla="*/ 0 h 1424"/>
                <a:gd name="T6" fmla="*/ 1424 w 1424"/>
                <a:gd name="T7" fmla="*/ 712 h 1424"/>
                <a:gd name="T8" fmla="*/ 712 w 1424"/>
                <a:gd name="T9" fmla="*/ 1424 h 1424"/>
              </a:gdLst>
              <a:ahLst/>
              <a:cxnLst>
                <a:cxn ang="0">
                  <a:pos x="T0" y="T1"/>
                </a:cxn>
                <a:cxn ang="0">
                  <a:pos x="T2" y="T3"/>
                </a:cxn>
                <a:cxn ang="0">
                  <a:pos x="T4" y="T5"/>
                </a:cxn>
                <a:cxn ang="0">
                  <a:pos x="T6" y="T7"/>
                </a:cxn>
                <a:cxn ang="0">
                  <a:pos x="T8" y="T9"/>
                </a:cxn>
              </a:cxnLst>
              <a:rect l="0" t="0" r="r" b="b"/>
              <a:pathLst>
                <a:path w="1424" h="1424">
                  <a:moveTo>
                    <a:pt x="712" y="1424"/>
                  </a:moveTo>
                  <a:lnTo>
                    <a:pt x="0" y="712"/>
                  </a:lnTo>
                  <a:lnTo>
                    <a:pt x="712" y="0"/>
                  </a:lnTo>
                  <a:lnTo>
                    <a:pt x="1424" y="712"/>
                  </a:lnTo>
                  <a:lnTo>
                    <a:pt x="712" y="1424"/>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 name="Freeform 8"/>
            <p:cNvSpPr/>
            <p:nvPr userDrawn="1"/>
          </p:nvSpPr>
          <p:spPr bwMode="auto">
            <a:xfrm>
              <a:off x="3289473" y="1141413"/>
              <a:ext cx="1193802" cy="2311400"/>
            </a:xfrm>
            <a:custGeom>
              <a:avLst/>
              <a:gdLst>
                <a:gd name="T0" fmla="*/ 740 w 740"/>
                <a:gd name="T1" fmla="*/ 1479 h 1479"/>
                <a:gd name="T2" fmla="*/ 0 w 740"/>
                <a:gd name="T3" fmla="*/ 739 h 1479"/>
                <a:gd name="T4" fmla="*/ 740 w 740"/>
                <a:gd name="T5" fmla="*/ 0 h 1479"/>
                <a:gd name="T6" fmla="*/ 740 w 740"/>
                <a:gd name="T7" fmla="*/ 1479 h 1479"/>
              </a:gdLst>
              <a:ahLst/>
              <a:cxnLst>
                <a:cxn ang="0">
                  <a:pos x="T0" y="T1"/>
                </a:cxn>
                <a:cxn ang="0">
                  <a:pos x="T2" y="T3"/>
                </a:cxn>
                <a:cxn ang="0">
                  <a:pos x="T4" y="T5"/>
                </a:cxn>
                <a:cxn ang="0">
                  <a:pos x="T6" y="T7"/>
                </a:cxn>
              </a:cxnLst>
              <a:rect l="0" t="0" r="r" b="b"/>
              <a:pathLst>
                <a:path w="740" h="1479">
                  <a:moveTo>
                    <a:pt x="740" y="1479"/>
                  </a:moveTo>
                  <a:lnTo>
                    <a:pt x="0" y="739"/>
                  </a:lnTo>
                  <a:lnTo>
                    <a:pt x="740" y="0"/>
                  </a:lnTo>
                  <a:lnTo>
                    <a:pt x="740" y="147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9" name="Freeform 9"/>
            <p:cNvSpPr/>
            <p:nvPr userDrawn="1"/>
          </p:nvSpPr>
          <p:spPr bwMode="auto">
            <a:xfrm>
              <a:off x="4442558" y="3452812"/>
              <a:ext cx="2333625" cy="1166813"/>
            </a:xfrm>
            <a:custGeom>
              <a:avLst/>
              <a:gdLst>
                <a:gd name="T0" fmla="*/ 1470 w 1470"/>
                <a:gd name="T1" fmla="*/ 0 h 735"/>
                <a:gd name="T2" fmla="*/ 735 w 1470"/>
                <a:gd name="T3" fmla="*/ 735 h 735"/>
                <a:gd name="T4" fmla="*/ 0 w 1470"/>
                <a:gd name="T5" fmla="*/ 0 h 735"/>
                <a:gd name="T6" fmla="*/ 1470 w 1470"/>
                <a:gd name="T7" fmla="*/ 0 h 735"/>
              </a:gdLst>
              <a:ahLst/>
              <a:cxnLst>
                <a:cxn ang="0">
                  <a:pos x="T0" y="T1"/>
                </a:cxn>
                <a:cxn ang="0">
                  <a:pos x="T2" y="T3"/>
                </a:cxn>
                <a:cxn ang="0">
                  <a:pos x="T4" y="T5"/>
                </a:cxn>
                <a:cxn ang="0">
                  <a:pos x="T6" y="T7"/>
                </a:cxn>
              </a:cxnLst>
              <a:rect l="0" t="0" r="r" b="b"/>
              <a:pathLst>
                <a:path w="1470" h="735">
                  <a:moveTo>
                    <a:pt x="1470" y="0"/>
                  </a:moveTo>
                  <a:lnTo>
                    <a:pt x="735" y="735"/>
                  </a:lnTo>
                  <a:lnTo>
                    <a:pt x="0" y="0"/>
                  </a:lnTo>
                  <a:lnTo>
                    <a:pt x="1470" y="0"/>
                  </a:lnTo>
                  <a:close/>
                </a:path>
              </a:pathLst>
            </a:custGeom>
            <a:solidFill>
              <a:schemeClr val="accent2">
                <a:lumMod val="75000"/>
              </a:schemeClr>
            </a:solidFill>
            <a:ln>
              <a:noFill/>
            </a:ln>
          </p:spPr>
          <p:txBody>
            <a:bodyPr vert="horz" wrap="square" lIns="91440" tIns="45720" rIns="91440" bIns="45720" numCol="1" anchor="t" anchorCtr="0" compatLnSpc="1"/>
            <a:lstStyle/>
            <a:p>
              <a:endParaRPr lang="zh-CN" altLang="en-US"/>
            </a:p>
          </p:txBody>
        </p:sp>
        <p:sp>
          <p:nvSpPr>
            <p:cNvPr id="10" name="Freeform 10"/>
            <p:cNvSpPr/>
            <p:nvPr userDrawn="1"/>
          </p:nvSpPr>
          <p:spPr bwMode="auto">
            <a:xfrm>
              <a:off x="3289473" y="3452812"/>
              <a:ext cx="2332038" cy="1166813"/>
            </a:xfrm>
            <a:custGeom>
              <a:avLst/>
              <a:gdLst>
                <a:gd name="T0" fmla="*/ 0 w 1469"/>
                <a:gd name="T1" fmla="*/ 735 h 735"/>
                <a:gd name="T2" fmla="*/ 734 w 1469"/>
                <a:gd name="T3" fmla="*/ 0 h 735"/>
                <a:gd name="T4" fmla="*/ 1469 w 1469"/>
                <a:gd name="T5" fmla="*/ 735 h 735"/>
                <a:gd name="T6" fmla="*/ 0 w 1469"/>
                <a:gd name="T7" fmla="*/ 735 h 735"/>
              </a:gdLst>
              <a:ahLst/>
              <a:cxnLst>
                <a:cxn ang="0">
                  <a:pos x="T0" y="T1"/>
                </a:cxn>
                <a:cxn ang="0">
                  <a:pos x="T2" y="T3"/>
                </a:cxn>
                <a:cxn ang="0">
                  <a:pos x="T4" y="T5"/>
                </a:cxn>
                <a:cxn ang="0">
                  <a:pos x="T6" y="T7"/>
                </a:cxn>
              </a:cxnLst>
              <a:rect l="0" t="0" r="r" b="b"/>
              <a:pathLst>
                <a:path w="1469" h="735">
                  <a:moveTo>
                    <a:pt x="0" y="735"/>
                  </a:moveTo>
                  <a:lnTo>
                    <a:pt x="734" y="0"/>
                  </a:lnTo>
                  <a:lnTo>
                    <a:pt x="1469" y="735"/>
                  </a:lnTo>
                  <a:lnTo>
                    <a:pt x="0" y="735"/>
                  </a:lnTo>
                  <a:close/>
                </a:path>
              </a:pathLst>
            </a:custGeom>
            <a:solidFill>
              <a:schemeClr val="accent3">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11"/>
            <p:cNvSpPr/>
            <p:nvPr userDrawn="1"/>
          </p:nvSpPr>
          <p:spPr bwMode="auto">
            <a:xfrm>
              <a:off x="3289473" y="4618038"/>
              <a:ext cx="2332038" cy="1168400"/>
            </a:xfrm>
            <a:custGeom>
              <a:avLst/>
              <a:gdLst>
                <a:gd name="T0" fmla="*/ 0 w 1469"/>
                <a:gd name="T1" fmla="*/ 0 h 736"/>
                <a:gd name="T2" fmla="*/ 734 w 1469"/>
                <a:gd name="T3" fmla="*/ 736 h 736"/>
                <a:gd name="T4" fmla="*/ 1469 w 1469"/>
                <a:gd name="T5" fmla="*/ 0 h 736"/>
                <a:gd name="T6" fmla="*/ 0 w 1469"/>
                <a:gd name="T7" fmla="*/ 0 h 736"/>
              </a:gdLst>
              <a:ahLst/>
              <a:cxnLst>
                <a:cxn ang="0">
                  <a:pos x="T0" y="T1"/>
                </a:cxn>
                <a:cxn ang="0">
                  <a:pos x="T2" y="T3"/>
                </a:cxn>
                <a:cxn ang="0">
                  <a:pos x="T4" y="T5"/>
                </a:cxn>
                <a:cxn ang="0">
                  <a:pos x="T6" y="T7"/>
                </a:cxn>
              </a:cxnLst>
              <a:rect l="0" t="0" r="r" b="b"/>
              <a:pathLst>
                <a:path w="1469" h="736">
                  <a:moveTo>
                    <a:pt x="0" y="0"/>
                  </a:moveTo>
                  <a:lnTo>
                    <a:pt x="734" y="736"/>
                  </a:lnTo>
                  <a:lnTo>
                    <a:pt x="1469" y="0"/>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4" name="Freeform 12"/>
            <p:cNvSpPr/>
            <p:nvPr userDrawn="1"/>
          </p:nvSpPr>
          <p:spPr bwMode="auto">
            <a:xfrm>
              <a:off x="4442558" y="5786438"/>
              <a:ext cx="7124485" cy="1069975"/>
            </a:xfrm>
            <a:custGeom>
              <a:avLst/>
              <a:gdLst>
                <a:gd name="T0" fmla="*/ 4133 w 4133"/>
                <a:gd name="T1" fmla="*/ 0 h 674"/>
                <a:gd name="T2" fmla="*/ 0 w 4133"/>
                <a:gd name="T3" fmla="*/ 0 h 674"/>
                <a:gd name="T4" fmla="*/ 674 w 4133"/>
                <a:gd name="T5" fmla="*/ 674 h 674"/>
                <a:gd name="T6" fmla="*/ 4133 w 4133"/>
                <a:gd name="T7" fmla="*/ 674 h 674"/>
                <a:gd name="T8" fmla="*/ 4133 w 4133"/>
                <a:gd name="T9" fmla="*/ 0 h 674"/>
              </a:gdLst>
              <a:ahLst/>
              <a:cxnLst>
                <a:cxn ang="0">
                  <a:pos x="T0" y="T1"/>
                </a:cxn>
                <a:cxn ang="0">
                  <a:pos x="T2" y="T3"/>
                </a:cxn>
                <a:cxn ang="0">
                  <a:pos x="T4" y="T5"/>
                </a:cxn>
                <a:cxn ang="0">
                  <a:pos x="T6" y="T7"/>
                </a:cxn>
                <a:cxn ang="0">
                  <a:pos x="T8" y="T9"/>
                </a:cxn>
              </a:cxnLst>
              <a:rect l="0" t="0" r="r" b="b"/>
              <a:pathLst>
                <a:path w="4133" h="674">
                  <a:moveTo>
                    <a:pt x="4133" y="0"/>
                  </a:moveTo>
                  <a:lnTo>
                    <a:pt x="0" y="0"/>
                  </a:lnTo>
                  <a:lnTo>
                    <a:pt x="674" y="674"/>
                  </a:lnTo>
                  <a:lnTo>
                    <a:pt x="4133" y="674"/>
                  </a:lnTo>
                  <a:lnTo>
                    <a:pt x="4133" y="0"/>
                  </a:lnTo>
                  <a:close/>
                </a:path>
              </a:pathLst>
            </a:custGeom>
            <a:solidFill>
              <a:schemeClr val="accent4"/>
            </a:solidFill>
            <a:ln>
              <a:noFill/>
            </a:ln>
          </p:spPr>
          <p:txBody>
            <a:bodyPr vert="horz" wrap="square" lIns="91440" tIns="45720" rIns="91440" bIns="45720" numCol="1" anchor="t" anchorCtr="0" compatLnSpc="1"/>
            <a:lstStyle/>
            <a:p>
              <a:endParaRPr lang="zh-CN" altLang="en-US" dirty="0"/>
            </a:p>
          </p:txBody>
        </p:sp>
        <p:sp>
          <p:nvSpPr>
            <p:cNvPr id="15" name="Freeform 13"/>
            <p:cNvSpPr/>
            <p:nvPr userDrawn="1"/>
          </p:nvSpPr>
          <p:spPr bwMode="auto">
            <a:xfrm>
              <a:off x="4442558" y="4618038"/>
              <a:ext cx="2333625" cy="1166813"/>
            </a:xfrm>
            <a:custGeom>
              <a:avLst/>
              <a:gdLst>
                <a:gd name="T0" fmla="*/ 1470 w 1470"/>
                <a:gd name="T1" fmla="*/ 735 h 735"/>
                <a:gd name="T2" fmla="*/ 735 w 1470"/>
                <a:gd name="T3" fmla="*/ 0 h 735"/>
                <a:gd name="T4" fmla="*/ 0 w 1470"/>
                <a:gd name="T5" fmla="*/ 735 h 735"/>
                <a:gd name="T6" fmla="*/ 1470 w 1470"/>
                <a:gd name="T7" fmla="*/ 735 h 735"/>
              </a:gdLst>
              <a:ahLst/>
              <a:cxnLst>
                <a:cxn ang="0">
                  <a:pos x="T0" y="T1"/>
                </a:cxn>
                <a:cxn ang="0">
                  <a:pos x="T2" y="T3"/>
                </a:cxn>
                <a:cxn ang="0">
                  <a:pos x="T4" y="T5"/>
                </a:cxn>
                <a:cxn ang="0">
                  <a:pos x="T6" y="T7"/>
                </a:cxn>
              </a:cxnLst>
              <a:rect l="0" t="0" r="r" b="b"/>
              <a:pathLst>
                <a:path w="1470" h="735">
                  <a:moveTo>
                    <a:pt x="1470" y="735"/>
                  </a:moveTo>
                  <a:lnTo>
                    <a:pt x="735" y="0"/>
                  </a:lnTo>
                  <a:lnTo>
                    <a:pt x="0" y="735"/>
                  </a:lnTo>
                  <a:lnTo>
                    <a:pt x="1470" y="73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7" name="Freeform 8"/>
            <p:cNvSpPr/>
            <p:nvPr userDrawn="1"/>
          </p:nvSpPr>
          <p:spPr bwMode="auto">
            <a:xfrm rot="10800000">
              <a:off x="-942" y="-1080061"/>
              <a:ext cx="1193802" cy="2385897"/>
            </a:xfrm>
            <a:custGeom>
              <a:avLst/>
              <a:gdLst>
                <a:gd name="T0" fmla="*/ 740 w 740"/>
                <a:gd name="T1" fmla="*/ 1479 h 1479"/>
                <a:gd name="T2" fmla="*/ 0 w 740"/>
                <a:gd name="T3" fmla="*/ 739 h 1479"/>
                <a:gd name="T4" fmla="*/ 740 w 740"/>
                <a:gd name="T5" fmla="*/ 0 h 1479"/>
                <a:gd name="T6" fmla="*/ 740 w 740"/>
                <a:gd name="T7" fmla="*/ 1479 h 1479"/>
              </a:gdLst>
              <a:ahLst/>
              <a:cxnLst>
                <a:cxn ang="0">
                  <a:pos x="T0" y="T1"/>
                </a:cxn>
                <a:cxn ang="0">
                  <a:pos x="T2" y="T3"/>
                </a:cxn>
                <a:cxn ang="0">
                  <a:pos x="T4" y="T5"/>
                </a:cxn>
                <a:cxn ang="0">
                  <a:pos x="T6" y="T7"/>
                </a:cxn>
              </a:cxnLst>
              <a:rect l="0" t="0" r="r" b="b"/>
              <a:pathLst>
                <a:path w="740" h="1479">
                  <a:moveTo>
                    <a:pt x="740" y="1479"/>
                  </a:moveTo>
                  <a:lnTo>
                    <a:pt x="0" y="739"/>
                  </a:lnTo>
                  <a:lnTo>
                    <a:pt x="740" y="0"/>
                  </a:lnTo>
                  <a:lnTo>
                    <a:pt x="740" y="1479"/>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8" name="Freeform 11"/>
            <p:cNvSpPr/>
            <p:nvPr userDrawn="1"/>
          </p:nvSpPr>
          <p:spPr bwMode="auto">
            <a:xfrm>
              <a:off x="10230264" y="5786438"/>
              <a:ext cx="2332038" cy="1073492"/>
            </a:xfrm>
            <a:custGeom>
              <a:avLst/>
              <a:gdLst>
                <a:gd name="T0" fmla="*/ 0 w 1469"/>
                <a:gd name="T1" fmla="*/ 0 h 736"/>
                <a:gd name="T2" fmla="*/ 734 w 1469"/>
                <a:gd name="T3" fmla="*/ 736 h 736"/>
                <a:gd name="T4" fmla="*/ 1469 w 1469"/>
                <a:gd name="T5" fmla="*/ 0 h 736"/>
                <a:gd name="T6" fmla="*/ 0 w 1469"/>
                <a:gd name="T7" fmla="*/ 0 h 736"/>
              </a:gdLst>
              <a:ahLst/>
              <a:cxnLst>
                <a:cxn ang="0">
                  <a:pos x="T0" y="T1"/>
                </a:cxn>
                <a:cxn ang="0">
                  <a:pos x="T2" y="T3"/>
                </a:cxn>
                <a:cxn ang="0">
                  <a:pos x="T4" y="T5"/>
                </a:cxn>
                <a:cxn ang="0">
                  <a:pos x="T6" y="T7"/>
                </a:cxn>
              </a:cxnLst>
              <a:rect l="0" t="0" r="r" b="b"/>
              <a:pathLst>
                <a:path w="1469" h="736">
                  <a:moveTo>
                    <a:pt x="0" y="0"/>
                  </a:moveTo>
                  <a:lnTo>
                    <a:pt x="734" y="736"/>
                  </a:lnTo>
                  <a:lnTo>
                    <a:pt x="1469" y="0"/>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19" name="Freeform 13"/>
            <p:cNvSpPr/>
            <p:nvPr userDrawn="1"/>
          </p:nvSpPr>
          <p:spPr bwMode="auto">
            <a:xfrm>
              <a:off x="11383350" y="5786438"/>
              <a:ext cx="2333625" cy="1072033"/>
            </a:xfrm>
            <a:custGeom>
              <a:avLst/>
              <a:gdLst>
                <a:gd name="T0" fmla="*/ 1470 w 1470"/>
                <a:gd name="T1" fmla="*/ 735 h 735"/>
                <a:gd name="T2" fmla="*/ 735 w 1470"/>
                <a:gd name="T3" fmla="*/ 0 h 735"/>
                <a:gd name="T4" fmla="*/ 0 w 1470"/>
                <a:gd name="T5" fmla="*/ 735 h 735"/>
                <a:gd name="T6" fmla="*/ 1470 w 1470"/>
                <a:gd name="T7" fmla="*/ 735 h 735"/>
              </a:gdLst>
              <a:ahLst/>
              <a:cxnLst>
                <a:cxn ang="0">
                  <a:pos x="T0" y="T1"/>
                </a:cxn>
                <a:cxn ang="0">
                  <a:pos x="T2" y="T3"/>
                </a:cxn>
                <a:cxn ang="0">
                  <a:pos x="T4" y="T5"/>
                </a:cxn>
                <a:cxn ang="0">
                  <a:pos x="T6" y="T7"/>
                </a:cxn>
              </a:cxnLst>
              <a:rect l="0" t="0" r="r" b="b"/>
              <a:pathLst>
                <a:path w="1470" h="735">
                  <a:moveTo>
                    <a:pt x="1470" y="735"/>
                  </a:moveTo>
                  <a:lnTo>
                    <a:pt x="735" y="0"/>
                  </a:lnTo>
                  <a:lnTo>
                    <a:pt x="0" y="735"/>
                  </a:lnTo>
                  <a:lnTo>
                    <a:pt x="1470" y="735"/>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grpSp>
      <p:sp>
        <p:nvSpPr>
          <p:cNvPr id="9801" name="副标题 2"/>
          <p:cNvSpPr>
            <a:spLocks noGrp="1"/>
          </p:cNvSpPr>
          <p:nvPr userDrawn="1">
            <p:ph type="subTitle" idx="1"/>
          </p:nvPr>
        </p:nvSpPr>
        <p:spPr>
          <a:xfrm>
            <a:off x="7121525" y="3177584"/>
            <a:ext cx="4398964"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7121525" y="1905001"/>
            <a:ext cx="4398964" cy="1272584"/>
          </a:xfrm>
          <a:prstGeom prst="rect">
            <a:avLst/>
          </a:prstGeo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7121525" y="4940892"/>
            <a:ext cx="4398964"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7121525" y="5237163"/>
            <a:ext cx="4398964"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20" name="组合 19"/>
          <p:cNvGrpSpPr/>
          <p:nvPr userDrawn="1"/>
        </p:nvGrpSpPr>
        <p:grpSpPr>
          <a:xfrm>
            <a:off x="10032100" y="153966"/>
            <a:ext cx="679261" cy="679261"/>
            <a:chOff x="10032100" y="153966"/>
            <a:chExt cx="679261" cy="679261"/>
          </a:xfrm>
        </p:grpSpPr>
        <p:sp>
          <p:nvSpPr>
            <p:cNvPr id="21" name="椭圆 20"/>
            <p:cNvSpPr/>
            <p:nvPr userDrawn="1"/>
          </p:nvSpPr>
          <p:spPr>
            <a:xfrm>
              <a:off x="10032100" y="153966"/>
              <a:ext cx="679261" cy="679261"/>
            </a:xfrm>
            <a:prstGeom prst="ellipse">
              <a:avLst/>
            </a:prstGeom>
            <a:solidFill>
              <a:srgbClr val="66788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45746" y="177163"/>
              <a:ext cx="435751" cy="627489"/>
            </a:xfrm>
            <a:prstGeom prst="rect">
              <a:avLst/>
            </a:prstGeom>
          </p:spPr>
        </p:pic>
      </p:grpSp>
      <p:grpSp>
        <p:nvGrpSpPr>
          <p:cNvPr id="23" name="组合 22"/>
          <p:cNvGrpSpPr/>
          <p:nvPr userDrawn="1"/>
        </p:nvGrpSpPr>
        <p:grpSpPr>
          <a:xfrm>
            <a:off x="10841225" y="134917"/>
            <a:ext cx="679261" cy="777896"/>
            <a:chOff x="10841225" y="134917"/>
            <a:chExt cx="679261" cy="777896"/>
          </a:xfrm>
        </p:grpSpPr>
        <p:sp>
          <p:nvSpPr>
            <p:cNvPr id="24" name="椭圆 23"/>
            <p:cNvSpPr/>
            <p:nvPr userDrawn="1"/>
          </p:nvSpPr>
          <p:spPr>
            <a:xfrm>
              <a:off x="10841225" y="153966"/>
              <a:ext cx="679261" cy="679261"/>
            </a:xfrm>
            <a:prstGeom prst="ellipse">
              <a:avLst/>
            </a:prstGeom>
            <a:solidFill>
              <a:srgbClr val="66788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69800" y="134917"/>
              <a:ext cx="622654" cy="777896"/>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6" name="Freeform 5"/>
          <p:cNvSpPr/>
          <p:nvPr userDrawn="1"/>
        </p:nvSpPr>
        <p:spPr bwMode="auto">
          <a:xfrm>
            <a:off x="0" y="1588"/>
            <a:ext cx="3433763" cy="6858000"/>
          </a:xfrm>
          <a:custGeom>
            <a:avLst/>
            <a:gdLst>
              <a:gd name="T0" fmla="*/ 0 w 2163"/>
              <a:gd name="T1" fmla="*/ 4320 h 4320"/>
              <a:gd name="T2" fmla="*/ 2163 w 2163"/>
              <a:gd name="T3" fmla="*/ 2160 h 4320"/>
              <a:gd name="T4" fmla="*/ 0 w 2163"/>
              <a:gd name="T5" fmla="*/ 0 h 4320"/>
              <a:gd name="T6" fmla="*/ 0 w 2163"/>
              <a:gd name="T7" fmla="*/ 406 h 4320"/>
              <a:gd name="T8" fmla="*/ 1757 w 2163"/>
              <a:gd name="T9" fmla="*/ 2160 h 4320"/>
              <a:gd name="T10" fmla="*/ 0 w 2163"/>
              <a:gd name="T11" fmla="*/ 3915 h 4320"/>
              <a:gd name="T12" fmla="*/ 0 w 2163"/>
              <a:gd name="T13" fmla="*/ 4320 h 4320"/>
            </a:gdLst>
            <a:ahLst/>
            <a:cxnLst>
              <a:cxn ang="0">
                <a:pos x="T0" y="T1"/>
              </a:cxn>
              <a:cxn ang="0">
                <a:pos x="T2" y="T3"/>
              </a:cxn>
              <a:cxn ang="0">
                <a:pos x="T4" y="T5"/>
              </a:cxn>
              <a:cxn ang="0">
                <a:pos x="T6" y="T7"/>
              </a:cxn>
              <a:cxn ang="0">
                <a:pos x="T8" y="T9"/>
              </a:cxn>
              <a:cxn ang="0">
                <a:pos x="T10" y="T11"/>
              </a:cxn>
              <a:cxn ang="0">
                <a:pos x="T12" y="T13"/>
              </a:cxn>
            </a:cxnLst>
            <a:rect l="0" t="0" r="r" b="b"/>
            <a:pathLst>
              <a:path w="2163" h="4320">
                <a:moveTo>
                  <a:pt x="0" y="4320"/>
                </a:moveTo>
                <a:lnTo>
                  <a:pt x="2163" y="2160"/>
                </a:lnTo>
                <a:lnTo>
                  <a:pt x="0" y="0"/>
                </a:lnTo>
                <a:lnTo>
                  <a:pt x="0" y="406"/>
                </a:lnTo>
                <a:lnTo>
                  <a:pt x="1757" y="2160"/>
                </a:lnTo>
                <a:lnTo>
                  <a:pt x="0" y="3915"/>
                </a:lnTo>
                <a:lnTo>
                  <a:pt x="0" y="4320"/>
                </a:ln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20" name="标题 1"/>
          <p:cNvSpPr>
            <a:spLocks noGrp="1"/>
          </p:cNvSpPr>
          <p:nvPr userDrawn="1">
            <p:ph type="title"/>
          </p:nvPr>
        </p:nvSpPr>
        <p:spPr>
          <a:xfrm>
            <a:off x="3622098" y="2353129"/>
            <a:ext cx="5419185" cy="895350"/>
          </a:xfrm>
          <a:prstGeom prst="rect">
            <a:avLst/>
          </a:prstGeo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3623214" y="3248479"/>
            <a:ext cx="5419185" cy="1015623"/>
          </a:xfrm>
        </p:spPr>
        <p:txBody>
          <a:bodyPr anchor="t">
            <a:normAutofit/>
          </a:bodyPr>
          <a:lstStyle>
            <a:lvl1pPr marL="0" indent="0" algn="l">
              <a:buNone/>
              <a:defRPr sz="11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grpSp>
        <p:nvGrpSpPr>
          <p:cNvPr id="5" name="组合 4"/>
          <p:cNvGrpSpPr/>
          <p:nvPr userDrawn="1"/>
        </p:nvGrpSpPr>
        <p:grpSpPr>
          <a:xfrm>
            <a:off x="10032100" y="153966"/>
            <a:ext cx="679261" cy="679261"/>
            <a:chOff x="10032100" y="153966"/>
            <a:chExt cx="679261" cy="679261"/>
          </a:xfrm>
        </p:grpSpPr>
        <p:sp>
          <p:nvSpPr>
            <p:cNvPr id="7" name="椭圆 6"/>
            <p:cNvSpPr/>
            <p:nvPr userDrawn="1"/>
          </p:nvSpPr>
          <p:spPr>
            <a:xfrm>
              <a:off x="10032100" y="153966"/>
              <a:ext cx="679261" cy="679261"/>
            </a:xfrm>
            <a:prstGeom prst="ellipse">
              <a:avLst/>
            </a:prstGeom>
            <a:solidFill>
              <a:srgbClr val="66788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45746" y="177163"/>
              <a:ext cx="435751" cy="627489"/>
            </a:xfrm>
            <a:prstGeom prst="rect">
              <a:avLst/>
            </a:prstGeom>
          </p:spPr>
        </p:pic>
      </p:grpSp>
      <p:grpSp>
        <p:nvGrpSpPr>
          <p:cNvPr id="9" name="组合 8"/>
          <p:cNvGrpSpPr/>
          <p:nvPr userDrawn="1"/>
        </p:nvGrpSpPr>
        <p:grpSpPr>
          <a:xfrm>
            <a:off x="10841225" y="134917"/>
            <a:ext cx="679261" cy="777896"/>
            <a:chOff x="10841225" y="134917"/>
            <a:chExt cx="679261" cy="777896"/>
          </a:xfrm>
        </p:grpSpPr>
        <p:sp>
          <p:nvSpPr>
            <p:cNvPr id="10" name="椭圆 9"/>
            <p:cNvSpPr/>
            <p:nvPr userDrawn="1"/>
          </p:nvSpPr>
          <p:spPr>
            <a:xfrm>
              <a:off x="10841225" y="153966"/>
              <a:ext cx="679261" cy="679261"/>
            </a:xfrm>
            <a:prstGeom prst="ellipse">
              <a:avLst/>
            </a:prstGeom>
            <a:solidFill>
              <a:srgbClr val="66788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69800" y="134917"/>
              <a:ext cx="622654" cy="777896"/>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2022/6/25</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24" name="íşḻîdè"/>
          <p:cNvSpPr/>
          <p:nvPr userDrawn="1"/>
        </p:nvSpPr>
        <p:spPr>
          <a:xfrm>
            <a:off x="436729" y="278446"/>
            <a:ext cx="7724632" cy="765663"/>
          </a:xfrm>
          <a:prstGeom prst="roundRect">
            <a:avLst>
              <a:gd name="adj" fmla="val 20564"/>
            </a:avLst>
          </a:prstGeom>
          <a:solidFill>
            <a:srgbClr val="161C2A"/>
          </a:solidFill>
          <a:ln w="12700" cap="rnd" cmpd="sng" algn="ctr">
            <a:noFill/>
            <a:prstDash val="solid"/>
            <a:round/>
          </a:ln>
          <a:effectLst>
            <a:outerShdw blurRad="254000" dist="127000" algn="ctr" rotWithShape="0">
              <a:srgbClr val="FFFFFF">
                <a:lumMod val="65000"/>
                <a:alpha val="20000"/>
              </a:srgbClr>
            </a:outerShdw>
          </a:effectLst>
        </p:spPr>
        <p:txBody>
          <a:bodyPr rot="0" spcFirstLastPara="0" vert="horz" wrap="square" lIns="0" tIns="0" rIns="0" bIns="0" numCol="1" spcCol="0" rtlCol="0" fromWordArt="0" anchor="ctr" anchorCtr="0" forceAA="0" compatLnSpc="1">
            <a:normAutofit/>
          </a:bodyPr>
          <a:lstStyle/>
          <a:p>
            <a:pPr marL="0" marR="0" lvl="0" indent="0" algn="r" defTabSz="914400" eaLnBrk="1" fontAlgn="auto" latinLnBrk="0" hangingPunct="1">
              <a:lnSpc>
                <a:spcPct val="100000"/>
              </a:lnSpc>
              <a:spcBef>
                <a:spcPts val="0"/>
              </a:spcBef>
              <a:spcAft>
                <a:spcPts val="0"/>
              </a:spcAft>
              <a:buClrTx/>
              <a:buSzTx/>
              <a:buFontTx/>
              <a:buNone/>
              <a:defRPr/>
            </a:pPr>
            <a:endParaRPr kumimoji="0" lang="zh-CN" altLang="en-US" sz="1800" b="1" i="0" u="none" strike="noStrike" kern="0" cap="none" spc="0" normalizeH="0" baseline="0" noProof="0" dirty="0">
              <a:ln>
                <a:noFill/>
              </a:ln>
              <a:noFill/>
              <a:effectLst/>
              <a:uLnTx/>
              <a:uFillTx/>
              <a:latin typeface="Arial" panose="020B0604020202090204" pitchFamily="34" charset="0"/>
              <a:ea typeface="微软雅黑" panose="020B0503020204020204" charset="-122"/>
              <a:cs typeface="Arial" panose="020B0604020202090204" pitchFamily="34" charset="0"/>
            </a:endParaRPr>
          </a:p>
        </p:txBody>
      </p:sp>
      <p:sp>
        <p:nvSpPr>
          <p:cNvPr id="28" name="梯形 27"/>
          <p:cNvSpPr/>
          <p:nvPr userDrawn="1"/>
        </p:nvSpPr>
        <p:spPr>
          <a:xfrm flipV="1">
            <a:off x="6810408" y="272944"/>
            <a:ext cx="1255419" cy="115378"/>
          </a:xfrm>
          <a:prstGeom prst="trapezoid">
            <a:avLst>
              <a:gd name="adj" fmla="val 114338"/>
            </a:avLst>
          </a:prstGeom>
          <a:solidFill>
            <a:srgbClr val="01C8C1"/>
          </a:solidFill>
          <a:ln w="12700" cap="rnd" cmpd="sng" algn="ctr">
            <a:noFill/>
            <a:prstDash val="solid"/>
            <a:round/>
          </a:ln>
          <a:effectLst>
            <a:outerShdw blurRad="254000" dist="127000" algn="ctr" rotWithShape="0">
              <a:srgbClr val="FFFFFF">
                <a:lumMod val="65000"/>
                <a:alpha val="20000"/>
              </a:srgbClr>
            </a:outerShdw>
          </a:effectLst>
        </p:spPr>
        <p:txBody>
          <a:bodyPr rot="0" spcFirstLastPara="0" vert="horz" wrap="square" lIns="0" tIns="0" rIns="0" bIns="0" numCol="1" spcCol="0" rtlCol="0" fromWordArt="0" anchor="ctr" anchorCtr="0" forceAA="0" compatLnSpc="1">
            <a:normAutofit fontScale="40000" lnSpcReduction="20000"/>
          </a:bodyPr>
          <a:lstStyle/>
          <a:p>
            <a:pPr algn="r"/>
            <a:endParaRPr lang="zh-CN" altLang="en-US" b="1" kern="0">
              <a:noFill/>
              <a:latin typeface="Arial" panose="020B0604020202090204" pitchFamily="34" charset="0"/>
              <a:ea typeface="微软雅黑" panose="020B0503020204020204" charset="-122"/>
              <a:cs typeface="Arial" panose="020B0604020202090204" pitchFamily="34" charset="0"/>
            </a:endParaRPr>
          </a:p>
        </p:txBody>
      </p:sp>
      <p:sp>
        <p:nvSpPr>
          <p:cNvPr id="29" name="平行四边形 28"/>
          <p:cNvSpPr/>
          <p:nvPr userDrawn="1"/>
        </p:nvSpPr>
        <p:spPr>
          <a:xfrm flipH="1">
            <a:off x="8357867" y="170046"/>
            <a:ext cx="636007" cy="469554"/>
          </a:xfrm>
          <a:prstGeom prst="parallelogram">
            <a:avLst>
              <a:gd name="adj" fmla="val 87515"/>
            </a:avLst>
          </a:prstGeom>
          <a:solidFill>
            <a:srgbClr val="01C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梯形 24"/>
          <p:cNvSpPr/>
          <p:nvPr userDrawn="1"/>
        </p:nvSpPr>
        <p:spPr>
          <a:xfrm>
            <a:off x="7328848" y="278446"/>
            <a:ext cx="1665027" cy="765663"/>
          </a:xfrm>
          <a:prstGeom prst="trapezoid">
            <a:avLst>
              <a:gd name="adj" fmla="val 82039"/>
            </a:avLst>
          </a:prstGeom>
          <a:solidFill>
            <a:srgbClr val="161C2A"/>
          </a:solidFill>
          <a:ln w="12700" cap="rnd" cmpd="sng" algn="ctr">
            <a:noFill/>
            <a:prstDash val="solid"/>
            <a:round/>
          </a:ln>
          <a:effectLst>
            <a:outerShdw blurRad="254000" dist="127000" algn="ctr" rotWithShape="0">
              <a:srgbClr val="FFFFFF">
                <a:lumMod val="65000"/>
                <a:alpha val="20000"/>
              </a:srgbClr>
            </a:outerShdw>
          </a:effectLst>
        </p:spPr>
        <p:txBody>
          <a:bodyPr rot="0" spcFirstLastPara="0" vert="horz" wrap="square" lIns="0" tIns="0" rIns="0" bIns="0" numCol="1" spcCol="0" rtlCol="0" fromWordArt="0" anchor="ctr" anchorCtr="0" forceAA="0" compatLnSpc="1">
            <a:normAutofit/>
          </a:bodyPr>
          <a:lstStyle/>
          <a:p>
            <a:pPr algn="r"/>
            <a:endParaRPr lang="zh-CN" altLang="en-US" b="1" kern="0">
              <a:noFill/>
              <a:latin typeface="Arial" panose="020B0604020202090204" pitchFamily="34" charset="0"/>
              <a:ea typeface="微软雅黑" panose="020B0503020204020204" charset="-122"/>
              <a:cs typeface="Arial" panose="020B0604020202090204" pitchFamily="34" charset="0"/>
            </a:endParaRPr>
          </a:p>
        </p:txBody>
      </p:sp>
      <p:sp>
        <p:nvSpPr>
          <p:cNvPr id="30" name="平行四边形 29"/>
          <p:cNvSpPr/>
          <p:nvPr userDrawn="1"/>
        </p:nvSpPr>
        <p:spPr>
          <a:xfrm flipH="1">
            <a:off x="8538898" y="827988"/>
            <a:ext cx="388010" cy="286462"/>
          </a:xfrm>
          <a:prstGeom prst="parallelogram">
            <a:avLst>
              <a:gd name="adj" fmla="val 87515"/>
            </a:avLst>
          </a:prstGeom>
          <a:solidFill>
            <a:srgbClr val="01C8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userDrawn="1"/>
        </p:nvSpPr>
        <p:spPr>
          <a:xfrm>
            <a:off x="753904" y="372246"/>
            <a:ext cx="814070" cy="492125"/>
          </a:xfrm>
          <a:prstGeom prst="rect">
            <a:avLst/>
          </a:prstGeom>
          <a:noFill/>
        </p:spPr>
        <p:txBody>
          <a:bodyPr wrap="none" lIns="0" tIns="0" rIns="0" bIns="0" rtlCol="0">
            <a:spAutoFit/>
          </a:bodyPr>
          <a:lstStyle/>
          <a:p>
            <a:r>
              <a:rPr lang="zh-CN" altLang="en-US" sz="3200" b="1" dirty="0">
                <a:solidFill>
                  <a:srgbClr val="2CCDC7"/>
                </a:solidFill>
              </a:rPr>
              <a:t>标题</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37" name="矩形: 圆角 36"/>
          <p:cNvSpPr/>
          <p:nvPr userDrawn="1"/>
        </p:nvSpPr>
        <p:spPr>
          <a:xfrm>
            <a:off x="0" y="-32945"/>
            <a:ext cx="12192000" cy="6890945"/>
          </a:xfrm>
          <a:prstGeom prst="roundRect">
            <a:avLst>
              <a:gd name="adj" fmla="val 0"/>
            </a:avLst>
          </a:prstGeom>
          <a:gradFill>
            <a:gsLst>
              <a:gs pos="0">
                <a:srgbClr val="272F32"/>
              </a:gs>
              <a:gs pos="53000">
                <a:srgbClr val="282F30"/>
              </a:gs>
              <a:gs pos="100000">
                <a:srgbClr val="54646C"/>
              </a:gs>
            </a:gsLst>
            <a:lin ang="14400000" scaled="0"/>
          </a:gradFill>
          <a:ln w="12700" cap="rnd" cmpd="sng" algn="ctr">
            <a:noFill/>
            <a:prstDash val="solid"/>
            <a:round/>
          </a:ln>
          <a:effectLst>
            <a:outerShdw blurRad="254000" dist="127000" algn="ctr" rotWithShape="0">
              <a:srgbClr val="01857C">
                <a:alpha val="20000"/>
              </a:srgbClr>
            </a:outerShdw>
          </a:effectLst>
        </p:spPr>
        <p:txBody>
          <a:bodyPr rot="0" spcFirstLastPara="0" vert="horz" wrap="square" lIns="0" tIns="0" rIns="0" bIns="0" numCol="1" spcCol="0" rtlCol="0" fromWordArt="0" anchor="ctr" anchorCtr="0" forceAA="0" compatLnSpc="1">
            <a:normAutofit/>
          </a:bodyPr>
          <a:lstStyle/>
          <a:p>
            <a:pPr algn="r"/>
            <a:endParaRPr lang="zh-CN" altLang="en-US" b="1" kern="0" dirty="0">
              <a:noFill/>
              <a:latin typeface="Arial" panose="020B0604020202090204" pitchFamily="34" charset="0"/>
              <a:ea typeface="微软雅黑" panose="020B0503020204020204" charset="-122"/>
              <a:cs typeface="Arial" panose="020B0604020202090204" pitchFamily="34" charset="0"/>
            </a:endParaRPr>
          </a:p>
        </p:txBody>
      </p:sp>
      <p:grpSp>
        <p:nvGrpSpPr>
          <p:cNvPr id="14" name="组合 13"/>
          <p:cNvGrpSpPr/>
          <p:nvPr userDrawn="1"/>
        </p:nvGrpSpPr>
        <p:grpSpPr>
          <a:xfrm>
            <a:off x="0" y="735981"/>
            <a:ext cx="10578954" cy="6123144"/>
            <a:chOff x="-942" y="-1080061"/>
            <a:chExt cx="13717917" cy="7939991"/>
          </a:xfrm>
        </p:grpSpPr>
        <p:sp>
          <p:nvSpPr>
            <p:cNvPr id="25" name="Freeform 5"/>
            <p:cNvSpPr/>
            <p:nvPr userDrawn="1"/>
          </p:nvSpPr>
          <p:spPr bwMode="auto">
            <a:xfrm>
              <a:off x="3176" y="1143000"/>
              <a:ext cx="7939088" cy="5713413"/>
            </a:xfrm>
            <a:custGeom>
              <a:avLst/>
              <a:gdLst>
                <a:gd name="T0" fmla="*/ 3533 w 5001"/>
                <a:gd name="T1" fmla="*/ 712 h 3599"/>
                <a:gd name="T2" fmla="*/ 2821 w 5001"/>
                <a:gd name="T3" fmla="*/ 0 h 3599"/>
                <a:gd name="T4" fmla="*/ 0 w 5001"/>
                <a:gd name="T5" fmla="*/ 2326 h 3599"/>
                <a:gd name="T6" fmla="*/ 0 w 5001"/>
                <a:gd name="T7" fmla="*/ 3599 h 3599"/>
                <a:gd name="T8" fmla="*/ 5001 w 5001"/>
                <a:gd name="T9" fmla="*/ 3599 h 3599"/>
                <a:gd name="T10" fmla="*/ 2719 w 5001"/>
                <a:gd name="T11" fmla="*/ 2405 h 3599"/>
                <a:gd name="T12" fmla="*/ 4263 w 5001"/>
                <a:gd name="T13" fmla="*/ 1455 h 3599"/>
                <a:gd name="T14" fmla="*/ 3533 w 5001"/>
                <a:gd name="T15" fmla="*/ 712 h 35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01" h="3599">
                  <a:moveTo>
                    <a:pt x="3533" y="712"/>
                  </a:moveTo>
                  <a:lnTo>
                    <a:pt x="2821" y="0"/>
                  </a:lnTo>
                  <a:lnTo>
                    <a:pt x="0" y="2326"/>
                  </a:lnTo>
                  <a:lnTo>
                    <a:pt x="0" y="3599"/>
                  </a:lnTo>
                  <a:lnTo>
                    <a:pt x="5001" y="3599"/>
                  </a:lnTo>
                  <a:lnTo>
                    <a:pt x="2719" y="2405"/>
                  </a:lnTo>
                  <a:lnTo>
                    <a:pt x="4263" y="1455"/>
                  </a:lnTo>
                  <a:lnTo>
                    <a:pt x="3533" y="712"/>
                  </a:lnTo>
                  <a:close/>
                </a:path>
              </a:pathLst>
            </a:custGeom>
            <a: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brightnessContrast bright="-40000" contrast="-40000"/>
                        </a14:imgEffect>
                        <a14:imgEffect>
                          <a14:sharpenSoften amount="-50000"/>
                        </a14:imgEffect>
                      </a14:imgLayer>
                    </a14:imgProps>
                  </a:ext>
                </a:extLst>
              </a:blip>
              <a:srcRect/>
              <a:stretch>
                <a:fillRect l="-37420" r="29428"/>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sp>
          <p:nvSpPr>
            <p:cNvPr id="26" name="Freeform 6"/>
            <p:cNvSpPr/>
            <p:nvPr userDrawn="1"/>
          </p:nvSpPr>
          <p:spPr bwMode="auto">
            <a:xfrm>
              <a:off x="3176" y="-1588"/>
              <a:ext cx="3348038" cy="5622925"/>
            </a:xfrm>
            <a:custGeom>
              <a:avLst/>
              <a:gdLst>
                <a:gd name="T0" fmla="*/ 0 w 2109"/>
                <a:gd name="T1" fmla="*/ 3542 h 3542"/>
                <a:gd name="T2" fmla="*/ 2109 w 2109"/>
                <a:gd name="T3" fmla="*/ 1433 h 3542"/>
                <a:gd name="T4" fmla="*/ 677 w 2109"/>
                <a:gd name="T5" fmla="*/ 0 h 3542"/>
                <a:gd name="T6" fmla="*/ 0 w 2109"/>
                <a:gd name="T7" fmla="*/ 0 h 3542"/>
                <a:gd name="T8" fmla="*/ 0 w 2109"/>
                <a:gd name="T9" fmla="*/ 3542 h 3542"/>
              </a:gdLst>
              <a:ahLst/>
              <a:cxnLst>
                <a:cxn ang="0">
                  <a:pos x="T0" y="T1"/>
                </a:cxn>
                <a:cxn ang="0">
                  <a:pos x="T2" y="T3"/>
                </a:cxn>
                <a:cxn ang="0">
                  <a:pos x="T4" y="T5"/>
                </a:cxn>
                <a:cxn ang="0">
                  <a:pos x="T6" y="T7"/>
                </a:cxn>
                <a:cxn ang="0">
                  <a:pos x="T8" y="T9"/>
                </a:cxn>
              </a:cxnLst>
              <a:rect l="0" t="0" r="r" b="b"/>
              <a:pathLst>
                <a:path w="2109" h="3542">
                  <a:moveTo>
                    <a:pt x="0" y="3542"/>
                  </a:moveTo>
                  <a:lnTo>
                    <a:pt x="2109" y="1433"/>
                  </a:lnTo>
                  <a:lnTo>
                    <a:pt x="677" y="0"/>
                  </a:lnTo>
                  <a:lnTo>
                    <a:pt x="0" y="0"/>
                  </a:lnTo>
                  <a:lnTo>
                    <a:pt x="0" y="3542"/>
                  </a:lnTo>
                  <a:close/>
                </a:path>
              </a:pathLst>
            </a:custGeom>
            <a:solidFill>
              <a:schemeClr val="accent1"/>
            </a:solidFill>
            <a:ln>
              <a:noFill/>
            </a:ln>
            <a:effectLst/>
          </p:spPr>
          <p:txBody>
            <a:bodyPr vert="horz" wrap="square" lIns="91440" tIns="45720" rIns="91440" bIns="45720" numCol="1" anchor="t" anchorCtr="0" compatLnSpc="1"/>
            <a:lstStyle/>
            <a:p>
              <a:endParaRPr lang="zh-CN" altLang="en-US" dirty="0"/>
            </a:p>
          </p:txBody>
        </p:sp>
        <p:sp>
          <p:nvSpPr>
            <p:cNvPr id="27" name="Freeform 7"/>
            <p:cNvSpPr/>
            <p:nvPr userDrawn="1"/>
          </p:nvSpPr>
          <p:spPr bwMode="auto">
            <a:xfrm>
              <a:off x="2208213" y="12700"/>
              <a:ext cx="2260600" cy="2260600"/>
            </a:xfrm>
            <a:custGeom>
              <a:avLst/>
              <a:gdLst>
                <a:gd name="T0" fmla="*/ 712 w 1424"/>
                <a:gd name="T1" fmla="*/ 1424 h 1424"/>
                <a:gd name="T2" fmla="*/ 0 w 1424"/>
                <a:gd name="T3" fmla="*/ 712 h 1424"/>
                <a:gd name="T4" fmla="*/ 712 w 1424"/>
                <a:gd name="T5" fmla="*/ 0 h 1424"/>
                <a:gd name="T6" fmla="*/ 1424 w 1424"/>
                <a:gd name="T7" fmla="*/ 712 h 1424"/>
                <a:gd name="T8" fmla="*/ 712 w 1424"/>
                <a:gd name="T9" fmla="*/ 1424 h 1424"/>
              </a:gdLst>
              <a:ahLst/>
              <a:cxnLst>
                <a:cxn ang="0">
                  <a:pos x="T0" y="T1"/>
                </a:cxn>
                <a:cxn ang="0">
                  <a:pos x="T2" y="T3"/>
                </a:cxn>
                <a:cxn ang="0">
                  <a:pos x="T4" y="T5"/>
                </a:cxn>
                <a:cxn ang="0">
                  <a:pos x="T6" y="T7"/>
                </a:cxn>
                <a:cxn ang="0">
                  <a:pos x="T8" y="T9"/>
                </a:cxn>
              </a:cxnLst>
              <a:rect l="0" t="0" r="r" b="b"/>
              <a:pathLst>
                <a:path w="1424" h="1424">
                  <a:moveTo>
                    <a:pt x="712" y="1424"/>
                  </a:moveTo>
                  <a:lnTo>
                    <a:pt x="0" y="712"/>
                  </a:lnTo>
                  <a:lnTo>
                    <a:pt x="712" y="0"/>
                  </a:lnTo>
                  <a:lnTo>
                    <a:pt x="1424" y="712"/>
                  </a:lnTo>
                  <a:lnTo>
                    <a:pt x="712" y="1424"/>
                  </a:lnTo>
                  <a:close/>
                </a:path>
              </a:pathLst>
            </a:custGeom>
            <a:solidFill>
              <a:schemeClr val="accent1">
                <a:lumMod val="60000"/>
                <a:lumOff val="40000"/>
              </a:schemeClr>
            </a:solidFill>
            <a:ln>
              <a:noFill/>
            </a:ln>
            <a:effectLst/>
          </p:spPr>
          <p:txBody>
            <a:bodyPr vert="horz" wrap="square" lIns="91440" tIns="45720" rIns="91440" bIns="45720" numCol="1" anchor="t" anchorCtr="0" compatLnSpc="1"/>
            <a:lstStyle/>
            <a:p>
              <a:endParaRPr lang="zh-CN" altLang="en-US"/>
            </a:p>
          </p:txBody>
        </p:sp>
        <p:sp>
          <p:nvSpPr>
            <p:cNvPr id="28" name="Freeform 8"/>
            <p:cNvSpPr/>
            <p:nvPr userDrawn="1"/>
          </p:nvSpPr>
          <p:spPr bwMode="auto">
            <a:xfrm>
              <a:off x="3289473" y="1141413"/>
              <a:ext cx="1193802" cy="2311400"/>
            </a:xfrm>
            <a:custGeom>
              <a:avLst/>
              <a:gdLst>
                <a:gd name="T0" fmla="*/ 740 w 740"/>
                <a:gd name="T1" fmla="*/ 1479 h 1479"/>
                <a:gd name="T2" fmla="*/ 0 w 740"/>
                <a:gd name="T3" fmla="*/ 739 h 1479"/>
                <a:gd name="T4" fmla="*/ 740 w 740"/>
                <a:gd name="T5" fmla="*/ 0 h 1479"/>
                <a:gd name="T6" fmla="*/ 740 w 740"/>
                <a:gd name="T7" fmla="*/ 1479 h 1479"/>
              </a:gdLst>
              <a:ahLst/>
              <a:cxnLst>
                <a:cxn ang="0">
                  <a:pos x="T0" y="T1"/>
                </a:cxn>
                <a:cxn ang="0">
                  <a:pos x="T2" y="T3"/>
                </a:cxn>
                <a:cxn ang="0">
                  <a:pos x="T4" y="T5"/>
                </a:cxn>
                <a:cxn ang="0">
                  <a:pos x="T6" y="T7"/>
                </a:cxn>
              </a:cxnLst>
              <a:rect l="0" t="0" r="r" b="b"/>
              <a:pathLst>
                <a:path w="740" h="1479">
                  <a:moveTo>
                    <a:pt x="740" y="1479"/>
                  </a:moveTo>
                  <a:lnTo>
                    <a:pt x="0" y="739"/>
                  </a:lnTo>
                  <a:lnTo>
                    <a:pt x="740" y="0"/>
                  </a:lnTo>
                  <a:lnTo>
                    <a:pt x="740" y="1479"/>
                  </a:lnTo>
                  <a:close/>
                </a:path>
              </a:pathLst>
            </a:custGeom>
            <a:solidFill>
              <a:schemeClr val="accent2"/>
            </a:solidFill>
            <a:ln>
              <a:noFill/>
            </a:ln>
            <a:effectLst/>
          </p:spPr>
          <p:txBody>
            <a:bodyPr vert="horz" wrap="square" lIns="91440" tIns="45720" rIns="91440" bIns="45720" numCol="1" anchor="t" anchorCtr="0" compatLnSpc="1"/>
            <a:lstStyle/>
            <a:p>
              <a:endParaRPr lang="zh-CN" altLang="en-US"/>
            </a:p>
          </p:txBody>
        </p:sp>
        <p:sp>
          <p:nvSpPr>
            <p:cNvPr id="29" name="Freeform 9"/>
            <p:cNvSpPr/>
            <p:nvPr userDrawn="1"/>
          </p:nvSpPr>
          <p:spPr bwMode="auto">
            <a:xfrm>
              <a:off x="4442558" y="3452812"/>
              <a:ext cx="2333625" cy="1166813"/>
            </a:xfrm>
            <a:custGeom>
              <a:avLst/>
              <a:gdLst>
                <a:gd name="T0" fmla="*/ 1470 w 1470"/>
                <a:gd name="T1" fmla="*/ 0 h 735"/>
                <a:gd name="T2" fmla="*/ 735 w 1470"/>
                <a:gd name="T3" fmla="*/ 735 h 735"/>
                <a:gd name="T4" fmla="*/ 0 w 1470"/>
                <a:gd name="T5" fmla="*/ 0 h 735"/>
                <a:gd name="T6" fmla="*/ 1470 w 1470"/>
                <a:gd name="T7" fmla="*/ 0 h 735"/>
              </a:gdLst>
              <a:ahLst/>
              <a:cxnLst>
                <a:cxn ang="0">
                  <a:pos x="T0" y="T1"/>
                </a:cxn>
                <a:cxn ang="0">
                  <a:pos x="T2" y="T3"/>
                </a:cxn>
                <a:cxn ang="0">
                  <a:pos x="T4" y="T5"/>
                </a:cxn>
                <a:cxn ang="0">
                  <a:pos x="T6" y="T7"/>
                </a:cxn>
              </a:cxnLst>
              <a:rect l="0" t="0" r="r" b="b"/>
              <a:pathLst>
                <a:path w="1470" h="735">
                  <a:moveTo>
                    <a:pt x="1470" y="0"/>
                  </a:moveTo>
                  <a:lnTo>
                    <a:pt x="735" y="735"/>
                  </a:lnTo>
                  <a:lnTo>
                    <a:pt x="0" y="0"/>
                  </a:lnTo>
                  <a:lnTo>
                    <a:pt x="1470" y="0"/>
                  </a:lnTo>
                  <a:close/>
                </a:path>
              </a:pathLst>
            </a:custGeom>
            <a:solidFill>
              <a:schemeClr val="accent2">
                <a:lumMod val="75000"/>
              </a:schemeClr>
            </a:solidFill>
            <a:ln>
              <a:noFill/>
            </a:ln>
            <a:effectLst/>
          </p:spPr>
          <p:txBody>
            <a:bodyPr vert="horz" wrap="square" lIns="91440" tIns="45720" rIns="91440" bIns="45720" numCol="1" anchor="t" anchorCtr="0" compatLnSpc="1"/>
            <a:lstStyle/>
            <a:p>
              <a:endParaRPr lang="zh-CN" altLang="en-US"/>
            </a:p>
          </p:txBody>
        </p:sp>
        <p:sp>
          <p:nvSpPr>
            <p:cNvPr id="30" name="Freeform 10"/>
            <p:cNvSpPr/>
            <p:nvPr userDrawn="1"/>
          </p:nvSpPr>
          <p:spPr bwMode="auto">
            <a:xfrm>
              <a:off x="3289473" y="3452812"/>
              <a:ext cx="2332038" cy="1166813"/>
            </a:xfrm>
            <a:custGeom>
              <a:avLst/>
              <a:gdLst>
                <a:gd name="T0" fmla="*/ 0 w 1469"/>
                <a:gd name="T1" fmla="*/ 735 h 735"/>
                <a:gd name="T2" fmla="*/ 734 w 1469"/>
                <a:gd name="T3" fmla="*/ 0 h 735"/>
                <a:gd name="T4" fmla="*/ 1469 w 1469"/>
                <a:gd name="T5" fmla="*/ 735 h 735"/>
                <a:gd name="T6" fmla="*/ 0 w 1469"/>
                <a:gd name="T7" fmla="*/ 735 h 735"/>
              </a:gdLst>
              <a:ahLst/>
              <a:cxnLst>
                <a:cxn ang="0">
                  <a:pos x="T0" y="T1"/>
                </a:cxn>
                <a:cxn ang="0">
                  <a:pos x="T2" y="T3"/>
                </a:cxn>
                <a:cxn ang="0">
                  <a:pos x="T4" y="T5"/>
                </a:cxn>
                <a:cxn ang="0">
                  <a:pos x="T6" y="T7"/>
                </a:cxn>
              </a:cxnLst>
              <a:rect l="0" t="0" r="r" b="b"/>
              <a:pathLst>
                <a:path w="1469" h="735">
                  <a:moveTo>
                    <a:pt x="0" y="735"/>
                  </a:moveTo>
                  <a:lnTo>
                    <a:pt x="734" y="0"/>
                  </a:lnTo>
                  <a:lnTo>
                    <a:pt x="1469" y="735"/>
                  </a:lnTo>
                  <a:lnTo>
                    <a:pt x="0" y="735"/>
                  </a:lnTo>
                  <a:close/>
                </a:path>
              </a:pathLst>
            </a:custGeom>
            <a:solidFill>
              <a:schemeClr val="accent3">
                <a:lumMod val="60000"/>
                <a:lumOff val="40000"/>
              </a:schemeClr>
            </a:solidFill>
            <a:ln>
              <a:noFill/>
            </a:ln>
            <a:effectLst/>
          </p:spPr>
          <p:txBody>
            <a:bodyPr vert="horz" wrap="square" lIns="91440" tIns="45720" rIns="91440" bIns="45720" numCol="1" anchor="t" anchorCtr="0" compatLnSpc="1"/>
            <a:lstStyle/>
            <a:p>
              <a:endParaRPr lang="zh-CN" altLang="en-US"/>
            </a:p>
          </p:txBody>
        </p:sp>
        <p:sp>
          <p:nvSpPr>
            <p:cNvPr id="31" name="Freeform 11"/>
            <p:cNvSpPr/>
            <p:nvPr userDrawn="1"/>
          </p:nvSpPr>
          <p:spPr bwMode="auto">
            <a:xfrm>
              <a:off x="3289473" y="4618038"/>
              <a:ext cx="2332038" cy="1168400"/>
            </a:xfrm>
            <a:custGeom>
              <a:avLst/>
              <a:gdLst>
                <a:gd name="T0" fmla="*/ 0 w 1469"/>
                <a:gd name="T1" fmla="*/ 0 h 736"/>
                <a:gd name="T2" fmla="*/ 734 w 1469"/>
                <a:gd name="T3" fmla="*/ 736 h 736"/>
                <a:gd name="T4" fmla="*/ 1469 w 1469"/>
                <a:gd name="T5" fmla="*/ 0 h 736"/>
                <a:gd name="T6" fmla="*/ 0 w 1469"/>
                <a:gd name="T7" fmla="*/ 0 h 736"/>
              </a:gdLst>
              <a:ahLst/>
              <a:cxnLst>
                <a:cxn ang="0">
                  <a:pos x="T0" y="T1"/>
                </a:cxn>
                <a:cxn ang="0">
                  <a:pos x="T2" y="T3"/>
                </a:cxn>
                <a:cxn ang="0">
                  <a:pos x="T4" y="T5"/>
                </a:cxn>
                <a:cxn ang="0">
                  <a:pos x="T6" y="T7"/>
                </a:cxn>
              </a:cxnLst>
              <a:rect l="0" t="0" r="r" b="b"/>
              <a:pathLst>
                <a:path w="1469" h="736">
                  <a:moveTo>
                    <a:pt x="0" y="0"/>
                  </a:moveTo>
                  <a:lnTo>
                    <a:pt x="734" y="736"/>
                  </a:lnTo>
                  <a:lnTo>
                    <a:pt x="1469" y="0"/>
                  </a:lnTo>
                  <a:lnTo>
                    <a:pt x="0" y="0"/>
                  </a:lnTo>
                  <a:close/>
                </a:path>
              </a:pathLst>
            </a:custGeom>
            <a:solidFill>
              <a:schemeClr val="accent3">
                <a:lumMod val="75000"/>
              </a:schemeClr>
            </a:solidFill>
            <a:ln>
              <a:noFill/>
            </a:ln>
            <a:effectLst/>
          </p:spPr>
          <p:txBody>
            <a:bodyPr vert="horz" wrap="square" lIns="91440" tIns="45720" rIns="91440" bIns="45720" numCol="1" anchor="t" anchorCtr="0" compatLnSpc="1"/>
            <a:lstStyle/>
            <a:p>
              <a:endParaRPr lang="zh-CN" altLang="en-US"/>
            </a:p>
          </p:txBody>
        </p:sp>
        <p:sp>
          <p:nvSpPr>
            <p:cNvPr id="32" name="Freeform 12"/>
            <p:cNvSpPr/>
            <p:nvPr userDrawn="1"/>
          </p:nvSpPr>
          <p:spPr bwMode="auto">
            <a:xfrm>
              <a:off x="4442558" y="5786438"/>
              <a:ext cx="7124485" cy="1069975"/>
            </a:xfrm>
            <a:custGeom>
              <a:avLst/>
              <a:gdLst>
                <a:gd name="T0" fmla="*/ 4133 w 4133"/>
                <a:gd name="T1" fmla="*/ 0 h 674"/>
                <a:gd name="T2" fmla="*/ 0 w 4133"/>
                <a:gd name="T3" fmla="*/ 0 h 674"/>
                <a:gd name="T4" fmla="*/ 674 w 4133"/>
                <a:gd name="T5" fmla="*/ 674 h 674"/>
                <a:gd name="T6" fmla="*/ 4133 w 4133"/>
                <a:gd name="T7" fmla="*/ 674 h 674"/>
                <a:gd name="T8" fmla="*/ 4133 w 4133"/>
                <a:gd name="T9" fmla="*/ 0 h 674"/>
              </a:gdLst>
              <a:ahLst/>
              <a:cxnLst>
                <a:cxn ang="0">
                  <a:pos x="T0" y="T1"/>
                </a:cxn>
                <a:cxn ang="0">
                  <a:pos x="T2" y="T3"/>
                </a:cxn>
                <a:cxn ang="0">
                  <a:pos x="T4" y="T5"/>
                </a:cxn>
                <a:cxn ang="0">
                  <a:pos x="T6" y="T7"/>
                </a:cxn>
                <a:cxn ang="0">
                  <a:pos x="T8" y="T9"/>
                </a:cxn>
              </a:cxnLst>
              <a:rect l="0" t="0" r="r" b="b"/>
              <a:pathLst>
                <a:path w="4133" h="674">
                  <a:moveTo>
                    <a:pt x="4133" y="0"/>
                  </a:moveTo>
                  <a:lnTo>
                    <a:pt x="0" y="0"/>
                  </a:lnTo>
                  <a:lnTo>
                    <a:pt x="674" y="674"/>
                  </a:lnTo>
                  <a:lnTo>
                    <a:pt x="4133" y="674"/>
                  </a:lnTo>
                  <a:lnTo>
                    <a:pt x="4133" y="0"/>
                  </a:lnTo>
                  <a:close/>
                </a:path>
              </a:pathLst>
            </a:custGeom>
            <a:solidFill>
              <a:schemeClr val="accent4"/>
            </a:solidFill>
            <a:ln>
              <a:noFill/>
            </a:ln>
            <a:effectLst/>
          </p:spPr>
          <p:txBody>
            <a:bodyPr vert="horz" wrap="square" lIns="91440" tIns="45720" rIns="91440" bIns="45720" numCol="1" anchor="t" anchorCtr="0" compatLnSpc="1"/>
            <a:lstStyle/>
            <a:p>
              <a:endParaRPr lang="zh-CN" altLang="en-US" dirty="0"/>
            </a:p>
          </p:txBody>
        </p:sp>
        <p:sp>
          <p:nvSpPr>
            <p:cNvPr id="33" name="Freeform 13"/>
            <p:cNvSpPr/>
            <p:nvPr userDrawn="1"/>
          </p:nvSpPr>
          <p:spPr bwMode="auto">
            <a:xfrm>
              <a:off x="4442558" y="4618038"/>
              <a:ext cx="2333625" cy="1166813"/>
            </a:xfrm>
            <a:custGeom>
              <a:avLst/>
              <a:gdLst>
                <a:gd name="T0" fmla="*/ 1470 w 1470"/>
                <a:gd name="T1" fmla="*/ 735 h 735"/>
                <a:gd name="T2" fmla="*/ 735 w 1470"/>
                <a:gd name="T3" fmla="*/ 0 h 735"/>
                <a:gd name="T4" fmla="*/ 0 w 1470"/>
                <a:gd name="T5" fmla="*/ 735 h 735"/>
                <a:gd name="T6" fmla="*/ 1470 w 1470"/>
                <a:gd name="T7" fmla="*/ 735 h 735"/>
              </a:gdLst>
              <a:ahLst/>
              <a:cxnLst>
                <a:cxn ang="0">
                  <a:pos x="T0" y="T1"/>
                </a:cxn>
                <a:cxn ang="0">
                  <a:pos x="T2" y="T3"/>
                </a:cxn>
                <a:cxn ang="0">
                  <a:pos x="T4" y="T5"/>
                </a:cxn>
                <a:cxn ang="0">
                  <a:pos x="T6" y="T7"/>
                </a:cxn>
              </a:cxnLst>
              <a:rect l="0" t="0" r="r" b="b"/>
              <a:pathLst>
                <a:path w="1470" h="735">
                  <a:moveTo>
                    <a:pt x="1470" y="735"/>
                  </a:moveTo>
                  <a:lnTo>
                    <a:pt x="735" y="0"/>
                  </a:lnTo>
                  <a:lnTo>
                    <a:pt x="0" y="735"/>
                  </a:lnTo>
                  <a:lnTo>
                    <a:pt x="1470" y="735"/>
                  </a:lnTo>
                  <a:close/>
                </a:path>
              </a:pathLst>
            </a:custGeom>
            <a:solidFill>
              <a:schemeClr val="accent4">
                <a:lumMod val="75000"/>
              </a:schemeClr>
            </a:solidFill>
            <a:ln>
              <a:noFill/>
            </a:ln>
            <a:effectLst/>
          </p:spPr>
          <p:txBody>
            <a:bodyPr vert="horz" wrap="square" lIns="91440" tIns="45720" rIns="91440" bIns="45720" numCol="1" anchor="t" anchorCtr="0" compatLnSpc="1"/>
            <a:lstStyle/>
            <a:p>
              <a:endParaRPr lang="zh-CN" altLang="en-US"/>
            </a:p>
          </p:txBody>
        </p:sp>
        <p:sp>
          <p:nvSpPr>
            <p:cNvPr id="34" name="Freeform 8"/>
            <p:cNvSpPr/>
            <p:nvPr userDrawn="1"/>
          </p:nvSpPr>
          <p:spPr bwMode="auto">
            <a:xfrm rot="10800000">
              <a:off x="-942" y="-1080061"/>
              <a:ext cx="1193802" cy="2385897"/>
            </a:xfrm>
            <a:custGeom>
              <a:avLst/>
              <a:gdLst>
                <a:gd name="T0" fmla="*/ 740 w 740"/>
                <a:gd name="T1" fmla="*/ 1479 h 1479"/>
                <a:gd name="T2" fmla="*/ 0 w 740"/>
                <a:gd name="T3" fmla="*/ 739 h 1479"/>
                <a:gd name="T4" fmla="*/ 740 w 740"/>
                <a:gd name="T5" fmla="*/ 0 h 1479"/>
                <a:gd name="T6" fmla="*/ 740 w 740"/>
                <a:gd name="T7" fmla="*/ 1479 h 1479"/>
              </a:gdLst>
              <a:ahLst/>
              <a:cxnLst>
                <a:cxn ang="0">
                  <a:pos x="T0" y="T1"/>
                </a:cxn>
                <a:cxn ang="0">
                  <a:pos x="T2" y="T3"/>
                </a:cxn>
                <a:cxn ang="0">
                  <a:pos x="T4" y="T5"/>
                </a:cxn>
                <a:cxn ang="0">
                  <a:pos x="T6" y="T7"/>
                </a:cxn>
              </a:cxnLst>
              <a:rect l="0" t="0" r="r" b="b"/>
              <a:pathLst>
                <a:path w="740" h="1479">
                  <a:moveTo>
                    <a:pt x="740" y="1479"/>
                  </a:moveTo>
                  <a:lnTo>
                    <a:pt x="0" y="739"/>
                  </a:lnTo>
                  <a:lnTo>
                    <a:pt x="740" y="0"/>
                  </a:lnTo>
                  <a:lnTo>
                    <a:pt x="740" y="1479"/>
                  </a:lnTo>
                  <a:close/>
                </a:path>
              </a:pathLst>
            </a:custGeom>
            <a:solidFill>
              <a:schemeClr val="accent2"/>
            </a:solidFill>
            <a:ln>
              <a:noFill/>
            </a:ln>
            <a:effectLst/>
          </p:spPr>
          <p:txBody>
            <a:bodyPr vert="horz" wrap="square" lIns="91440" tIns="45720" rIns="91440" bIns="45720" numCol="1" anchor="t" anchorCtr="0" compatLnSpc="1"/>
            <a:lstStyle/>
            <a:p>
              <a:endParaRPr lang="zh-CN" altLang="en-US"/>
            </a:p>
          </p:txBody>
        </p:sp>
        <p:sp>
          <p:nvSpPr>
            <p:cNvPr id="35" name="Freeform 11"/>
            <p:cNvSpPr/>
            <p:nvPr userDrawn="1"/>
          </p:nvSpPr>
          <p:spPr bwMode="auto">
            <a:xfrm>
              <a:off x="10230264" y="5786438"/>
              <a:ext cx="2332038" cy="1073492"/>
            </a:xfrm>
            <a:custGeom>
              <a:avLst/>
              <a:gdLst>
                <a:gd name="T0" fmla="*/ 0 w 1469"/>
                <a:gd name="T1" fmla="*/ 0 h 736"/>
                <a:gd name="T2" fmla="*/ 734 w 1469"/>
                <a:gd name="T3" fmla="*/ 736 h 736"/>
                <a:gd name="T4" fmla="*/ 1469 w 1469"/>
                <a:gd name="T5" fmla="*/ 0 h 736"/>
                <a:gd name="T6" fmla="*/ 0 w 1469"/>
                <a:gd name="T7" fmla="*/ 0 h 736"/>
              </a:gdLst>
              <a:ahLst/>
              <a:cxnLst>
                <a:cxn ang="0">
                  <a:pos x="T0" y="T1"/>
                </a:cxn>
                <a:cxn ang="0">
                  <a:pos x="T2" y="T3"/>
                </a:cxn>
                <a:cxn ang="0">
                  <a:pos x="T4" y="T5"/>
                </a:cxn>
                <a:cxn ang="0">
                  <a:pos x="T6" y="T7"/>
                </a:cxn>
              </a:cxnLst>
              <a:rect l="0" t="0" r="r" b="b"/>
              <a:pathLst>
                <a:path w="1469" h="736">
                  <a:moveTo>
                    <a:pt x="0" y="0"/>
                  </a:moveTo>
                  <a:lnTo>
                    <a:pt x="734" y="736"/>
                  </a:lnTo>
                  <a:lnTo>
                    <a:pt x="1469" y="0"/>
                  </a:lnTo>
                  <a:lnTo>
                    <a:pt x="0" y="0"/>
                  </a:lnTo>
                  <a:close/>
                </a:path>
              </a:pathLst>
            </a:custGeom>
            <a:solidFill>
              <a:schemeClr val="accent3">
                <a:lumMod val="75000"/>
              </a:schemeClr>
            </a:solidFill>
            <a:ln>
              <a:noFill/>
            </a:ln>
          </p:spPr>
          <p:txBody>
            <a:bodyPr vert="horz" wrap="square" lIns="91440" tIns="45720" rIns="91440" bIns="45720" numCol="1" anchor="t" anchorCtr="0" compatLnSpc="1"/>
            <a:lstStyle/>
            <a:p>
              <a:endParaRPr lang="zh-CN" altLang="en-US"/>
            </a:p>
          </p:txBody>
        </p:sp>
        <p:sp>
          <p:nvSpPr>
            <p:cNvPr id="36" name="Freeform 13"/>
            <p:cNvSpPr/>
            <p:nvPr userDrawn="1"/>
          </p:nvSpPr>
          <p:spPr bwMode="auto">
            <a:xfrm>
              <a:off x="11383350" y="5786438"/>
              <a:ext cx="2333625" cy="1072033"/>
            </a:xfrm>
            <a:custGeom>
              <a:avLst/>
              <a:gdLst>
                <a:gd name="T0" fmla="*/ 1470 w 1470"/>
                <a:gd name="T1" fmla="*/ 735 h 735"/>
                <a:gd name="T2" fmla="*/ 735 w 1470"/>
                <a:gd name="T3" fmla="*/ 0 h 735"/>
                <a:gd name="T4" fmla="*/ 0 w 1470"/>
                <a:gd name="T5" fmla="*/ 735 h 735"/>
                <a:gd name="T6" fmla="*/ 1470 w 1470"/>
                <a:gd name="T7" fmla="*/ 735 h 735"/>
              </a:gdLst>
              <a:ahLst/>
              <a:cxnLst>
                <a:cxn ang="0">
                  <a:pos x="T0" y="T1"/>
                </a:cxn>
                <a:cxn ang="0">
                  <a:pos x="T2" y="T3"/>
                </a:cxn>
                <a:cxn ang="0">
                  <a:pos x="T4" y="T5"/>
                </a:cxn>
                <a:cxn ang="0">
                  <a:pos x="T6" y="T7"/>
                </a:cxn>
              </a:cxnLst>
              <a:rect l="0" t="0" r="r" b="b"/>
              <a:pathLst>
                <a:path w="1470" h="735">
                  <a:moveTo>
                    <a:pt x="1470" y="735"/>
                  </a:moveTo>
                  <a:lnTo>
                    <a:pt x="735" y="0"/>
                  </a:lnTo>
                  <a:lnTo>
                    <a:pt x="0" y="735"/>
                  </a:lnTo>
                  <a:lnTo>
                    <a:pt x="1470" y="735"/>
                  </a:lnTo>
                  <a:close/>
                </a:path>
              </a:pathLst>
            </a:custGeom>
            <a:solidFill>
              <a:schemeClr val="accent4">
                <a:lumMod val="75000"/>
              </a:schemeClr>
            </a:solidFill>
            <a:ln>
              <a:noFill/>
            </a:ln>
            <a:effectLst/>
          </p:spPr>
          <p:txBody>
            <a:bodyPr vert="horz" wrap="square" lIns="91440" tIns="45720" rIns="91440" bIns="45720" numCol="1" anchor="t" anchorCtr="0" compatLnSpc="1"/>
            <a:lstStyle/>
            <a:p>
              <a:endParaRPr lang="zh-CN" altLang="en-US"/>
            </a:p>
          </p:txBody>
        </p:sp>
      </p:grpSp>
      <p:grpSp>
        <p:nvGrpSpPr>
          <p:cNvPr id="38" name="组合 37"/>
          <p:cNvGrpSpPr/>
          <p:nvPr userDrawn="1"/>
        </p:nvGrpSpPr>
        <p:grpSpPr>
          <a:xfrm>
            <a:off x="9584943" y="-34070"/>
            <a:ext cx="2607057" cy="615108"/>
            <a:chOff x="9906371" y="3180026"/>
            <a:chExt cx="1990145" cy="469554"/>
          </a:xfrm>
          <a:solidFill>
            <a:srgbClr val="7096AB">
              <a:alpha val="20000"/>
            </a:srgbClr>
          </a:solidFill>
        </p:grpSpPr>
        <p:sp>
          <p:nvSpPr>
            <p:cNvPr id="39" name="平行四边形 38"/>
            <p:cNvSpPr/>
            <p:nvPr/>
          </p:nvSpPr>
          <p:spPr>
            <a:xfrm flipH="1">
              <a:off x="9906371"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平行四边形 39"/>
            <p:cNvSpPr/>
            <p:nvPr/>
          </p:nvSpPr>
          <p:spPr>
            <a:xfrm flipH="1">
              <a:off x="10244906"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平行四边形 40"/>
            <p:cNvSpPr/>
            <p:nvPr/>
          </p:nvSpPr>
          <p:spPr>
            <a:xfrm flipH="1">
              <a:off x="10583441"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平行四边形 41"/>
            <p:cNvSpPr/>
            <p:nvPr/>
          </p:nvSpPr>
          <p:spPr>
            <a:xfrm flipH="1">
              <a:off x="10921976"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平行四边形 42"/>
            <p:cNvSpPr/>
            <p:nvPr/>
          </p:nvSpPr>
          <p:spPr>
            <a:xfrm flipH="1">
              <a:off x="11260509"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直角三角形 43"/>
            <p:cNvSpPr/>
            <p:nvPr/>
          </p:nvSpPr>
          <p:spPr>
            <a:xfrm>
              <a:off x="9929223" y="3347356"/>
              <a:ext cx="260972" cy="3022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直角三角形 44"/>
            <p:cNvSpPr/>
            <p:nvPr/>
          </p:nvSpPr>
          <p:spPr>
            <a:xfrm rot="10800000">
              <a:off x="11635544" y="3180026"/>
              <a:ext cx="260972" cy="3022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rgbClr val="353639"/>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3918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DCF0ED"/>
            </a:gs>
            <a:gs pos="53000">
              <a:srgbClr val="DADFE2"/>
            </a:gs>
            <a:gs pos="100000">
              <a:srgbClr val="B7C8CF"/>
            </a:gs>
          </a:gsLst>
          <a:lin ang="14400000" scaled="0"/>
        </a:gra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9525">
            <a:solidFill>
              <a:srgbClr val="01857C"/>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2022/6/25</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grpSp>
        <p:nvGrpSpPr>
          <p:cNvPr id="17" name="组合 16"/>
          <p:cNvGrpSpPr/>
          <p:nvPr userDrawn="1"/>
        </p:nvGrpSpPr>
        <p:grpSpPr>
          <a:xfrm>
            <a:off x="10032100" y="190062"/>
            <a:ext cx="679261" cy="679261"/>
            <a:chOff x="10032100" y="153966"/>
            <a:chExt cx="679261" cy="679261"/>
          </a:xfrm>
        </p:grpSpPr>
        <p:sp>
          <p:nvSpPr>
            <p:cNvPr id="14" name="椭圆 13"/>
            <p:cNvSpPr/>
            <p:nvPr userDrawn="1"/>
          </p:nvSpPr>
          <p:spPr>
            <a:xfrm>
              <a:off x="10032100" y="153966"/>
              <a:ext cx="679261" cy="679261"/>
            </a:xfrm>
            <a:prstGeom prst="ellipse">
              <a:avLst/>
            </a:prstGeom>
            <a:solidFill>
              <a:srgbClr val="66788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45746" y="177163"/>
              <a:ext cx="435751" cy="627489"/>
            </a:xfrm>
            <a:prstGeom prst="rect">
              <a:avLst/>
            </a:prstGeom>
          </p:spPr>
        </p:pic>
      </p:grpSp>
      <p:grpSp>
        <p:nvGrpSpPr>
          <p:cNvPr id="18" name="组合 17"/>
          <p:cNvGrpSpPr/>
          <p:nvPr userDrawn="1"/>
        </p:nvGrpSpPr>
        <p:grpSpPr>
          <a:xfrm>
            <a:off x="10841225" y="171013"/>
            <a:ext cx="679261" cy="777896"/>
            <a:chOff x="10841225" y="134917"/>
            <a:chExt cx="679261" cy="777896"/>
          </a:xfrm>
        </p:grpSpPr>
        <p:sp>
          <p:nvSpPr>
            <p:cNvPr id="16" name="椭圆 15"/>
            <p:cNvSpPr/>
            <p:nvPr userDrawn="1"/>
          </p:nvSpPr>
          <p:spPr>
            <a:xfrm>
              <a:off x="10841225" y="153966"/>
              <a:ext cx="679261" cy="679261"/>
            </a:xfrm>
            <a:prstGeom prst="ellipse">
              <a:avLst/>
            </a:prstGeom>
            <a:solidFill>
              <a:srgbClr val="66788C">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869800" y="134917"/>
              <a:ext cx="622654" cy="777896"/>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0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16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4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lowerfine/flinkful" TargetMode="External"/><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pache/incubator-seatunnel/pull/1316" TargetMode="External"/><Relationship Id="rId7" Type="http://schemas.openxmlformats.org/officeDocument/2006/relationships/hyperlink" Target="https://github.com/apache/incubator-seatunnel/pull/1334"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github.com/apache/incubator-seatunnel/pull/1843" TargetMode="External"/><Relationship Id="rId5" Type="http://schemas.openxmlformats.org/officeDocument/2006/relationships/hyperlink" Target="https://github.com/apache/incubator-seatunnel/pull/1781" TargetMode="External"/><Relationship Id="rId4" Type="http://schemas.openxmlformats.org/officeDocument/2006/relationships/hyperlink" Target="https://github.com/apache/incubator-seatunnel/pull/1432"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ververica.com/blog/blink-flink-alibaba-search"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eveloper.aliyun.com/article/64155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152939" y="1905001"/>
            <a:ext cx="10367550" cy="1272584"/>
          </a:xfrm>
        </p:spPr>
        <p:txBody>
          <a:bodyPr>
            <a:normAutofit fontScale="90000"/>
          </a:bodyPr>
          <a:lstStyle/>
          <a:p>
            <a:pPr algn="ctr"/>
            <a:r>
              <a:rPr lang="en-US" altLang="zh-CN" dirty="0" err="1"/>
              <a:t>Scaleph</a:t>
            </a:r>
            <a:r>
              <a:rPr lang="en-US" altLang="zh-CN" dirty="0"/>
              <a:t> ['</a:t>
            </a:r>
            <a:r>
              <a:rPr lang="en-US" altLang="zh-CN" dirty="0" err="1"/>
              <a:t>skəlef</a:t>
            </a:r>
            <a:r>
              <a:rPr lang="en-US" altLang="zh-CN" dirty="0"/>
              <a:t>] </a:t>
            </a:r>
            <a:r>
              <a:rPr lang="zh-CN" altLang="en-US" dirty="0"/>
              <a:t>基于 </a:t>
            </a:r>
            <a:r>
              <a:rPr lang="en-US" altLang="zh-CN" dirty="0" err="1"/>
              <a:t>Seatunnel</a:t>
            </a:r>
            <a:r>
              <a:rPr lang="en-US" altLang="zh-CN" dirty="0"/>
              <a:t>(Incubating) </a:t>
            </a:r>
            <a:r>
              <a:rPr lang="zh-CN" altLang="en-US" dirty="0"/>
              <a:t>的数据集成介绍</a:t>
            </a:r>
            <a:br>
              <a:rPr lang="zh-CN" altLang="en-US" dirty="0"/>
            </a:br>
            <a:endParaRPr lang="zh-CN" altLang="en-US" dirty="0"/>
          </a:p>
        </p:txBody>
      </p:sp>
      <p:sp>
        <p:nvSpPr>
          <p:cNvPr id="4" name="文本占位符 3"/>
          <p:cNvSpPr>
            <a:spLocks noGrp="1"/>
          </p:cNvSpPr>
          <p:nvPr>
            <p:ph type="body" sz="quarter" idx="10"/>
          </p:nvPr>
        </p:nvSpPr>
        <p:spPr/>
        <p:txBody>
          <a:bodyPr/>
          <a:lstStyle/>
          <a:p>
            <a:r>
              <a:rPr lang="zh-CN" altLang="en-US" dirty="0"/>
              <a:t>王奇</a:t>
            </a:r>
            <a:r>
              <a:rPr lang="en-US" altLang="zh-CN" dirty="0"/>
              <a:t>_</a:t>
            </a:r>
            <a:r>
              <a:rPr lang="en-US" altLang="zh-CN" dirty="0" err="1"/>
              <a:t>kalencaya</a:t>
            </a:r>
            <a:endParaRPr lang="zh-CN" altLang="en-US" dirty="0"/>
          </a:p>
        </p:txBody>
      </p:sp>
      <p:sp>
        <p:nvSpPr>
          <p:cNvPr id="5" name="文本占位符 4"/>
          <p:cNvSpPr>
            <a:spLocks noGrp="1"/>
          </p:cNvSpPr>
          <p:nvPr>
            <p:ph type="body" sz="quarter" idx="11"/>
          </p:nvPr>
        </p:nvSpPr>
        <p:spPr/>
        <p:txBody>
          <a:bodyPr/>
          <a:lstStyle/>
          <a:p>
            <a:r>
              <a:rPr lang="en-US" altLang="zh-CN" dirty="0"/>
              <a:t>2022-06-25</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grpSp>
        <p:nvGrpSpPr>
          <p:cNvPr id="151" name="组合 150">
            <a:extLst>
              <a:ext uri="{FF2B5EF4-FFF2-40B4-BE49-F238E27FC236}">
                <a16:creationId xmlns:a16="http://schemas.microsoft.com/office/drawing/2014/main" id="{CCE6A081-B8F6-C03C-19AE-4E477E941D84}"/>
              </a:ext>
            </a:extLst>
          </p:cNvPr>
          <p:cNvGrpSpPr/>
          <p:nvPr/>
        </p:nvGrpSpPr>
        <p:grpSpPr>
          <a:xfrm>
            <a:off x="5408679" y="1434978"/>
            <a:ext cx="3049200" cy="1008000"/>
            <a:chOff x="6527727" y="1661724"/>
            <a:chExt cx="3049200" cy="1008000"/>
          </a:xfrm>
        </p:grpSpPr>
        <p:sp>
          <p:nvSpPr>
            <p:cNvPr id="123" name="Shape 266">
              <a:extLst>
                <a:ext uri="{FF2B5EF4-FFF2-40B4-BE49-F238E27FC236}">
                  <a16:creationId xmlns:a16="http://schemas.microsoft.com/office/drawing/2014/main" id="{EE289553-A810-95AF-3D7A-AF202F21F2E2}"/>
                </a:ext>
              </a:extLst>
            </p:cNvPr>
            <p:cNvSpPr>
              <a:spLocks/>
            </p:cNvSpPr>
            <p:nvPr/>
          </p:nvSpPr>
          <p:spPr>
            <a:xfrm>
              <a:off x="6527727" y="1661724"/>
              <a:ext cx="3049200" cy="1008000"/>
            </a:xfrm>
            <a:prstGeom prst="roundRect">
              <a:avLst>
                <a:gd name="adj" fmla="val 8827"/>
              </a:avLst>
            </a:prstGeom>
            <a:ln w="6350" cmpd="sng">
              <a:solidFill>
                <a:srgbClr val="1A79F5"/>
              </a:solidFill>
              <a:prstDash val="lgDash"/>
              <a:miter lim="400000"/>
            </a:ln>
          </p:spPr>
          <p:txBody>
            <a:bodyPr lIns="71436" tIns="71436" rIns="71436" bIns="71436" anchor="ctr"/>
            <a:lstStyle/>
            <a:p>
              <a:pPr algn="ctr"/>
              <a:endParaRPr sz="800" dirty="0"/>
            </a:p>
          </p:txBody>
        </p:sp>
        <p:grpSp>
          <p:nvGrpSpPr>
            <p:cNvPr id="150" name="组合 149">
              <a:extLst>
                <a:ext uri="{FF2B5EF4-FFF2-40B4-BE49-F238E27FC236}">
                  <a16:creationId xmlns:a16="http://schemas.microsoft.com/office/drawing/2014/main" id="{44A6BA9F-CF90-B38D-85E9-FF416809160D}"/>
                </a:ext>
              </a:extLst>
            </p:cNvPr>
            <p:cNvGrpSpPr/>
            <p:nvPr/>
          </p:nvGrpSpPr>
          <p:grpSpPr>
            <a:xfrm>
              <a:off x="6700797" y="1815683"/>
              <a:ext cx="2703060" cy="700083"/>
              <a:chOff x="6715908" y="1743929"/>
              <a:chExt cx="2703060" cy="700083"/>
            </a:xfrm>
          </p:grpSpPr>
          <p:sp>
            <p:nvSpPr>
              <p:cNvPr id="124" name="Subtitle 2">
                <a:extLst>
                  <a:ext uri="{FF2B5EF4-FFF2-40B4-BE49-F238E27FC236}">
                    <a16:creationId xmlns:a16="http://schemas.microsoft.com/office/drawing/2014/main" id="{47468E05-9CA4-1A05-B610-8A98E6BB0F45}"/>
                  </a:ext>
                </a:extLst>
              </p:cNvPr>
              <p:cNvSpPr txBox="1">
                <a:spLocks/>
              </p:cNvSpPr>
              <p:nvPr/>
            </p:nvSpPr>
            <p:spPr>
              <a:xfrm>
                <a:off x="6715908" y="1743929"/>
                <a:ext cx="2703060" cy="27806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800" b="1" dirty="0" err="1">
                    <a:solidFill>
                      <a:srgbClr val="161B2A"/>
                    </a:solidFill>
                    <a:latin typeface="+mj-ea"/>
                    <a:ea typeface="+mj-ea"/>
                    <a:cs typeface="PingFang SC Thin" charset="-122"/>
                  </a:rPr>
                  <a:t>Seatunnel</a:t>
                </a:r>
                <a:endParaRPr lang="en-US" altLang="zh-CN" sz="1800" b="1" dirty="0">
                  <a:solidFill>
                    <a:srgbClr val="161B2A"/>
                  </a:solidFill>
                  <a:latin typeface="+mj-ea"/>
                  <a:ea typeface="+mj-ea"/>
                  <a:cs typeface="PingFang SC Thin" charset="-122"/>
                </a:endParaRPr>
              </a:p>
            </p:txBody>
          </p:sp>
          <p:grpSp>
            <p:nvGrpSpPr>
              <p:cNvPr id="149" name="组合 148">
                <a:extLst>
                  <a:ext uri="{FF2B5EF4-FFF2-40B4-BE49-F238E27FC236}">
                    <a16:creationId xmlns:a16="http://schemas.microsoft.com/office/drawing/2014/main" id="{FF8A85A3-4FE1-8CA1-0EFE-49C142A3915F}"/>
                  </a:ext>
                </a:extLst>
              </p:cNvPr>
              <p:cNvGrpSpPr/>
              <p:nvPr/>
            </p:nvGrpSpPr>
            <p:grpSpPr>
              <a:xfrm>
                <a:off x="6715908" y="2156012"/>
                <a:ext cx="2703060" cy="288000"/>
                <a:chOff x="6715908" y="2156012"/>
                <a:chExt cx="2703060" cy="288000"/>
              </a:xfrm>
            </p:grpSpPr>
            <p:sp>
              <p:nvSpPr>
                <p:cNvPr id="125" name="文本框 124">
                  <a:extLst>
                    <a:ext uri="{FF2B5EF4-FFF2-40B4-BE49-F238E27FC236}">
                      <a16:creationId xmlns:a16="http://schemas.microsoft.com/office/drawing/2014/main" id="{B08A7710-073A-BDEF-5445-7D8614F3E653}"/>
                    </a:ext>
                  </a:extLst>
                </p:cNvPr>
                <p:cNvSpPr txBox="1"/>
                <p:nvPr/>
              </p:nvSpPr>
              <p:spPr>
                <a:xfrm>
                  <a:off x="6715908" y="2156012"/>
                  <a:ext cx="720000" cy="2880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en-US" altLang="zh-CN" sz="1000" dirty="0">
                      <a:solidFill>
                        <a:schemeClr val="bg1"/>
                      </a:solidFill>
                    </a:rPr>
                    <a:t>Source</a:t>
                  </a:r>
                  <a:endParaRPr kumimoji="1" lang="zh-CN" altLang="en-US" sz="1000" dirty="0">
                    <a:solidFill>
                      <a:schemeClr val="bg1"/>
                    </a:solidFill>
                  </a:endParaRPr>
                </a:p>
              </p:txBody>
            </p:sp>
            <p:sp>
              <p:nvSpPr>
                <p:cNvPr id="126" name="文本框 125">
                  <a:extLst>
                    <a:ext uri="{FF2B5EF4-FFF2-40B4-BE49-F238E27FC236}">
                      <a16:creationId xmlns:a16="http://schemas.microsoft.com/office/drawing/2014/main" id="{11E2A303-D404-FBB6-BEB8-246765504217}"/>
                    </a:ext>
                  </a:extLst>
                </p:cNvPr>
                <p:cNvSpPr txBox="1"/>
                <p:nvPr/>
              </p:nvSpPr>
              <p:spPr>
                <a:xfrm>
                  <a:off x="8698968" y="2156012"/>
                  <a:ext cx="720000" cy="2880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en-US" altLang="zh-CN" sz="1000" dirty="0">
                      <a:solidFill>
                        <a:schemeClr val="bg1"/>
                      </a:solidFill>
                    </a:rPr>
                    <a:t>Sink</a:t>
                  </a:r>
                  <a:endParaRPr kumimoji="1" lang="zh-CN" altLang="en-US" sz="1000" dirty="0">
                    <a:solidFill>
                      <a:schemeClr val="bg1"/>
                    </a:solidFill>
                  </a:endParaRPr>
                </a:p>
              </p:txBody>
            </p:sp>
            <p:sp>
              <p:nvSpPr>
                <p:cNvPr id="131" name="文本框 130">
                  <a:extLst>
                    <a:ext uri="{FF2B5EF4-FFF2-40B4-BE49-F238E27FC236}">
                      <a16:creationId xmlns:a16="http://schemas.microsoft.com/office/drawing/2014/main" id="{FBE59111-C441-91CE-82E2-1A39BFFD5270}"/>
                    </a:ext>
                  </a:extLst>
                </p:cNvPr>
                <p:cNvSpPr txBox="1"/>
                <p:nvPr/>
              </p:nvSpPr>
              <p:spPr>
                <a:xfrm>
                  <a:off x="7707438" y="2156012"/>
                  <a:ext cx="720000" cy="2880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en-US" altLang="zh-CN" sz="1000" dirty="0">
                      <a:solidFill>
                        <a:schemeClr val="bg1"/>
                      </a:solidFill>
                    </a:rPr>
                    <a:t>Transform</a:t>
                  </a:r>
                  <a:endParaRPr kumimoji="1" lang="zh-CN" altLang="en-US" sz="1000" dirty="0">
                    <a:solidFill>
                      <a:schemeClr val="bg1"/>
                    </a:solidFill>
                  </a:endParaRPr>
                </a:p>
              </p:txBody>
            </p:sp>
          </p:grpSp>
        </p:grpSp>
      </p:grpSp>
      <p:grpSp>
        <p:nvGrpSpPr>
          <p:cNvPr id="2" name="组合 1">
            <a:extLst>
              <a:ext uri="{FF2B5EF4-FFF2-40B4-BE49-F238E27FC236}">
                <a16:creationId xmlns:a16="http://schemas.microsoft.com/office/drawing/2014/main" id="{422EFDA4-BD08-0A06-6AF2-9A31BB7287FE}"/>
              </a:ext>
            </a:extLst>
          </p:cNvPr>
          <p:cNvGrpSpPr/>
          <p:nvPr/>
        </p:nvGrpSpPr>
        <p:grpSpPr>
          <a:xfrm>
            <a:off x="10208467" y="1419868"/>
            <a:ext cx="1296000" cy="4665261"/>
            <a:chOff x="9789009" y="1262291"/>
            <a:chExt cx="1296000" cy="3024000"/>
          </a:xfrm>
        </p:grpSpPr>
        <p:sp>
          <p:nvSpPr>
            <p:cNvPr id="110" name="Shape 266">
              <a:extLst>
                <a:ext uri="{FF2B5EF4-FFF2-40B4-BE49-F238E27FC236}">
                  <a16:creationId xmlns:a16="http://schemas.microsoft.com/office/drawing/2014/main" id="{AA6E5EA4-AD71-7779-7C6E-0CB8E4CC49BC}"/>
                </a:ext>
              </a:extLst>
            </p:cNvPr>
            <p:cNvSpPr/>
            <p:nvPr/>
          </p:nvSpPr>
          <p:spPr>
            <a:xfrm>
              <a:off x="9789009" y="1262291"/>
              <a:ext cx="1296000" cy="3024000"/>
            </a:xfrm>
            <a:prstGeom prst="roundRect">
              <a:avLst>
                <a:gd name="adj" fmla="val 8827"/>
              </a:avLst>
            </a:prstGeom>
            <a:ln w="6350" cmpd="sng">
              <a:solidFill>
                <a:srgbClr val="1A79F5"/>
              </a:solidFill>
              <a:prstDash val="lgDash"/>
              <a:miter lim="400000"/>
            </a:ln>
          </p:spPr>
          <p:txBody>
            <a:bodyPr lIns="71436" tIns="71436" rIns="71436" bIns="71436" anchor="ctr"/>
            <a:lstStyle/>
            <a:p>
              <a:pPr algn="ctr"/>
              <a:endParaRPr sz="800" dirty="0"/>
            </a:p>
          </p:txBody>
        </p:sp>
        <p:sp>
          <p:nvSpPr>
            <p:cNvPr id="120" name="Subtitle 2">
              <a:extLst>
                <a:ext uri="{FF2B5EF4-FFF2-40B4-BE49-F238E27FC236}">
                  <a16:creationId xmlns:a16="http://schemas.microsoft.com/office/drawing/2014/main" id="{109AEF00-91D9-D86F-9E84-4C72EB02C208}"/>
                </a:ext>
              </a:extLst>
            </p:cNvPr>
            <p:cNvSpPr txBox="1">
              <a:spLocks/>
            </p:cNvSpPr>
            <p:nvPr/>
          </p:nvSpPr>
          <p:spPr>
            <a:xfrm>
              <a:off x="9859677" y="1314437"/>
              <a:ext cx="1206260" cy="27806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b="1" dirty="0" err="1">
                  <a:solidFill>
                    <a:srgbClr val="161B2A"/>
                  </a:solidFill>
                  <a:latin typeface="+mj-ea"/>
                  <a:ea typeface="+mj-ea"/>
                  <a:cs typeface="PingFang SC Thin" charset="-122"/>
                </a:rPr>
                <a:t>Flink</a:t>
              </a:r>
              <a:r>
                <a:rPr lang="en-US" altLang="zh-CN" sz="1400" b="1" dirty="0">
                  <a:solidFill>
                    <a:srgbClr val="161B2A"/>
                  </a:solidFill>
                  <a:latin typeface="+mj-ea"/>
                  <a:ea typeface="+mj-ea"/>
                  <a:cs typeface="PingFang SC Thin" charset="-122"/>
                </a:rPr>
                <a:t> Cluster</a:t>
              </a:r>
            </a:p>
          </p:txBody>
        </p:sp>
        <p:sp>
          <p:nvSpPr>
            <p:cNvPr id="121" name="文本框 120">
              <a:extLst>
                <a:ext uri="{FF2B5EF4-FFF2-40B4-BE49-F238E27FC236}">
                  <a16:creationId xmlns:a16="http://schemas.microsoft.com/office/drawing/2014/main" id="{84EC7B79-E151-B214-5933-F4A292CA103C}"/>
                </a:ext>
              </a:extLst>
            </p:cNvPr>
            <p:cNvSpPr txBox="1">
              <a:spLocks/>
            </p:cNvSpPr>
            <p:nvPr/>
          </p:nvSpPr>
          <p:spPr>
            <a:xfrm>
              <a:off x="10102807" y="1747459"/>
              <a:ext cx="720000" cy="5184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en-US" altLang="zh-CN" sz="1000" dirty="0">
                  <a:solidFill>
                    <a:schemeClr val="bg1"/>
                  </a:solidFill>
                </a:rPr>
                <a:t>Job Manager</a:t>
              </a:r>
              <a:endParaRPr kumimoji="1" lang="zh-CN" altLang="en-US" sz="1000" dirty="0">
                <a:solidFill>
                  <a:schemeClr val="bg1"/>
                </a:solidFill>
              </a:endParaRPr>
            </a:p>
          </p:txBody>
        </p:sp>
        <p:sp>
          <p:nvSpPr>
            <p:cNvPr id="122" name="文本框 121">
              <a:extLst>
                <a:ext uri="{FF2B5EF4-FFF2-40B4-BE49-F238E27FC236}">
                  <a16:creationId xmlns:a16="http://schemas.microsoft.com/office/drawing/2014/main" id="{4E0517D0-C8A3-EF59-242E-03135A50EA44}"/>
                </a:ext>
              </a:extLst>
            </p:cNvPr>
            <p:cNvSpPr txBox="1">
              <a:spLocks/>
            </p:cNvSpPr>
            <p:nvPr/>
          </p:nvSpPr>
          <p:spPr>
            <a:xfrm>
              <a:off x="10102807" y="2420820"/>
              <a:ext cx="720000" cy="5184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en-US" altLang="zh-CN" sz="1000" dirty="0">
                  <a:solidFill>
                    <a:schemeClr val="bg1"/>
                  </a:solidFill>
                </a:rPr>
                <a:t>Task Manager</a:t>
              </a:r>
              <a:endParaRPr kumimoji="1" lang="zh-CN" altLang="en-US" sz="1000" dirty="0">
                <a:solidFill>
                  <a:schemeClr val="bg1"/>
                </a:solidFill>
              </a:endParaRPr>
            </a:p>
          </p:txBody>
        </p:sp>
        <p:sp>
          <p:nvSpPr>
            <p:cNvPr id="132" name="文本框 131">
              <a:extLst>
                <a:ext uri="{FF2B5EF4-FFF2-40B4-BE49-F238E27FC236}">
                  <a16:creationId xmlns:a16="http://schemas.microsoft.com/office/drawing/2014/main" id="{8133ACB1-4CA7-1D8C-9CF7-034D7E0B1CE7}"/>
                </a:ext>
              </a:extLst>
            </p:cNvPr>
            <p:cNvSpPr txBox="1">
              <a:spLocks/>
            </p:cNvSpPr>
            <p:nvPr/>
          </p:nvSpPr>
          <p:spPr>
            <a:xfrm>
              <a:off x="10102807" y="3094181"/>
              <a:ext cx="720000" cy="5184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en-US" altLang="zh-CN" sz="1000" dirty="0">
                  <a:solidFill>
                    <a:schemeClr val="bg1"/>
                  </a:solidFill>
                </a:rPr>
                <a:t>Task Manager</a:t>
              </a:r>
              <a:endParaRPr kumimoji="1" lang="zh-CN" altLang="en-US" sz="1000" dirty="0">
                <a:solidFill>
                  <a:schemeClr val="bg1"/>
                </a:solidFill>
              </a:endParaRPr>
            </a:p>
          </p:txBody>
        </p:sp>
        <p:sp>
          <p:nvSpPr>
            <p:cNvPr id="133" name="文本框 132">
              <a:extLst>
                <a:ext uri="{FF2B5EF4-FFF2-40B4-BE49-F238E27FC236}">
                  <a16:creationId xmlns:a16="http://schemas.microsoft.com/office/drawing/2014/main" id="{DFBC6007-1F9D-3F60-F81C-8D848CC9F17E}"/>
                </a:ext>
              </a:extLst>
            </p:cNvPr>
            <p:cNvSpPr txBox="1">
              <a:spLocks/>
            </p:cNvSpPr>
            <p:nvPr/>
          </p:nvSpPr>
          <p:spPr>
            <a:xfrm>
              <a:off x="10102807" y="3767541"/>
              <a:ext cx="720000" cy="2880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en-US" altLang="zh-CN" sz="1000" dirty="0">
                  <a:solidFill>
                    <a:schemeClr val="bg1"/>
                  </a:solidFill>
                </a:rPr>
                <a:t>…</a:t>
              </a:r>
              <a:endParaRPr kumimoji="1" lang="zh-CN" altLang="en-US" sz="1000" dirty="0">
                <a:solidFill>
                  <a:schemeClr val="bg1"/>
                </a:solidFill>
              </a:endParaRPr>
            </a:p>
          </p:txBody>
        </p:sp>
      </p:grpSp>
      <p:grpSp>
        <p:nvGrpSpPr>
          <p:cNvPr id="13" name="组合 12">
            <a:extLst>
              <a:ext uri="{FF2B5EF4-FFF2-40B4-BE49-F238E27FC236}">
                <a16:creationId xmlns:a16="http://schemas.microsoft.com/office/drawing/2014/main" id="{3148E1A0-2A5E-A9DA-B1BA-47548DB3C17A}"/>
              </a:ext>
            </a:extLst>
          </p:cNvPr>
          <p:cNvGrpSpPr/>
          <p:nvPr/>
        </p:nvGrpSpPr>
        <p:grpSpPr>
          <a:xfrm>
            <a:off x="651955" y="2470221"/>
            <a:ext cx="3049466" cy="2366206"/>
            <a:chOff x="2189284" y="1466851"/>
            <a:chExt cx="3049466" cy="2366206"/>
          </a:xfrm>
        </p:grpSpPr>
        <p:sp>
          <p:nvSpPr>
            <p:cNvPr id="127" name="Shape 266">
              <a:extLst>
                <a:ext uri="{FF2B5EF4-FFF2-40B4-BE49-F238E27FC236}">
                  <a16:creationId xmlns:a16="http://schemas.microsoft.com/office/drawing/2014/main" id="{D40A63AD-4289-06EF-2EAF-6ABD6FFBB897}"/>
                </a:ext>
              </a:extLst>
            </p:cNvPr>
            <p:cNvSpPr/>
            <p:nvPr/>
          </p:nvSpPr>
          <p:spPr>
            <a:xfrm>
              <a:off x="2189284" y="1466851"/>
              <a:ext cx="3049466" cy="2366206"/>
            </a:xfrm>
            <a:prstGeom prst="roundRect">
              <a:avLst>
                <a:gd name="adj" fmla="val 8827"/>
              </a:avLst>
            </a:prstGeom>
            <a:ln w="6350" cmpd="sng">
              <a:solidFill>
                <a:srgbClr val="1A79F5"/>
              </a:solidFill>
              <a:prstDash val="lgDash"/>
              <a:miter lim="400000"/>
            </a:ln>
          </p:spPr>
          <p:txBody>
            <a:bodyPr lIns="71436" tIns="71436" rIns="71436" bIns="71436" anchor="ctr"/>
            <a:lstStyle/>
            <a:p>
              <a:pPr algn="ctr"/>
              <a:endParaRPr sz="800" dirty="0"/>
            </a:p>
          </p:txBody>
        </p:sp>
        <p:grpSp>
          <p:nvGrpSpPr>
            <p:cNvPr id="12" name="组合 11">
              <a:extLst>
                <a:ext uri="{FF2B5EF4-FFF2-40B4-BE49-F238E27FC236}">
                  <a16:creationId xmlns:a16="http://schemas.microsoft.com/office/drawing/2014/main" id="{90ABFD14-EFEE-0612-9E04-356C6AE11511}"/>
                </a:ext>
              </a:extLst>
            </p:cNvPr>
            <p:cNvGrpSpPr/>
            <p:nvPr/>
          </p:nvGrpSpPr>
          <p:grpSpPr>
            <a:xfrm>
              <a:off x="2394934" y="1536172"/>
              <a:ext cx="2638165" cy="2014546"/>
              <a:chOff x="2394934" y="1536172"/>
              <a:chExt cx="2638165" cy="2014546"/>
            </a:xfrm>
          </p:grpSpPr>
          <p:sp>
            <p:nvSpPr>
              <p:cNvPr id="128" name="Subtitle 2">
                <a:extLst>
                  <a:ext uri="{FF2B5EF4-FFF2-40B4-BE49-F238E27FC236}">
                    <a16:creationId xmlns:a16="http://schemas.microsoft.com/office/drawing/2014/main" id="{4A9A8178-866B-0AC5-BC6A-3660B26CBBF4}"/>
                  </a:ext>
                </a:extLst>
              </p:cNvPr>
              <p:cNvSpPr txBox="1">
                <a:spLocks/>
              </p:cNvSpPr>
              <p:nvPr/>
            </p:nvSpPr>
            <p:spPr>
              <a:xfrm>
                <a:off x="3106839" y="1536172"/>
                <a:ext cx="1206260" cy="278061"/>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300" b="1" dirty="0" err="1">
                    <a:solidFill>
                      <a:srgbClr val="161B2A"/>
                    </a:solidFill>
                    <a:latin typeface="+mj-ea"/>
                    <a:ea typeface="+mj-ea"/>
                    <a:cs typeface="PingFang SC Thin" charset="-122"/>
                  </a:rPr>
                  <a:t>Scaleph</a:t>
                </a:r>
                <a:endParaRPr lang="en-US" altLang="zh-CN" sz="1300" b="1" dirty="0">
                  <a:solidFill>
                    <a:srgbClr val="161B2A"/>
                  </a:solidFill>
                  <a:latin typeface="+mj-ea"/>
                  <a:ea typeface="+mj-ea"/>
                  <a:cs typeface="PingFang SC Thin" charset="-122"/>
                </a:endParaRPr>
              </a:p>
            </p:txBody>
          </p:sp>
          <p:grpSp>
            <p:nvGrpSpPr>
              <p:cNvPr id="10" name="组合 9">
                <a:extLst>
                  <a:ext uri="{FF2B5EF4-FFF2-40B4-BE49-F238E27FC236}">
                    <a16:creationId xmlns:a16="http://schemas.microsoft.com/office/drawing/2014/main" id="{629718FC-DA4B-535A-3368-B2E3C0440669}"/>
                  </a:ext>
                </a:extLst>
              </p:cNvPr>
              <p:cNvGrpSpPr/>
              <p:nvPr/>
            </p:nvGrpSpPr>
            <p:grpSpPr>
              <a:xfrm>
                <a:off x="2394934" y="2110776"/>
                <a:ext cx="2638165" cy="1439942"/>
                <a:chOff x="2490861" y="2116886"/>
                <a:chExt cx="2638165" cy="1439942"/>
              </a:xfrm>
            </p:grpSpPr>
            <p:grpSp>
              <p:nvGrpSpPr>
                <p:cNvPr id="4" name="组合 3">
                  <a:extLst>
                    <a:ext uri="{FF2B5EF4-FFF2-40B4-BE49-F238E27FC236}">
                      <a16:creationId xmlns:a16="http://schemas.microsoft.com/office/drawing/2014/main" id="{55E350CB-7355-C3F5-3773-15D1BE82D1BA}"/>
                    </a:ext>
                  </a:extLst>
                </p:cNvPr>
                <p:cNvGrpSpPr/>
                <p:nvPr/>
              </p:nvGrpSpPr>
              <p:grpSpPr>
                <a:xfrm>
                  <a:off x="2490861" y="2116886"/>
                  <a:ext cx="2638165" cy="518965"/>
                  <a:chOff x="2490861" y="2116886"/>
                  <a:chExt cx="2638165" cy="518965"/>
                </a:xfrm>
              </p:grpSpPr>
              <p:sp>
                <p:nvSpPr>
                  <p:cNvPr id="130" name="文本框 129">
                    <a:extLst>
                      <a:ext uri="{FF2B5EF4-FFF2-40B4-BE49-F238E27FC236}">
                        <a16:creationId xmlns:a16="http://schemas.microsoft.com/office/drawing/2014/main" id="{19557095-2109-3C03-A0B9-F9C9B2DDB275}"/>
                      </a:ext>
                    </a:extLst>
                  </p:cNvPr>
                  <p:cNvSpPr txBox="1"/>
                  <p:nvPr/>
                </p:nvSpPr>
                <p:spPr>
                  <a:xfrm>
                    <a:off x="3449943" y="2117451"/>
                    <a:ext cx="720000" cy="5184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zh-CN" altLang="en-US" sz="1000" dirty="0">
                        <a:solidFill>
                          <a:schemeClr val="bg1"/>
                        </a:solidFill>
                      </a:rPr>
                      <a:t>作业管理</a:t>
                    </a:r>
                  </a:p>
                </p:txBody>
              </p:sp>
              <p:sp>
                <p:nvSpPr>
                  <p:cNvPr id="134" name="文本框 133">
                    <a:extLst>
                      <a:ext uri="{FF2B5EF4-FFF2-40B4-BE49-F238E27FC236}">
                        <a16:creationId xmlns:a16="http://schemas.microsoft.com/office/drawing/2014/main" id="{3E459603-B168-65E4-7715-ED818922977F}"/>
                      </a:ext>
                    </a:extLst>
                  </p:cNvPr>
                  <p:cNvSpPr txBox="1"/>
                  <p:nvPr/>
                </p:nvSpPr>
                <p:spPr>
                  <a:xfrm>
                    <a:off x="2490861" y="2116886"/>
                    <a:ext cx="720000" cy="5184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zh-CN" altLang="en-US" sz="1000" dirty="0">
                        <a:solidFill>
                          <a:schemeClr val="bg1"/>
                        </a:solidFill>
                      </a:rPr>
                      <a:t>集群管理</a:t>
                    </a:r>
                  </a:p>
                </p:txBody>
              </p:sp>
              <p:sp>
                <p:nvSpPr>
                  <p:cNvPr id="135" name="文本框 134">
                    <a:extLst>
                      <a:ext uri="{FF2B5EF4-FFF2-40B4-BE49-F238E27FC236}">
                        <a16:creationId xmlns:a16="http://schemas.microsoft.com/office/drawing/2014/main" id="{EBF2AADB-8798-EEF6-B4AC-06F561B6EDFB}"/>
                      </a:ext>
                    </a:extLst>
                  </p:cNvPr>
                  <p:cNvSpPr txBox="1"/>
                  <p:nvPr/>
                </p:nvSpPr>
                <p:spPr>
                  <a:xfrm>
                    <a:off x="4409026" y="2116886"/>
                    <a:ext cx="720000" cy="5184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zh-CN" altLang="en-US" sz="1000" dirty="0">
                        <a:solidFill>
                          <a:schemeClr val="bg1"/>
                        </a:solidFill>
                      </a:rPr>
                      <a:t>资源管理</a:t>
                    </a:r>
                  </a:p>
                </p:txBody>
              </p:sp>
            </p:grpSp>
            <p:grpSp>
              <p:nvGrpSpPr>
                <p:cNvPr id="9" name="组合 8">
                  <a:extLst>
                    <a:ext uri="{FF2B5EF4-FFF2-40B4-BE49-F238E27FC236}">
                      <a16:creationId xmlns:a16="http://schemas.microsoft.com/office/drawing/2014/main" id="{D728CE80-5D26-65A2-6F3E-C3A1B54D4EA5}"/>
                    </a:ext>
                  </a:extLst>
                </p:cNvPr>
                <p:cNvGrpSpPr/>
                <p:nvPr/>
              </p:nvGrpSpPr>
              <p:grpSpPr>
                <a:xfrm>
                  <a:off x="2494452" y="3037493"/>
                  <a:ext cx="2634574" cy="519335"/>
                  <a:chOff x="2494452" y="3037493"/>
                  <a:chExt cx="2634574" cy="519335"/>
                </a:xfrm>
              </p:grpSpPr>
              <p:sp>
                <p:nvSpPr>
                  <p:cNvPr id="129" name="文本框 128">
                    <a:extLst>
                      <a:ext uri="{FF2B5EF4-FFF2-40B4-BE49-F238E27FC236}">
                        <a16:creationId xmlns:a16="http://schemas.microsoft.com/office/drawing/2014/main" id="{C7206181-A029-1AB7-4DA2-F3EF3F8EBE35}"/>
                      </a:ext>
                    </a:extLst>
                  </p:cNvPr>
                  <p:cNvSpPr txBox="1"/>
                  <p:nvPr/>
                </p:nvSpPr>
                <p:spPr>
                  <a:xfrm>
                    <a:off x="4409026" y="3038428"/>
                    <a:ext cx="720000" cy="5184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defPPr>
                      <a:defRPr lang="en-US"/>
                    </a:defPPr>
                    <a:lvl1pPr algn="ctr">
                      <a:defRPr kumimoji="1" sz="1000">
                        <a:solidFill>
                          <a:schemeClr val="bg1"/>
                        </a:solidFill>
                      </a:defRPr>
                    </a:lvl1pPr>
                  </a:lstStyle>
                  <a:p>
                    <a:r>
                      <a:rPr lang="en-US" altLang="zh-CN" dirty="0"/>
                      <a:t>…</a:t>
                    </a:r>
                    <a:endParaRPr lang="zh-CN" altLang="en-US" dirty="0"/>
                  </a:p>
                </p:txBody>
              </p:sp>
              <p:sp>
                <p:nvSpPr>
                  <p:cNvPr id="136" name="文本框 135">
                    <a:extLst>
                      <a:ext uri="{FF2B5EF4-FFF2-40B4-BE49-F238E27FC236}">
                        <a16:creationId xmlns:a16="http://schemas.microsoft.com/office/drawing/2014/main" id="{6081C828-CB7E-5B90-2F19-FECBA1F9D4EE}"/>
                      </a:ext>
                    </a:extLst>
                  </p:cNvPr>
                  <p:cNvSpPr txBox="1"/>
                  <p:nvPr/>
                </p:nvSpPr>
                <p:spPr>
                  <a:xfrm>
                    <a:off x="2494452" y="3037493"/>
                    <a:ext cx="720000" cy="5184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zh-CN" altLang="en-US" sz="1000" dirty="0">
                        <a:solidFill>
                          <a:schemeClr val="bg1"/>
                        </a:solidFill>
                      </a:rPr>
                      <a:t>运维中心</a:t>
                    </a:r>
                  </a:p>
                </p:txBody>
              </p:sp>
              <p:sp>
                <p:nvSpPr>
                  <p:cNvPr id="137" name="文本框 136">
                    <a:extLst>
                      <a:ext uri="{FF2B5EF4-FFF2-40B4-BE49-F238E27FC236}">
                        <a16:creationId xmlns:a16="http://schemas.microsoft.com/office/drawing/2014/main" id="{E7A26ED9-F5F8-0E49-AAC8-4D72D24F2FA8}"/>
                      </a:ext>
                    </a:extLst>
                  </p:cNvPr>
                  <p:cNvSpPr txBox="1"/>
                  <p:nvPr/>
                </p:nvSpPr>
                <p:spPr>
                  <a:xfrm>
                    <a:off x="3461744" y="3038428"/>
                    <a:ext cx="720000" cy="518400"/>
                  </a:xfrm>
                  <a:prstGeom prst="rect">
                    <a:avLst/>
                  </a:prstGeom>
                  <a:solidFill>
                    <a:srgbClr val="16537F"/>
                  </a:solidFill>
                  <a:ln>
                    <a:solidFill>
                      <a:srgbClr val="1A79F5">
                        <a:alpha val="46000"/>
                      </a:srgbClr>
                    </a:solidFill>
                  </a:ln>
                </p:spPr>
                <p:txBody>
                  <a:bodyPr wrap="square" lIns="36000" tIns="36000" rIns="36000" bIns="36000" rtlCol="0" anchor="ctr" anchorCtr="1">
                    <a:normAutofit/>
                  </a:bodyPr>
                  <a:lstStyle/>
                  <a:p>
                    <a:pPr algn="ctr"/>
                    <a:r>
                      <a:rPr kumimoji="1" lang="zh-CN" altLang="en-US" sz="1000" dirty="0">
                        <a:solidFill>
                          <a:schemeClr val="bg1"/>
                        </a:solidFill>
                      </a:rPr>
                      <a:t>系统管理</a:t>
                    </a:r>
                  </a:p>
                </p:txBody>
              </p:sp>
            </p:grpSp>
          </p:grpSp>
        </p:grpSp>
      </p:grpSp>
      <p:sp>
        <p:nvSpPr>
          <p:cNvPr id="138" name="Shape 266">
            <a:extLst>
              <a:ext uri="{FF2B5EF4-FFF2-40B4-BE49-F238E27FC236}">
                <a16:creationId xmlns:a16="http://schemas.microsoft.com/office/drawing/2014/main" id="{960FB20C-F96A-12DC-5DC4-50297E00A70C}"/>
              </a:ext>
            </a:extLst>
          </p:cNvPr>
          <p:cNvSpPr/>
          <p:nvPr/>
        </p:nvSpPr>
        <p:spPr>
          <a:xfrm>
            <a:off x="648040" y="1419867"/>
            <a:ext cx="3049200" cy="576000"/>
          </a:xfrm>
          <a:prstGeom prst="roundRect">
            <a:avLst>
              <a:gd name="adj" fmla="val 8827"/>
            </a:avLst>
          </a:prstGeom>
          <a:ln w="6350" cmpd="sng">
            <a:solidFill>
              <a:srgbClr val="1A79F5"/>
            </a:solidFill>
            <a:prstDash val="lgDash"/>
            <a:miter lim="400000"/>
          </a:ln>
        </p:spPr>
        <p:txBody>
          <a:bodyPr lIns="71436" tIns="71436" rIns="71436" bIns="71436" anchor="ctr"/>
          <a:lstStyle/>
          <a:p>
            <a:pPr algn="ctr"/>
            <a:endParaRPr sz="800" dirty="0"/>
          </a:p>
        </p:txBody>
      </p:sp>
      <p:grpSp>
        <p:nvGrpSpPr>
          <p:cNvPr id="14" name="组合 13">
            <a:extLst>
              <a:ext uri="{FF2B5EF4-FFF2-40B4-BE49-F238E27FC236}">
                <a16:creationId xmlns:a16="http://schemas.microsoft.com/office/drawing/2014/main" id="{1BDB53D7-7C4F-66FF-B3E2-D8C13A440274}"/>
              </a:ext>
            </a:extLst>
          </p:cNvPr>
          <p:cNvGrpSpPr/>
          <p:nvPr/>
        </p:nvGrpSpPr>
        <p:grpSpPr>
          <a:xfrm>
            <a:off x="648040" y="5293132"/>
            <a:ext cx="3049200" cy="792000"/>
            <a:chOff x="1137859" y="5420718"/>
            <a:chExt cx="3049200" cy="792000"/>
          </a:xfrm>
        </p:grpSpPr>
        <p:sp>
          <p:nvSpPr>
            <p:cNvPr id="139" name="罐形 25">
              <a:extLst>
                <a:ext uri="{FF2B5EF4-FFF2-40B4-BE49-F238E27FC236}">
                  <a16:creationId xmlns:a16="http://schemas.microsoft.com/office/drawing/2014/main" id="{A5D0FAF1-F92F-9EF5-A6A7-3A058EE9CB43}"/>
                </a:ext>
              </a:extLst>
            </p:cNvPr>
            <p:cNvSpPr/>
            <p:nvPr/>
          </p:nvSpPr>
          <p:spPr>
            <a:xfrm>
              <a:off x="1512985" y="5568328"/>
              <a:ext cx="879984" cy="496780"/>
            </a:xfrm>
            <a:prstGeom prst="can">
              <a:avLst/>
            </a:prstGeom>
            <a:solidFill>
              <a:schemeClr val="bg1">
                <a:lumMod val="50000"/>
              </a:schemeClr>
            </a:solidFill>
            <a:ln w="3175" cmpd="sng">
              <a:noFill/>
            </a:ln>
          </p:spPr>
          <p:style>
            <a:lnRef idx="1">
              <a:schemeClr val="accent1"/>
            </a:lnRef>
            <a:fillRef idx="3">
              <a:schemeClr val="accent1"/>
            </a:fillRef>
            <a:effectRef idx="2">
              <a:schemeClr val="accent1"/>
            </a:effectRef>
            <a:fontRef idx="minor">
              <a:schemeClr val="lt1"/>
            </a:fontRef>
          </p:style>
          <p:txBody>
            <a:bodyPr/>
            <a:lstStyle/>
            <a:p>
              <a:pPr algn="ctr"/>
              <a:r>
                <a:rPr lang="en-US" altLang="zh-CN" sz="1100" dirty="0">
                  <a:solidFill>
                    <a:schemeClr val="tx1"/>
                  </a:solidFill>
                </a:rPr>
                <a:t>Redis</a:t>
              </a:r>
              <a:endParaRPr lang="zh-CN" altLang="en-US" sz="1100" dirty="0">
                <a:solidFill>
                  <a:schemeClr val="tx1"/>
                </a:solidFill>
              </a:endParaRPr>
            </a:p>
          </p:txBody>
        </p:sp>
        <p:sp>
          <p:nvSpPr>
            <p:cNvPr id="140" name="罐形 25">
              <a:extLst>
                <a:ext uri="{FF2B5EF4-FFF2-40B4-BE49-F238E27FC236}">
                  <a16:creationId xmlns:a16="http://schemas.microsoft.com/office/drawing/2014/main" id="{B427F1F1-F133-D603-E446-9F84D22AA634}"/>
                </a:ext>
              </a:extLst>
            </p:cNvPr>
            <p:cNvSpPr/>
            <p:nvPr/>
          </p:nvSpPr>
          <p:spPr>
            <a:xfrm>
              <a:off x="2826716" y="5568328"/>
              <a:ext cx="879984" cy="496780"/>
            </a:xfrm>
            <a:prstGeom prst="can">
              <a:avLst/>
            </a:prstGeom>
            <a:solidFill>
              <a:schemeClr val="bg1">
                <a:lumMod val="50000"/>
              </a:schemeClr>
            </a:solidFill>
            <a:ln w="3175" cmpd="sng">
              <a:noFill/>
            </a:ln>
          </p:spPr>
          <p:style>
            <a:lnRef idx="1">
              <a:schemeClr val="accent1"/>
            </a:lnRef>
            <a:fillRef idx="3">
              <a:schemeClr val="accent1"/>
            </a:fillRef>
            <a:effectRef idx="2">
              <a:schemeClr val="accent1"/>
            </a:effectRef>
            <a:fontRef idx="minor">
              <a:schemeClr val="lt1"/>
            </a:fontRef>
          </p:style>
          <p:txBody>
            <a:bodyPr/>
            <a:lstStyle/>
            <a:p>
              <a:pPr algn="ctr"/>
              <a:r>
                <a:rPr lang="en-US" altLang="zh-CN" sz="1100" dirty="0" err="1">
                  <a:solidFill>
                    <a:schemeClr val="tx1"/>
                  </a:solidFill>
                </a:rPr>
                <a:t>Mysql</a:t>
              </a:r>
              <a:endParaRPr lang="zh-CN" altLang="en-US" sz="1100" dirty="0">
                <a:solidFill>
                  <a:schemeClr val="tx1"/>
                </a:solidFill>
              </a:endParaRPr>
            </a:p>
          </p:txBody>
        </p:sp>
        <p:sp>
          <p:nvSpPr>
            <p:cNvPr id="141" name="Shape 266">
              <a:extLst>
                <a:ext uri="{FF2B5EF4-FFF2-40B4-BE49-F238E27FC236}">
                  <a16:creationId xmlns:a16="http://schemas.microsoft.com/office/drawing/2014/main" id="{3AECF05D-76FC-8AE3-77CC-251E971F903D}"/>
                </a:ext>
              </a:extLst>
            </p:cNvPr>
            <p:cNvSpPr/>
            <p:nvPr/>
          </p:nvSpPr>
          <p:spPr>
            <a:xfrm>
              <a:off x="1137859" y="5420718"/>
              <a:ext cx="3049200" cy="792000"/>
            </a:xfrm>
            <a:prstGeom prst="roundRect">
              <a:avLst>
                <a:gd name="adj" fmla="val 8827"/>
              </a:avLst>
            </a:prstGeom>
            <a:ln w="6350" cmpd="sng">
              <a:solidFill>
                <a:srgbClr val="1A79F5"/>
              </a:solidFill>
              <a:prstDash val="lgDash"/>
              <a:miter lim="400000"/>
            </a:ln>
          </p:spPr>
          <p:txBody>
            <a:bodyPr lIns="71436" tIns="71436" rIns="71436" bIns="71436" anchor="ctr"/>
            <a:lstStyle/>
            <a:p>
              <a:pPr algn="ctr"/>
              <a:endParaRPr sz="800" dirty="0"/>
            </a:p>
          </p:txBody>
        </p:sp>
      </p:grpSp>
      <p:sp>
        <p:nvSpPr>
          <p:cNvPr id="142" name="上箭头 11">
            <a:extLst>
              <a:ext uri="{FF2B5EF4-FFF2-40B4-BE49-F238E27FC236}">
                <a16:creationId xmlns:a16="http://schemas.microsoft.com/office/drawing/2014/main" id="{D15F8930-C478-47AD-FFAB-9380D3FE7FE2}"/>
              </a:ext>
            </a:extLst>
          </p:cNvPr>
          <p:cNvSpPr/>
          <p:nvPr/>
        </p:nvSpPr>
        <p:spPr>
          <a:xfrm>
            <a:off x="2027823" y="4879272"/>
            <a:ext cx="321330" cy="325110"/>
          </a:xfrm>
          <a:prstGeom prst="upArrow">
            <a:avLst/>
          </a:prstGeom>
          <a:solidFill>
            <a:schemeClr val="bg2">
              <a:lumMod val="50000"/>
              <a:alpha val="41000"/>
            </a:schemeClr>
          </a:solidFill>
          <a:ln w="3175" cmpd="sng">
            <a:solidFill>
              <a:schemeClr val="bg1">
                <a:lumMod val="65000"/>
                <a:alpha val="8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
        <p:nvSpPr>
          <p:cNvPr id="143" name="Subtitle 2">
            <a:extLst>
              <a:ext uri="{FF2B5EF4-FFF2-40B4-BE49-F238E27FC236}">
                <a16:creationId xmlns:a16="http://schemas.microsoft.com/office/drawing/2014/main" id="{E406D905-7502-A119-E533-38296BB17C1A}"/>
              </a:ext>
            </a:extLst>
          </p:cNvPr>
          <p:cNvSpPr txBox="1">
            <a:spLocks/>
          </p:cNvSpPr>
          <p:nvPr/>
        </p:nvSpPr>
        <p:spPr>
          <a:xfrm>
            <a:off x="748423" y="1550595"/>
            <a:ext cx="2834277" cy="27806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2000" b="1" dirty="0" err="1">
                <a:solidFill>
                  <a:srgbClr val="161B2A"/>
                </a:solidFill>
                <a:latin typeface="+mj-ea"/>
                <a:ea typeface="+mj-ea"/>
                <a:cs typeface="PingFang SC Thin" charset="-122"/>
              </a:rPr>
              <a:t>Scaleph</a:t>
            </a:r>
            <a:r>
              <a:rPr lang="en-US" altLang="zh-CN" sz="2000" b="1" dirty="0">
                <a:solidFill>
                  <a:srgbClr val="161B2A"/>
                </a:solidFill>
                <a:latin typeface="+mj-ea"/>
                <a:ea typeface="+mj-ea"/>
                <a:cs typeface="PingFang SC Thin" charset="-122"/>
              </a:rPr>
              <a:t> Web UI</a:t>
            </a:r>
          </a:p>
        </p:txBody>
      </p:sp>
      <p:sp>
        <p:nvSpPr>
          <p:cNvPr id="144" name="上箭头 11">
            <a:extLst>
              <a:ext uri="{FF2B5EF4-FFF2-40B4-BE49-F238E27FC236}">
                <a16:creationId xmlns:a16="http://schemas.microsoft.com/office/drawing/2014/main" id="{A782FB30-FE38-0E2D-6624-E94567F8479F}"/>
              </a:ext>
            </a:extLst>
          </p:cNvPr>
          <p:cNvSpPr/>
          <p:nvPr/>
        </p:nvSpPr>
        <p:spPr>
          <a:xfrm>
            <a:off x="2027823" y="2084617"/>
            <a:ext cx="321330" cy="325110"/>
          </a:xfrm>
          <a:prstGeom prst="upArrow">
            <a:avLst/>
          </a:prstGeom>
          <a:solidFill>
            <a:schemeClr val="bg2">
              <a:lumMod val="50000"/>
              <a:alpha val="41000"/>
            </a:schemeClr>
          </a:solidFill>
          <a:ln w="3175" cmpd="sng">
            <a:solidFill>
              <a:schemeClr val="bg1">
                <a:lumMod val="65000"/>
                <a:alpha val="8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grpSp>
        <p:nvGrpSpPr>
          <p:cNvPr id="148" name="组合 147">
            <a:extLst>
              <a:ext uri="{FF2B5EF4-FFF2-40B4-BE49-F238E27FC236}">
                <a16:creationId xmlns:a16="http://schemas.microsoft.com/office/drawing/2014/main" id="{BB5C7BD7-3F84-928C-1064-0871A6E0C411}"/>
              </a:ext>
            </a:extLst>
          </p:cNvPr>
          <p:cNvGrpSpPr/>
          <p:nvPr/>
        </p:nvGrpSpPr>
        <p:grpSpPr>
          <a:xfrm>
            <a:off x="4493502" y="2739934"/>
            <a:ext cx="1000245" cy="594372"/>
            <a:chOff x="4372018" y="3948562"/>
            <a:chExt cx="937037" cy="561959"/>
          </a:xfrm>
        </p:grpSpPr>
        <p:pic>
          <p:nvPicPr>
            <p:cNvPr id="146" name="图形 145" descr="文档">
              <a:extLst>
                <a:ext uri="{FF2B5EF4-FFF2-40B4-BE49-F238E27FC236}">
                  <a16:creationId xmlns:a16="http://schemas.microsoft.com/office/drawing/2014/main" id="{6BFE9AE0-A3CD-8E8C-6D90-99B60F93AC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0597" y="3948562"/>
              <a:ext cx="299816" cy="302587"/>
            </a:xfrm>
            <a:prstGeom prst="rect">
              <a:avLst/>
            </a:prstGeom>
          </p:spPr>
        </p:pic>
        <p:sp>
          <p:nvSpPr>
            <p:cNvPr id="147" name="Subtitle 2">
              <a:extLst>
                <a:ext uri="{FF2B5EF4-FFF2-40B4-BE49-F238E27FC236}">
                  <a16:creationId xmlns:a16="http://schemas.microsoft.com/office/drawing/2014/main" id="{E867EF21-550D-7C60-A965-C716698F49A4}"/>
                </a:ext>
              </a:extLst>
            </p:cNvPr>
            <p:cNvSpPr txBox="1">
              <a:spLocks/>
            </p:cNvSpPr>
            <p:nvPr/>
          </p:nvSpPr>
          <p:spPr>
            <a:xfrm>
              <a:off x="4372018" y="4251149"/>
              <a:ext cx="937037" cy="259372"/>
            </a:xfrm>
            <a:prstGeom prst="rect">
              <a:avLst/>
            </a:prstGeom>
          </p:spPr>
          <p:txBody>
            <a:bodyPr>
              <a:normAutofit fontScale="77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300" b="1" dirty="0">
                  <a:solidFill>
                    <a:srgbClr val="161B2A"/>
                  </a:solidFill>
                  <a:latin typeface="+mj-ea"/>
                  <a:ea typeface="+mj-ea"/>
                  <a:cs typeface="PingFang SC Thin" charset="-122"/>
                </a:rPr>
                <a:t>Job conf file</a:t>
              </a:r>
            </a:p>
          </p:txBody>
        </p:sp>
      </p:grpSp>
      <p:sp>
        <p:nvSpPr>
          <p:cNvPr id="155" name="Shape 266">
            <a:extLst>
              <a:ext uri="{FF2B5EF4-FFF2-40B4-BE49-F238E27FC236}">
                <a16:creationId xmlns:a16="http://schemas.microsoft.com/office/drawing/2014/main" id="{482B8A84-2150-3EBC-4B8A-693942F05FA5}"/>
              </a:ext>
            </a:extLst>
          </p:cNvPr>
          <p:cNvSpPr/>
          <p:nvPr/>
        </p:nvSpPr>
        <p:spPr>
          <a:xfrm>
            <a:off x="8734301" y="2561381"/>
            <a:ext cx="864000" cy="1980000"/>
          </a:xfrm>
          <a:prstGeom prst="roundRect">
            <a:avLst>
              <a:gd name="adj" fmla="val 8827"/>
            </a:avLst>
          </a:prstGeom>
          <a:solidFill>
            <a:schemeClr val="accent4">
              <a:lumMod val="75000"/>
            </a:schemeClr>
          </a:solidFill>
          <a:ln w="3175" cmpd="sng">
            <a:solidFill>
              <a:srgbClr val="1A79F5"/>
            </a:solidFill>
            <a:prstDash val="solid"/>
            <a:miter lim="400000"/>
          </a:ln>
        </p:spPr>
        <p:txBody>
          <a:bodyPr lIns="71436" tIns="36000" rIns="71436" bIns="36000" anchor="ctr"/>
          <a:lstStyle/>
          <a:p>
            <a:pPr algn="ctr"/>
            <a:r>
              <a:rPr kumimoji="1" lang="en-US" altLang="zh-CN" sz="1100" dirty="0" err="1">
                <a:solidFill>
                  <a:schemeClr val="bg1"/>
                </a:solidFill>
              </a:rPr>
              <a:t>Flinkful</a:t>
            </a:r>
            <a:endParaRPr kumimoji="1" lang="zh-CN" altLang="en-US" sz="1100" dirty="0">
              <a:solidFill>
                <a:schemeClr val="bg1"/>
              </a:solidFill>
            </a:endParaRPr>
          </a:p>
        </p:txBody>
      </p:sp>
      <p:grpSp>
        <p:nvGrpSpPr>
          <p:cNvPr id="156" name="组合 155">
            <a:extLst>
              <a:ext uri="{FF2B5EF4-FFF2-40B4-BE49-F238E27FC236}">
                <a16:creationId xmlns:a16="http://schemas.microsoft.com/office/drawing/2014/main" id="{EAF60D07-60EF-D277-6807-949FB10BC359}"/>
              </a:ext>
            </a:extLst>
          </p:cNvPr>
          <p:cNvGrpSpPr/>
          <p:nvPr/>
        </p:nvGrpSpPr>
        <p:grpSpPr>
          <a:xfrm>
            <a:off x="4482793" y="4495846"/>
            <a:ext cx="1000245" cy="594372"/>
            <a:chOff x="4372018" y="3948562"/>
            <a:chExt cx="937037" cy="561959"/>
          </a:xfrm>
        </p:grpSpPr>
        <p:pic>
          <p:nvPicPr>
            <p:cNvPr id="157" name="图形 156" descr="文档">
              <a:extLst>
                <a:ext uri="{FF2B5EF4-FFF2-40B4-BE49-F238E27FC236}">
                  <a16:creationId xmlns:a16="http://schemas.microsoft.com/office/drawing/2014/main" id="{CBFDCB83-2AEF-0895-9748-CA25767E69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0597" y="3948562"/>
              <a:ext cx="299816" cy="302587"/>
            </a:xfrm>
            <a:prstGeom prst="rect">
              <a:avLst/>
            </a:prstGeom>
          </p:spPr>
        </p:pic>
        <p:sp>
          <p:nvSpPr>
            <p:cNvPr id="158" name="Subtitle 2">
              <a:extLst>
                <a:ext uri="{FF2B5EF4-FFF2-40B4-BE49-F238E27FC236}">
                  <a16:creationId xmlns:a16="http://schemas.microsoft.com/office/drawing/2014/main" id="{20EC7B64-E29A-AE3E-64B1-CD3260A2778E}"/>
                </a:ext>
              </a:extLst>
            </p:cNvPr>
            <p:cNvSpPr txBox="1">
              <a:spLocks/>
            </p:cNvSpPr>
            <p:nvPr/>
          </p:nvSpPr>
          <p:spPr>
            <a:xfrm>
              <a:off x="4372018" y="4251149"/>
              <a:ext cx="937037" cy="259372"/>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100" b="1" dirty="0">
                  <a:solidFill>
                    <a:srgbClr val="161B2A"/>
                  </a:solidFill>
                  <a:latin typeface="+mj-ea"/>
                  <a:ea typeface="+mj-ea"/>
                  <a:cs typeface="PingFang SC Thin" charset="-122"/>
                </a:rPr>
                <a:t>Resource jar files</a:t>
              </a:r>
            </a:p>
          </p:txBody>
        </p:sp>
      </p:grpSp>
      <p:cxnSp>
        <p:nvCxnSpPr>
          <p:cNvPr id="164" name="连接符: 肘形 163">
            <a:extLst>
              <a:ext uri="{FF2B5EF4-FFF2-40B4-BE49-F238E27FC236}">
                <a16:creationId xmlns:a16="http://schemas.microsoft.com/office/drawing/2014/main" id="{49496096-BA80-E52D-EFD1-0CF27BD8C06C}"/>
              </a:ext>
            </a:extLst>
          </p:cNvPr>
          <p:cNvCxnSpPr>
            <a:cxnSpLocks/>
            <a:stCxn id="146" idx="0"/>
            <a:endCxn id="123" idx="1"/>
          </p:cNvCxnSpPr>
          <p:nvPr/>
        </p:nvCxnSpPr>
        <p:spPr>
          <a:xfrm rot="5400000" flipH="1" flipV="1">
            <a:off x="4795319" y="2126574"/>
            <a:ext cx="800956" cy="42576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2" name="连接符: 肘形 171">
            <a:extLst>
              <a:ext uri="{FF2B5EF4-FFF2-40B4-BE49-F238E27FC236}">
                <a16:creationId xmlns:a16="http://schemas.microsoft.com/office/drawing/2014/main" id="{B4E52A52-0667-D849-4DB8-53356B1AFFAB}"/>
              </a:ext>
            </a:extLst>
          </p:cNvPr>
          <p:cNvCxnSpPr>
            <a:cxnSpLocks/>
            <a:stCxn id="127" idx="3"/>
            <a:endCxn id="146" idx="1"/>
          </p:cNvCxnSpPr>
          <p:nvPr/>
        </p:nvCxnSpPr>
        <p:spPr>
          <a:xfrm flipV="1">
            <a:off x="3701421" y="2899954"/>
            <a:ext cx="1121474" cy="753370"/>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5" name="连接符: 肘形 174">
            <a:extLst>
              <a:ext uri="{FF2B5EF4-FFF2-40B4-BE49-F238E27FC236}">
                <a16:creationId xmlns:a16="http://schemas.microsoft.com/office/drawing/2014/main" id="{60F35F2E-C496-52EF-CA47-06BF4D0CEB84}"/>
              </a:ext>
            </a:extLst>
          </p:cNvPr>
          <p:cNvCxnSpPr>
            <a:cxnSpLocks/>
            <a:stCxn id="127" idx="3"/>
            <a:endCxn id="157" idx="1"/>
          </p:cNvCxnSpPr>
          <p:nvPr/>
        </p:nvCxnSpPr>
        <p:spPr>
          <a:xfrm>
            <a:off x="3701422" y="3653324"/>
            <a:ext cx="1110765" cy="1002542"/>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78" name="组合 177">
            <a:extLst>
              <a:ext uri="{FF2B5EF4-FFF2-40B4-BE49-F238E27FC236}">
                <a16:creationId xmlns:a16="http://schemas.microsoft.com/office/drawing/2014/main" id="{10EED0FE-4410-6EDA-88CF-B3B5E9109C4A}"/>
              </a:ext>
            </a:extLst>
          </p:cNvPr>
          <p:cNvGrpSpPr/>
          <p:nvPr/>
        </p:nvGrpSpPr>
        <p:grpSpPr>
          <a:xfrm>
            <a:off x="6446288" y="3396200"/>
            <a:ext cx="1000245" cy="594372"/>
            <a:chOff x="4372018" y="3948562"/>
            <a:chExt cx="937037" cy="561959"/>
          </a:xfrm>
        </p:grpSpPr>
        <p:pic>
          <p:nvPicPr>
            <p:cNvPr id="179" name="图形 178" descr="文档">
              <a:extLst>
                <a:ext uri="{FF2B5EF4-FFF2-40B4-BE49-F238E27FC236}">
                  <a16:creationId xmlns:a16="http://schemas.microsoft.com/office/drawing/2014/main" id="{272225CC-922C-DE60-4F3A-18BE8C735F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80597" y="3948562"/>
              <a:ext cx="299816" cy="302587"/>
            </a:xfrm>
            <a:prstGeom prst="rect">
              <a:avLst/>
            </a:prstGeom>
          </p:spPr>
        </p:pic>
        <p:sp>
          <p:nvSpPr>
            <p:cNvPr id="180" name="Subtitle 2">
              <a:extLst>
                <a:ext uri="{FF2B5EF4-FFF2-40B4-BE49-F238E27FC236}">
                  <a16:creationId xmlns:a16="http://schemas.microsoft.com/office/drawing/2014/main" id="{3748F25F-9445-F9FC-071F-63879238E987}"/>
                </a:ext>
              </a:extLst>
            </p:cNvPr>
            <p:cNvSpPr txBox="1">
              <a:spLocks/>
            </p:cNvSpPr>
            <p:nvPr/>
          </p:nvSpPr>
          <p:spPr>
            <a:xfrm>
              <a:off x="4372018" y="4251149"/>
              <a:ext cx="937037" cy="259372"/>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100" b="1" dirty="0" err="1">
                  <a:solidFill>
                    <a:srgbClr val="161B2A"/>
                  </a:solidFill>
                  <a:latin typeface="+mj-ea"/>
                  <a:ea typeface="+mj-ea"/>
                  <a:cs typeface="PingFang SC Thin" charset="-122"/>
                </a:rPr>
                <a:t>Seatunnel</a:t>
              </a:r>
              <a:r>
                <a:rPr lang="en-US" altLang="zh-CN" sz="1100" b="1" dirty="0">
                  <a:solidFill>
                    <a:srgbClr val="161B2A"/>
                  </a:solidFill>
                  <a:latin typeface="+mj-ea"/>
                  <a:ea typeface="+mj-ea"/>
                  <a:cs typeface="PingFang SC Thin" charset="-122"/>
                </a:rPr>
                <a:t> jar files</a:t>
              </a:r>
            </a:p>
          </p:txBody>
        </p:sp>
      </p:grpSp>
      <p:cxnSp>
        <p:nvCxnSpPr>
          <p:cNvPr id="182" name="直接箭头连接符 181">
            <a:extLst>
              <a:ext uri="{FF2B5EF4-FFF2-40B4-BE49-F238E27FC236}">
                <a16:creationId xmlns:a16="http://schemas.microsoft.com/office/drawing/2014/main" id="{79DCDE6E-6BDE-4643-9F16-FEF8BB2C43AF}"/>
              </a:ext>
            </a:extLst>
          </p:cNvPr>
          <p:cNvCxnSpPr>
            <a:cxnSpLocks/>
            <a:stCxn id="123" idx="2"/>
            <a:endCxn id="179" idx="0"/>
          </p:cNvCxnSpPr>
          <p:nvPr/>
        </p:nvCxnSpPr>
        <p:spPr>
          <a:xfrm>
            <a:off x="6933279" y="2442978"/>
            <a:ext cx="2422" cy="9532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4" name="连接符: 肘形 183">
            <a:extLst>
              <a:ext uri="{FF2B5EF4-FFF2-40B4-BE49-F238E27FC236}">
                <a16:creationId xmlns:a16="http://schemas.microsoft.com/office/drawing/2014/main" id="{064E6863-8DF3-38F3-9601-246EBF87646F}"/>
              </a:ext>
            </a:extLst>
          </p:cNvPr>
          <p:cNvCxnSpPr>
            <a:cxnSpLocks/>
            <a:stCxn id="157" idx="3"/>
            <a:endCxn id="155" idx="1"/>
          </p:cNvCxnSpPr>
          <p:nvPr/>
        </p:nvCxnSpPr>
        <p:spPr>
          <a:xfrm flipV="1">
            <a:off x="5132227" y="3551382"/>
            <a:ext cx="3602075" cy="1104485"/>
          </a:xfrm>
          <a:prstGeom prst="bentConnector3">
            <a:avLst>
              <a:gd name="adj1" fmla="val 75914"/>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9" name="直接箭头连接符 188">
            <a:extLst>
              <a:ext uri="{FF2B5EF4-FFF2-40B4-BE49-F238E27FC236}">
                <a16:creationId xmlns:a16="http://schemas.microsoft.com/office/drawing/2014/main" id="{21F22DC6-DF79-4527-D10B-7878F56652B4}"/>
              </a:ext>
            </a:extLst>
          </p:cNvPr>
          <p:cNvCxnSpPr>
            <a:cxnSpLocks/>
            <a:stCxn id="179" idx="3"/>
            <a:endCxn id="155" idx="1"/>
          </p:cNvCxnSpPr>
          <p:nvPr/>
        </p:nvCxnSpPr>
        <p:spPr>
          <a:xfrm flipV="1">
            <a:off x="7095721" y="3551382"/>
            <a:ext cx="1638580" cy="48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1" name="上箭头 11">
            <a:extLst>
              <a:ext uri="{FF2B5EF4-FFF2-40B4-BE49-F238E27FC236}">
                <a16:creationId xmlns:a16="http://schemas.microsoft.com/office/drawing/2014/main" id="{B1B8ACFA-4E45-B88D-3633-8611E9116462}"/>
              </a:ext>
            </a:extLst>
          </p:cNvPr>
          <p:cNvSpPr/>
          <p:nvPr/>
        </p:nvSpPr>
        <p:spPr>
          <a:xfrm rot="5400000">
            <a:off x="9759006" y="3397695"/>
            <a:ext cx="321330" cy="325110"/>
          </a:xfrm>
          <a:prstGeom prst="upArrow">
            <a:avLst/>
          </a:prstGeom>
          <a:solidFill>
            <a:schemeClr val="bg2">
              <a:lumMod val="50000"/>
              <a:alpha val="41000"/>
            </a:schemeClr>
          </a:solidFill>
          <a:ln w="3175" cmpd="sng">
            <a:solidFill>
              <a:schemeClr val="bg1">
                <a:lumMod val="65000"/>
                <a:alpha val="83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cxnSp>
        <p:nvCxnSpPr>
          <p:cNvPr id="208" name="连接符: 肘形 207">
            <a:extLst>
              <a:ext uri="{FF2B5EF4-FFF2-40B4-BE49-F238E27FC236}">
                <a16:creationId xmlns:a16="http://schemas.microsoft.com/office/drawing/2014/main" id="{6B068BBC-87DC-BD2D-21A1-DD1C43451A2B}"/>
              </a:ext>
            </a:extLst>
          </p:cNvPr>
          <p:cNvCxnSpPr>
            <a:cxnSpLocks/>
            <a:stCxn id="110" idx="1"/>
            <a:endCxn id="141" idx="3"/>
          </p:cNvCxnSpPr>
          <p:nvPr/>
        </p:nvCxnSpPr>
        <p:spPr>
          <a:xfrm rot="10800000" flipV="1">
            <a:off x="3697242" y="3752498"/>
            <a:ext cx="6511227" cy="1936634"/>
          </a:xfrm>
          <a:prstGeom prst="bentConnector3">
            <a:avLst>
              <a:gd name="adj1" fmla="val 333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3" name="文本框 212">
            <a:extLst>
              <a:ext uri="{FF2B5EF4-FFF2-40B4-BE49-F238E27FC236}">
                <a16:creationId xmlns:a16="http://schemas.microsoft.com/office/drawing/2014/main" id="{3300B637-F9B2-2775-8DBF-682E196D78DF}"/>
              </a:ext>
            </a:extLst>
          </p:cNvPr>
          <p:cNvSpPr txBox="1"/>
          <p:nvPr/>
        </p:nvSpPr>
        <p:spPr>
          <a:xfrm>
            <a:off x="8802688" y="5387467"/>
            <a:ext cx="1052416" cy="239035"/>
          </a:xfrm>
          <a:prstGeom prst="rect">
            <a:avLst/>
          </a:prstGeom>
          <a:solidFill>
            <a:srgbClr val="16537F"/>
          </a:solidFill>
          <a:ln>
            <a:solidFill>
              <a:srgbClr val="1A79F5">
                <a:alpha val="46000"/>
              </a:srgbClr>
            </a:solidFill>
          </a:ln>
        </p:spPr>
        <p:txBody>
          <a:bodyPr wrap="square" rtlCol="0" anchor="ctr" anchorCtr="1">
            <a:noAutofit/>
          </a:bodyPr>
          <a:lstStyle/>
          <a:p>
            <a:pPr algn="ctr"/>
            <a:r>
              <a:rPr kumimoji="1" lang="en-US" altLang="zh-CN" sz="1000">
                <a:solidFill>
                  <a:schemeClr val="bg1"/>
                </a:solidFill>
              </a:rPr>
              <a:t>JobDetailsInfo</a:t>
            </a:r>
            <a:endParaRPr kumimoji="1" lang="zh-CN" altLang="en-US" sz="1000" dirty="0">
              <a:solidFill>
                <a:schemeClr val="bg1"/>
              </a:solidFill>
            </a:endParaRPr>
          </a:p>
        </p:txBody>
      </p:sp>
      <p:sp>
        <p:nvSpPr>
          <p:cNvPr id="61" name="Title 1">
            <a:extLst>
              <a:ext uri="{FF2B5EF4-FFF2-40B4-BE49-F238E27FC236}">
                <a16:creationId xmlns:a16="http://schemas.microsoft.com/office/drawing/2014/main" id="{F34A0472-58D9-4640-98E4-6439502EE290}"/>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3400" b="1" dirty="0">
                <a:solidFill>
                  <a:srgbClr val="01C8C1"/>
                </a:solidFill>
                <a:latin typeface="+mj-ea"/>
                <a:ea typeface="+mj-ea"/>
                <a:cs typeface="PingFang SC" charset="-122"/>
              </a:rPr>
              <a:t>核心架构</a:t>
            </a:r>
            <a:endParaRPr lang="en-US" sz="3400" b="1" dirty="0">
              <a:solidFill>
                <a:srgbClr val="01C8C1"/>
              </a:solidFill>
              <a:latin typeface="+mj-ea"/>
              <a:ea typeface="+mj-ea"/>
              <a:cs typeface="PingFang SC" charset="-122"/>
            </a:endParaRPr>
          </a:p>
        </p:txBody>
      </p:sp>
    </p:spTree>
    <p:extLst>
      <p:ext uri="{BB962C8B-B14F-4D97-AF65-F5344CB8AC3E}">
        <p14:creationId xmlns:p14="http://schemas.microsoft.com/office/powerpoint/2010/main" val="308121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grpSp>
        <p:nvGrpSpPr>
          <p:cNvPr id="9" name="组合 8">
            <a:extLst>
              <a:ext uri="{FF2B5EF4-FFF2-40B4-BE49-F238E27FC236}">
                <a16:creationId xmlns:a16="http://schemas.microsoft.com/office/drawing/2014/main" id="{0D59EC9A-D8A9-B1E8-0A4A-ECED408984C5}"/>
              </a:ext>
            </a:extLst>
          </p:cNvPr>
          <p:cNvGrpSpPr/>
          <p:nvPr/>
        </p:nvGrpSpPr>
        <p:grpSpPr>
          <a:xfrm>
            <a:off x="776891" y="1434775"/>
            <a:ext cx="4530122" cy="388509"/>
            <a:chOff x="775303" y="1949124"/>
            <a:chExt cx="4530122" cy="388509"/>
          </a:xfrm>
        </p:grpSpPr>
        <p:sp>
          <p:nvSpPr>
            <p:cNvPr id="10" name="Subtitle 2">
              <a:extLst>
                <a:ext uri="{FF2B5EF4-FFF2-40B4-BE49-F238E27FC236}">
                  <a16:creationId xmlns:a16="http://schemas.microsoft.com/office/drawing/2014/main" id="{8A92D384-88CD-87CC-B05C-9E4AB1656C88}"/>
                </a:ext>
              </a:extLst>
            </p:cNvPr>
            <p:cNvSpPr txBox="1">
              <a:spLocks/>
            </p:cNvSpPr>
            <p:nvPr/>
          </p:nvSpPr>
          <p:spPr>
            <a:xfrm>
              <a:off x="948325" y="1949124"/>
              <a:ext cx="4357100" cy="388509"/>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solidFill>
                    <a:srgbClr val="161B2A"/>
                  </a:solidFill>
                  <a:latin typeface="+mj-ea"/>
                  <a:ea typeface="+mj-ea"/>
                  <a:cs typeface="PingFang SC Thin" charset="-122"/>
                </a:rPr>
                <a:t>  数据开发</a:t>
              </a:r>
              <a:endParaRPr lang="en-US" altLang="zh-CN" sz="2100" dirty="0">
                <a:solidFill>
                  <a:srgbClr val="161B2A"/>
                </a:solidFill>
                <a:latin typeface="+mj-ea"/>
                <a:ea typeface="+mj-ea"/>
                <a:cs typeface="PingFang SC Thin" charset="-122"/>
              </a:endParaRPr>
            </a:p>
          </p:txBody>
        </p:sp>
        <p:sp>
          <p:nvSpPr>
            <p:cNvPr id="11" name="Oval 14">
              <a:extLst>
                <a:ext uri="{FF2B5EF4-FFF2-40B4-BE49-F238E27FC236}">
                  <a16:creationId xmlns:a16="http://schemas.microsoft.com/office/drawing/2014/main" id="{C1FD55D7-3089-8E7C-896C-D04AA263CFD8}"/>
                </a:ext>
              </a:extLst>
            </p:cNvPr>
            <p:cNvSpPr/>
            <p:nvPr/>
          </p:nvSpPr>
          <p:spPr>
            <a:xfrm flipV="1">
              <a:off x="775303" y="2061828"/>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solidFill>
                  <a:srgbClr val="161B2A"/>
                </a:solidFill>
              </a:endParaRPr>
            </a:p>
          </p:txBody>
        </p:sp>
      </p:grpSp>
      <p:sp>
        <p:nvSpPr>
          <p:cNvPr id="18" name="Subtitle 2">
            <a:extLst>
              <a:ext uri="{FF2B5EF4-FFF2-40B4-BE49-F238E27FC236}">
                <a16:creationId xmlns:a16="http://schemas.microsoft.com/office/drawing/2014/main" id="{4A802AAE-3760-BF8A-46A3-C3725F94C42A}"/>
              </a:ext>
            </a:extLst>
          </p:cNvPr>
          <p:cNvSpPr txBox="1">
            <a:spLocks/>
          </p:cNvSpPr>
          <p:nvPr/>
        </p:nvSpPr>
        <p:spPr>
          <a:xfrm>
            <a:off x="1255535" y="2192289"/>
            <a:ext cx="6181297" cy="3467814"/>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2685" indent="-362685">
              <a:buFont typeface="+mj-lt"/>
              <a:buAutoNum type="arabicPeriod"/>
            </a:pPr>
            <a:r>
              <a:rPr lang="zh-CN" altLang="en-US" sz="1600" dirty="0">
                <a:solidFill>
                  <a:srgbClr val="161B2A"/>
                </a:solidFill>
                <a:latin typeface="+mj-ea"/>
                <a:ea typeface="+mj-ea"/>
                <a:cs typeface="PingFang SC Thin" charset="-122"/>
              </a:rPr>
              <a:t>项目管理</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作业管理</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资源管理</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集群管理</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数据源管理</a:t>
            </a:r>
            <a:endParaRPr lang="en-US" altLang="zh-CN" sz="1600" dirty="0">
              <a:solidFill>
                <a:srgbClr val="161B2A"/>
              </a:solidFill>
              <a:latin typeface="+mj-ea"/>
              <a:ea typeface="+mj-ea"/>
              <a:cs typeface="PingFang SC Thin" charset="-122"/>
            </a:endParaRPr>
          </a:p>
          <a:p>
            <a:endParaRPr lang="en-US" altLang="zh-CN" sz="1600" dirty="0">
              <a:solidFill>
                <a:srgbClr val="161B2A"/>
              </a:solidFill>
              <a:latin typeface="+mj-ea"/>
              <a:ea typeface="+mj-ea"/>
              <a:cs typeface="PingFang SC Thin" charset="-122"/>
            </a:endParaRPr>
          </a:p>
        </p:txBody>
      </p:sp>
      <p:pic>
        <p:nvPicPr>
          <p:cNvPr id="3" name="图片 2">
            <a:extLst>
              <a:ext uri="{FF2B5EF4-FFF2-40B4-BE49-F238E27FC236}">
                <a16:creationId xmlns:a16="http://schemas.microsoft.com/office/drawing/2014/main" id="{7AF99DF2-4319-16CF-41B2-F99CC84B475D}"/>
              </a:ext>
            </a:extLst>
          </p:cNvPr>
          <p:cNvPicPr>
            <a:picLocks noChangeAspect="1"/>
          </p:cNvPicPr>
          <p:nvPr/>
        </p:nvPicPr>
        <p:blipFill>
          <a:blip r:embed="rId3"/>
          <a:stretch>
            <a:fillRect/>
          </a:stretch>
        </p:blipFill>
        <p:spPr>
          <a:xfrm>
            <a:off x="3344864" y="1685263"/>
            <a:ext cx="8550275" cy="4097007"/>
          </a:xfrm>
          <a:prstGeom prst="rect">
            <a:avLst/>
          </a:prstGeom>
        </p:spPr>
      </p:pic>
      <p:pic>
        <p:nvPicPr>
          <p:cNvPr id="19" name="图片 18">
            <a:extLst>
              <a:ext uri="{FF2B5EF4-FFF2-40B4-BE49-F238E27FC236}">
                <a16:creationId xmlns:a16="http://schemas.microsoft.com/office/drawing/2014/main" id="{0DFC05AF-FA8A-DF96-BB27-B5DC4A9DF5E2}"/>
              </a:ext>
            </a:extLst>
          </p:cNvPr>
          <p:cNvPicPr>
            <a:picLocks noChangeAspect="1"/>
          </p:cNvPicPr>
          <p:nvPr/>
        </p:nvPicPr>
        <p:blipFill>
          <a:blip r:embed="rId4"/>
          <a:stretch>
            <a:fillRect/>
          </a:stretch>
        </p:blipFill>
        <p:spPr>
          <a:xfrm>
            <a:off x="3344863" y="1666212"/>
            <a:ext cx="8550275" cy="4208974"/>
          </a:xfrm>
          <a:prstGeom prst="rect">
            <a:avLst/>
          </a:prstGeom>
        </p:spPr>
      </p:pic>
      <p:pic>
        <p:nvPicPr>
          <p:cNvPr id="22" name="图片 21">
            <a:extLst>
              <a:ext uri="{FF2B5EF4-FFF2-40B4-BE49-F238E27FC236}">
                <a16:creationId xmlns:a16="http://schemas.microsoft.com/office/drawing/2014/main" id="{09047B2A-6E8A-4E0A-35CB-D1726AFCDC1F}"/>
              </a:ext>
            </a:extLst>
          </p:cNvPr>
          <p:cNvPicPr>
            <a:picLocks noChangeAspect="1"/>
          </p:cNvPicPr>
          <p:nvPr/>
        </p:nvPicPr>
        <p:blipFill>
          <a:blip r:embed="rId5"/>
          <a:stretch>
            <a:fillRect/>
          </a:stretch>
        </p:blipFill>
        <p:spPr>
          <a:xfrm>
            <a:off x="3344863" y="1666213"/>
            <a:ext cx="8483600" cy="4140685"/>
          </a:xfrm>
          <a:prstGeom prst="rect">
            <a:avLst/>
          </a:prstGeom>
        </p:spPr>
      </p:pic>
      <p:pic>
        <p:nvPicPr>
          <p:cNvPr id="24" name="图片 23">
            <a:extLst>
              <a:ext uri="{FF2B5EF4-FFF2-40B4-BE49-F238E27FC236}">
                <a16:creationId xmlns:a16="http://schemas.microsoft.com/office/drawing/2014/main" id="{E77CD69E-4CC3-624D-56A3-09C0C561FA8B}"/>
              </a:ext>
            </a:extLst>
          </p:cNvPr>
          <p:cNvPicPr>
            <a:picLocks noChangeAspect="1"/>
          </p:cNvPicPr>
          <p:nvPr/>
        </p:nvPicPr>
        <p:blipFill>
          <a:blip r:embed="rId6"/>
          <a:stretch>
            <a:fillRect/>
          </a:stretch>
        </p:blipFill>
        <p:spPr>
          <a:xfrm>
            <a:off x="3344861" y="1676227"/>
            <a:ext cx="8505020" cy="3983877"/>
          </a:xfrm>
          <a:prstGeom prst="rect">
            <a:avLst/>
          </a:prstGeom>
        </p:spPr>
      </p:pic>
      <p:pic>
        <p:nvPicPr>
          <p:cNvPr id="12" name="图片 11">
            <a:extLst>
              <a:ext uri="{FF2B5EF4-FFF2-40B4-BE49-F238E27FC236}">
                <a16:creationId xmlns:a16="http://schemas.microsoft.com/office/drawing/2014/main" id="{1F7FEDEB-5FF0-4439-7E19-F0BDE1B37D44}"/>
              </a:ext>
            </a:extLst>
          </p:cNvPr>
          <p:cNvPicPr>
            <a:picLocks noChangeAspect="1"/>
          </p:cNvPicPr>
          <p:nvPr/>
        </p:nvPicPr>
        <p:blipFill>
          <a:blip r:embed="rId7"/>
          <a:stretch>
            <a:fillRect/>
          </a:stretch>
        </p:blipFill>
        <p:spPr>
          <a:xfrm>
            <a:off x="3344864" y="1685262"/>
            <a:ext cx="8561405" cy="3918628"/>
          </a:xfrm>
          <a:prstGeom prst="rect">
            <a:avLst/>
          </a:prstGeom>
        </p:spPr>
      </p:pic>
      <p:sp>
        <p:nvSpPr>
          <p:cNvPr id="16" name="Title 1">
            <a:extLst>
              <a:ext uri="{FF2B5EF4-FFF2-40B4-BE49-F238E27FC236}">
                <a16:creationId xmlns:a16="http://schemas.microsoft.com/office/drawing/2014/main" id="{C184D630-135F-7843-A2B6-884B94C86ADE}"/>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3400" b="1" dirty="0">
                <a:solidFill>
                  <a:srgbClr val="01C8C1"/>
                </a:solidFill>
                <a:latin typeface="+mj-ea"/>
                <a:ea typeface="+mj-ea"/>
                <a:cs typeface="PingFang SC" charset="-122"/>
              </a:rPr>
              <a:t>功能简介</a:t>
            </a:r>
            <a:endParaRPr lang="en-US" sz="3400" b="1" dirty="0">
              <a:solidFill>
                <a:srgbClr val="01C8C1"/>
              </a:solidFill>
              <a:latin typeface="+mj-ea"/>
              <a:ea typeface="+mj-ea"/>
              <a:cs typeface="PingFang SC" charset="-122"/>
            </a:endParaRPr>
          </a:p>
        </p:txBody>
      </p:sp>
    </p:spTree>
    <p:extLst>
      <p:ext uri="{BB962C8B-B14F-4D97-AF65-F5344CB8AC3E}">
        <p14:creationId xmlns:p14="http://schemas.microsoft.com/office/powerpoint/2010/main" val="31659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par>
                                <p:cTn id="14" presetID="42"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anim calcmode="lin" valueType="num">
                                      <p:cBhvr>
                                        <p:cTn id="17" dur="1000" fill="hold"/>
                                        <p:tgtEl>
                                          <p:spTgt spid="19"/>
                                        </p:tgtEl>
                                        <p:attrNameLst>
                                          <p:attrName>ppt_x</p:attrName>
                                        </p:attrNameLst>
                                      </p:cBhvr>
                                      <p:tavLst>
                                        <p:tav tm="0">
                                          <p:val>
                                            <p:strVal val="#ppt_x"/>
                                          </p:val>
                                        </p:tav>
                                        <p:tav tm="100000">
                                          <p:val>
                                            <p:strVal val="#ppt_x"/>
                                          </p:val>
                                        </p:tav>
                                      </p:tavLst>
                                    </p:anim>
                                    <p:anim calcmode="lin" valueType="num">
                                      <p:cBhvr>
                                        <p:cTn id="1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42"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1000"/>
                                        <p:tgtEl>
                                          <p:spTgt spid="22"/>
                                        </p:tgtEl>
                                      </p:cBhvr>
                                    </p:animEffect>
                                    <p:anim calcmode="lin" valueType="num">
                                      <p:cBhvr>
                                        <p:cTn id="26" dur="1000" fill="hold"/>
                                        <p:tgtEl>
                                          <p:spTgt spid="22"/>
                                        </p:tgtEl>
                                        <p:attrNameLst>
                                          <p:attrName>ppt_x</p:attrName>
                                        </p:attrNameLst>
                                      </p:cBhvr>
                                      <p:tavLst>
                                        <p:tav tm="0">
                                          <p:val>
                                            <p:strVal val="#ppt_x"/>
                                          </p:val>
                                        </p:tav>
                                        <p:tav tm="100000">
                                          <p:val>
                                            <p:strVal val="#ppt_x"/>
                                          </p:val>
                                        </p:tav>
                                      </p:tavLst>
                                    </p:anim>
                                    <p:anim calcmode="lin" valueType="num">
                                      <p:cBhvr>
                                        <p:cTn id="2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42"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42"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grpSp>
        <p:nvGrpSpPr>
          <p:cNvPr id="9" name="组合 8">
            <a:extLst>
              <a:ext uri="{FF2B5EF4-FFF2-40B4-BE49-F238E27FC236}">
                <a16:creationId xmlns:a16="http://schemas.microsoft.com/office/drawing/2014/main" id="{0D59EC9A-D8A9-B1E8-0A4A-ECED408984C5}"/>
              </a:ext>
            </a:extLst>
          </p:cNvPr>
          <p:cNvGrpSpPr/>
          <p:nvPr/>
        </p:nvGrpSpPr>
        <p:grpSpPr>
          <a:xfrm>
            <a:off x="776891" y="1434775"/>
            <a:ext cx="4530122" cy="388509"/>
            <a:chOff x="775303" y="1949124"/>
            <a:chExt cx="4530122" cy="388509"/>
          </a:xfrm>
        </p:grpSpPr>
        <p:sp>
          <p:nvSpPr>
            <p:cNvPr id="10" name="Subtitle 2">
              <a:extLst>
                <a:ext uri="{FF2B5EF4-FFF2-40B4-BE49-F238E27FC236}">
                  <a16:creationId xmlns:a16="http://schemas.microsoft.com/office/drawing/2014/main" id="{8A92D384-88CD-87CC-B05C-9E4AB1656C88}"/>
                </a:ext>
              </a:extLst>
            </p:cNvPr>
            <p:cNvSpPr txBox="1">
              <a:spLocks/>
            </p:cNvSpPr>
            <p:nvPr/>
          </p:nvSpPr>
          <p:spPr>
            <a:xfrm>
              <a:off x="948325" y="1949124"/>
              <a:ext cx="4357100" cy="388509"/>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solidFill>
                    <a:srgbClr val="161B2A"/>
                  </a:solidFill>
                  <a:latin typeface="+mj-ea"/>
                  <a:ea typeface="+mj-ea"/>
                  <a:cs typeface="PingFang SC Thin" charset="-122"/>
                </a:rPr>
                <a:t>  运维中心</a:t>
              </a:r>
              <a:endParaRPr lang="en-US" altLang="zh-CN" sz="2100" dirty="0">
                <a:solidFill>
                  <a:srgbClr val="161B2A"/>
                </a:solidFill>
                <a:latin typeface="+mj-ea"/>
                <a:ea typeface="+mj-ea"/>
                <a:cs typeface="PingFang SC Thin" charset="-122"/>
              </a:endParaRPr>
            </a:p>
          </p:txBody>
        </p:sp>
        <p:sp>
          <p:nvSpPr>
            <p:cNvPr id="11" name="Oval 14">
              <a:extLst>
                <a:ext uri="{FF2B5EF4-FFF2-40B4-BE49-F238E27FC236}">
                  <a16:creationId xmlns:a16="http://schemas.microsoft.com/office/drawing/2014/main" id="{C1FD55D7-3089-8E7C-896C-D04AA263CFD8}"/>
                </a:ext>
              </a:extLst>
            </p:cNvPr>
            <p:cNvSpPr/>
            <p:nvPr/>
          </p:nvSpPr>
          <p:spPr>
            <a:xfrm flipV="1">
              <a:off x="775303" y="2061828"/>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grpSp>
      <p:sp>
        <p:nvSpPr>
          <p:cNvPr id="12" name="Subtitle 2">
            <a:extLst>
              <a:ext uri="{FF2B5EF4-FFF2-40B4-BE49-F238E27FC236}">
                <a16:creationId xmlns:a16="http://schemas.microsoft.com/office/drawing/2014/main" id="{72D5DE38-107A-8AD4-382B-F6574DE41311}"/>
              </a:ext>
            </a:extLst>
          </p:cNvPr>
          <p:cNvSpPr txBox="1">
            <a:spLocks/>
          </p:cNvSpPr>
          <p:nvPr/>
        </p:nvSpPr>
        <p:spPr>
          <a:xfrm>
            <a:off x="1255535" y="2192289"/>
            <a:ext cx="6181297" cy="1018938"/>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2685" indent="-362685">
              <a:buFont typeface="+mj-lt"/>
              <a:buAutoNum type="arabicPeriod"/>
            </a:pPr>
            <a:r>
              <a:rPr lang="zh-CN" altLang="en-US" sz="1600" dirty="0">
                <a:solidFill>
                  <a:srgbClr val="161B2A"/>
                </a:solidFill>
                <a:latin typeface="+mj-ea"/>
                <a:ea typeface="+mj-ea"/>
                <a:cs typeface="PingFang SC Thin" charset="-122"/>
              </a:rPr>
              <a:t>实时任务</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周期任务</a:t>
            </a:r>
            <a:endParaRPr lang="en-US" altLang="zh-CN" sz="1600" dirty="0">
              <a:solidFill>
                <a:srgbClr val="161B2A"/>
              </a:solidFill>
              <a:latin typeface="+mj-ea"/>
              <a:ea typeface="+mj-ea"/>
              <a:cs typeface="PingFang SC Thin" charset="-122"/>
            </a:endParaRPr>
          </a:p>
        </p:txBody>
      </p:sp>
      <p:pic>
        <p:nvPicPr>
          <p:cNvPr id="13" name="图片 12">
            <a:extLst>
              <a:ext uri="{FF2B5EF4-FFF2-40B4-BE49-F238E27FC236}">
                <a16:creationId xmlns:a16="http://schemas.microsoft.com/office/drawing/2014/main" id="{DE6D7DC4-4CBD-95FB-CBAD-CE8DB64D3F59}"/>
              </a:ext>
            </a:extLst>
          </p:cNvPr>
          <p:cNvPicPr>
            <a:picLocks noChangeAspect="1"/>
          </p:cNvPicPr>
          <p:nvPr/>
        </p:nvPicPr>
        <p:blipFill>
          <a:blip r:embed="rId3"/>
          <a:stretch>
            <a:fillRect/>
          </a:stretch>
        </p:blipFill>
        <p:spPr>
          <a:xfrm>
            <a:off x="2897489" y="1590079"/>
            <a:ext cx="9078684" cy="4477159"/>
          </a:xfrm>
          <a:prstGeom prst="rect">
            <a:avLst/>
          </a:prstGeom>
        </p:spPr>
      </p:pic>
      <p:pic>
        <p:nvPicPr>
          <p:cNvPr id="15" name="图片 14">
            <a:extLst>
              <a:ext uri="{FF2B5EF4-FFF2-40B4-BE49-F238E27FC236}">
                <a16:creationId xmlns:a16="http://schemas.microsoft.com/office/drawing/2014/main" id="{6390A8E5-1D79-C6F1-D879-1F3EF8CF2D92}"/>
              </a:ext>
            </a:extLst>
          </p:cNvPr>
          <p:cNvPicPr>
            <a:picLocks noChangeAspect="1"/>
          </p:cNvPicPr>
          <p:nvPr/>
        </p:nvPicPr>
        <p:blipFill>
          <a:blip r:embed="rId4"/>
          <a:stretch>
            <a:fillRect/>
          </a:stretch>
        </p:blipFill>
        <p:spPr>
          <a:xfrm>
            <a:off x="2931962" y="1604426"/>
            <a:ext cx="9009738" cy="4548237"/>
          </a:xfrm>
          <a:prstGeom prst="rect">
            <a:avLst/>
          </a:prstGeom>
        </p:spPr>
      </p:pic>
      <p:sp>
        <p:nvSpPr>
          <p:cNvPr id="16" name="Title 1">
            <a:extLst>
              <a:ext uri="{FF2B5EF4-FFF2-40B4-BE49-F238E27FC236}">
                <a16:creationId xmlns:a16="http://schemas.microsoft.com/office/drawing/2014/main" id="{81018738-C5F5-B446-A406-4C8D39DED54F}"/>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3400" b="1" dirty="0">
                <a:solidFill>
                  <a:srgbClr val="01C8C1"/>
                </a:solidFill>
                <a:latin typeface="+mj-ea"/>
                <a:ea typeface="+mj-ea"/>
                <a:cs typeface="PingFang SC" charset="-122"/>
              </a:rPr>
              <a:t>功能简介</a:t>
            </a:r>
            <a:endParaRPr lang="en-US" sz="3400" b="1" dirty="0">
              <a:solidFill>
                <a:srgbClr val="01C8C1"/>
              </a:solidFill>
              <a:latin typeface="+mj-ea"/>
              <a:ea typeface="+mj-ea"/>
              <a:cs typeface="PingFang SC" charset="-122"/>
            </a:endParaRPr>
          </a:p>
        </p:txBody>
      </p:sp>
    </p:spTree>
    <p:extLst>
      <p:ext uri="{BB962C8B-B14F-4D97-AF65-F5344CB8AC3E}">
        <p14:creationId xmlns:p14="http://schemas.microsoft.com/office/powerpoint/2010/main" val="218910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3"/>
                                        </p:tgtEl>
                                        <p:attrNameLst>
                                          <p:attrName>style.visibility</p:attrName>
                                        </p:attrNameLst>
                                      </p:cBhvr>
                                      <p:to>
                                        <p:strVal val="hidden"/>
                                      </p:to>
                                    </p:set>
                                  </p:childTnLst>
                                </p:cTn>
                              </p:par>
                              <p:par>
                                <p:cTn id="14" presetID="42"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1000"/>
                                        <p:tgtEl>
                                          <p:spTgt spid="15"/>
                                        </p:tgtEl>
                                      </p:cBhvr>
                                    </p:animEffect>
                                    <p:anim calcmode="lin" valueType="num">
                                      <p:cBhvr>
                                        <p:cTn id="17" dur="1000" fill="hold"/>
                                        <p:tgtEl>
                                          <p:spTgt spid="15"/>
                                        </p:tgtEl>
                                        <p:attrNameLst>
                                          <p:attrName>ppt_x</p:attrName>
                                        </p:attrNameLst>
                                      </p:cBhvr>
                                      <p:tavLst>
                                        <p:tav tm="0">
                                          <p:val>
                                            <p:strVal val="#ppt_x"/>
                                          </p:val>
                                        </p:tav>
                                        <p:tav tm="100000">
                                          <p:val>
                                            <p:strVal val="#ppt_x"/>
                                          </p:val>
                                        </p:tav>
                                      </p:tavLst>
                                    </p:anim>
                                    <p:anim calcmode="lin" valueType="num">
                                      <p:cBhvr>
                                        <p:cTn id="1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grpSp>
        <p:nvGrpSpPr>
          <p:cNvPr id="9" name="组合 8">
            <a:extLst>
              <a:ext uri="{FF2B5EF4-FFF2-40B4-BE49-F238E27FC236}">
                <a16:creationId xmlns:a16="http://schemas.microsoft.com/office/drawing/2014/main" id="{0D59EC9A-D8A9-B1E8-0A4A-ECED408984C5}"/>
              </a:ext>
            </a:extLst>
          </p:cNvPr>
          <p:cNvGrpSpPr/>
          <p:nvPr/>
        </p:nvGrpSpPr>
        <p:grpSpPr>
          <a:xfrm>
            <a:off x="776891" y="1434775"/>
            <a:ext cx="4530122" cy="388509"/>
            <a:chOff x="775303" y="1949124"/>
            <a:chExt cx="4530122" cy="388509"/>
          </a:xfrm>
        </p:grpSpPr>
        <p:sp>
          <p:nvSpPr>
            <p:cNvPr id="10" name="Subtitle 2">
              <a:extLst>
                <a:ext uri="{FF2B5EF4-FFF2-40B4-BE49-F238E27FC236}">
                  <a16:creationId xmlns:a16="http://schemas.microsoft.com/office/drawing/2014/main" id="{8A92D384-88CD-87CC-B05C-9E4AB1656C88}"/>
                </a:ext>
              </a:extLst>
            </p:cNvPr>
            <p:cNvSpPr txBox="1">
              <a:spLocks/>
            </p:cNvSpPr>
            <p:nvPr/>
          </p:nvSpPr>
          <p:spPr>
            <a:xfrm>
              <a:off x="948325" y="1949124"/>
              <a:ext cx="4357100" cy="388509"/>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solidFill>
                    <a:srgbClr val="161B2A"/>
                  </a:solidFill>
                  <a:latin typeface="+mj-ea"/>
                  <a:ea typeface="+mj-ea"/>
                  <a:cs typeface="PingFang SC Thin" charset="-122"/>
                </a:rPr>
                <a:t>  数据标准</a:t>
              </a:r>
              <a:endParaRPr lang="en-US" altLang="zh-CN" sz="2100" dirty="0">
                <a:solidFill>
                  <a:srgbClr val="161B2A"/>
                </a:solidFill>
                <a:latin typeface="+mj-ea"/>
                <a:ea typeface="+mj-ea"/>
                <a:cs typeface="PingFang SC Thin" charset="-122"/>
              </a:endParaRPr>
            </a:p>
          </p:txBody>
        </p:sp>
        <p:sp>
          <p:nvSpPr>
            <p:cNvPr id="11" name="Oval 14">
              <a:extLst>
                <a:ext uri="{FF2B5EF4-FFF2-40B4-BE49-F238E27FC236}">
                  <a16:creationId xmlns:a16="http://schemas.microsoft.com/office/drawing/2014/main" id="{C1FD55D7-3089-8E7C-896C-D04AA263CFD8}"/>
                </a:ext>
              </a:extLst>
            </p:cNvPr>
            <p:cNvSpPr/>
            <p:nvPr/>
          </p:nvSpPr>
          <p:spPr>
            <a:xfrm flipV="1">
              <a:off x="775303" y="2061828"/>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grpSp>
      <p:sp>
        <p:nvSpPr>
          <p:cNvPr id="12" name="Subtitle 2">
            <a:extLst>
              <a:ext uri="{FF2B5EF4-FFF2-40B4-BE49-F238E27FC236}">
                <a16:creationId xmlns:a16="http://schemas.microsoft.com/office/drawing/2014/main" id="{E1C5B48A-A90C-7F80-8A2D-7865D2C2E57E}"/>
              </a:ext>
            </a:extLst>
          </p:cNvPr>
          <p:cNvSpPr txBox="1">
            <a:spLocks/>
          </p:cNvSpPr>
          <p:nvPr/>
        </p:nvSpPr>
        <p:spPr>
          <a:xfrm>
            <a:off x="1255535" y="2192289"/>
            <a:ext cx="9512377" cy="1018938"/>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2685" indent="-362685">
              <a:buFont typeface="+mj-lt"/>
              <a:buAutoNum type="arabicPeriod"/>
            </a:pPr>
            <a:r>
              <a:rPr lang="zh-CN" altLang="en-US" sz="1600" dirty="0">
                <a:solidFill>
                  <a:srgbClr val="161B2A"/>
                </a:solidFill>
                <a:latin typeface="+mj-ea"/>
                <a:ea typeface="+mj-ea"/>
                <a:cs typeface="PingFang SC Thin" charset="-122"/>
              </a:rPr>
              <a:t>数据元：标准字段定义，是构成数据模型的基本单元，又称词根</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参考数据：数仓中的标准数据字典、又称码表</a:t>
            </a:r>
            <a:endParaRPr lang="en-US" altLang="zh-CN" sz="1600" dirty="0">
              <a:solidFill>
                <a:srgbClr val="161B2A"/>
              </a:solidFill>
              <a:latin typeface="+mj-ea"/>
              <a:ea typeface="+mj-ea"/>
              <a:cs typeface="PingFang SC Thin" charset="-122"/>
            </a:endParaRPr>
          </a:p>
        </p:txBody>
      </p:sp>
      <p:pic>
        <p:nvPicPr>
          <p:cNvPr id="15" name="图片 14">
            <a:extLst>
              <a:ext uri="{FF2B5EF4-FFF2-40B4-BE49-F238E27FC236}">
                <a16:creationId xmlns:a16="http://schemas.microsoft.com/office/drawing/2014/main" id="{5D1D105D-1AFC-66A8-94B8-589CEE1FECC3}"/>
              </a:ext>
            </a:extLst>
          </p:cNvPr>
          <p:cNvPicPr>
            <a:picLocks noChangeAspect="1"/>
          </p:cNvPicPr>
          <p:nvPr/>
        </p:nvPicPr>
        <p:blipFill>
          <a:blip r:embed="rId3"/>
          <a:stretch>
            <a:fillRect/>
          </a:stretch>
        </p:blipFill>
        <p:spPr>
          <a:xfrm>
            <a:off x="6270238" y="2511655"/>
            <a:ext cx="4227779" cy="4157575"/>
          </a:xfrm>
          <a:prstGeom prst="rect">
            <a:avLst/>
          </a:prstGeom>
        </p:spPr>
      </p:pic>
      <p:graphicFrame>
        <p:nvGraphicFramePr>
          <p:cNvPr id="16" name="表格 16">
            <a:extLst>
              <a:ext uri="{FF2B5EF4-FFF2-40B4-BE49-F238E27FC236}">
                <a16:creationId xmlns:a16="http://schemas.microsoft.com/office/drawing/2014/main" id="{6FC56909-9E50-A272-C0B7-0ECB515A05AD}"/>
              </a:ext>
            </a:extLst>
          </p:cNvPr>
          <p:cNvGraphicFramePr>
            <a:graphicFrameLocks noGrp="1"/>
          </p:cNvGraphicFramePr>
          <p:nvPr>
            <p:extLst>
              <p:ext uri="{D42A27DB-BD31-4B8C-83A1-F6EECF244321}">
                <p14:modId xmlns:p14="http://schemas.microsoft.com/office/powerpoint/2010/main" val="1036153128"/>
              </p:ext>
            </p:extLst>
          </p:nvPr>
        </p:nvGraphicFramePr>
        <p:xfrm>
          <a:off x="480327" y="3470630"/>
          <a:ext cx="2319546" cy="975360"/>
        </p:xfrm>
        <a:graphic>
          <a:graphicData uri="http://schemas.openxmlformats.org/drawingml/2006/table">
            <a:tbl>
              <a:tblPr firstRow="1" bandRow="1">
                <a:tableStyleId>{F2DE63D5-997A-4646-A377-4702673A728D}</a:tableStyleId>
              </a:tblPr>
              <a:tblGrid>
                <a:gridCol w="773182">
                  <a:extLst>
                    <a:ext uri="{9D8B030D-6E8A-4147-A177-3AD203B41FA5}">
                      <a16:colId xmlns:a16="http://schemas.microsoft.com/office/drawing/2014/main" val="3418400950"/>
                    </a:ext>
                  </a:extLst>
                </a:gridCol>
                <a:gridCol w="773182">
                  <a:extLst>
                    <a:ext uri="{9D8B030D-6E8A-4147-A177-3AD203B41FA5}">
                      <a16:colId xmlns:a16="http://schemas.microsoft.com/office/drawing/2014/main" val="3191913515"/>
                    </a:ext>
                  </a:extLst>
                </a:gridCol>
                <a:gridCol w="773182">
                  <a:extLst>
                    <a:ext uri="{9D8B030D-6E8A-4147-A177-3AD203B41FA5}">
                      <a16:colId xmlns:a16="http://schemas.microsoft.com/office/drawing/2014/main" val="466521367"/>
                    </a:ext>
                  </a:extLst>
                </a:gridCol>
              </a:tblGrid>
              <a:tr h="218937">
                <a:tc gridSpan="3">
                  <a:txBody>
                    <a:bodyPr/>
                    <a:lstStyle/>
                    <a:p>
                      <a:pPr algn="ctr"/>
                      <a:r>
                        <a:rPr lang="zh-CN" altLang="en-US" sz="1000" b="1" dirty="0">
                          <a:solidFill>
                            <a:srgbClr val="161B2A"/>
                          </a:solidFill>
                        </a:rPr>
                        <a:t>系统</a:t>
                      </a:r>
                      <a:r>
                        <a:rPr lang="en-US" altLang="zh-CN" sz="1000" b="1" dirty="0">
                          <a:solidFill>
                            <a:srgbClr val="161B2A"/>
                          </a:solidFill>
                        </a:rPr>
                        <a:t>A</a:t>
                      </a:r>
                      <a:endParaRPr lang="zh-CN" altLang="en-US" sz="1000" b="1"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hMerge="1">
                  <a:txBody>
                    <a:bodyPr/>
                    <a:lstStyle/>
                    <a:p>
                      <a:endParaRPr lang="zh-CN" altLang="en-US" sz="1000"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endParaRPr lang="zh-CN" altLang="en-US" sz="1000"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72120695"/>
                  </a:ext>
                </a:extLst>
              </a:tr>
              <a:tr h="218937">
                <a:tc>
                  <a:txBody>
                    <a:bodyPr/>
                    <a:lstStyle/>
                    <a:p>
                      <a:pPr algn="ctr"/>
                      <a:r>
                        <a:rPr lang="zh-CN" altLang="en-US" sz="1000" b="1" dirty="0">
                          <a:solidFill>
                            <a:srgbClr val="161B2A"/>
                          </a:solidFill>
                        </a:rPr>
                        <a:t>类型</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编码</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描述</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1570796358"/>
                  </a:ext>
                </a:extLst>
              </a:tr>
              <a:tr h="218937">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F</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男</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2346368938"/>
                  </a:ext>
                </a:extLst>
              </a:tr>
              <a:tr h="218937">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M</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女</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678063339"/>
                  </a:ext>
                </a:extLst>
              </a:tr>
            </a:tbl>
          </a:graphicData>
        </a:graphic>
      </p:graphicFrame>
      <p:graphicFrame>
        <p:nvGraphicFramePr>
          <p:cNvPr id="19" name="表格 16">
            <a:extLst>
              <a:ext uri="{FF2B5EF4-FFF2-40B4-BE49-F238E27FC236}">
                <a16:creationId xmlns:a16="http://schemas.microsoft.com/office/drawing/2014/main" id="{74FA0533-114C-9142-39D4-69C7FC57A458}"/>
              </a:ext>
            </a:extLst>
          </p:cNvPr>
          <p:cNvGraphicFramePr>
            <a:graphicFrameLocks noGrp="1"/>
          </p:cNvGraphicFramePr>
          <p:nvPr>
            <p:extLst>
              <p:ext uri="{D42A27DB-BD31-4B8C-83A1-F6EECF244321}">
                <p14:modId xmlns:p14="http://schemas.microsoft.com/office/powerpoint/2010/main" val="150118645"/>
              </p:ext>
            </p:extLst>
          </p:nvPr>
        </p:nvGraphicFramePr>
        <p:xfrm>
          <a:off x="480326" y="4980001"/>
          <a:ext cx="2319546" cy="975360"/>
        </p:xfrm>
        <a:graphic>
          <a:graphicData uri="http://schemas.openxmlformats.org/drawingml/2006/table">
            <a:tbl>
              <a:tblPr firstRow="1" bandRow="1">
                <a:tableStyleId>{F2DE63D5-997A-4646-A377-4702673A728D}</a:tableStyleId>
              </a:tblPr>
              <a:tblGrid>
                <a:gridCol w="773182">
                  <a:extLst>
                    <a:ext uri="{9D8B030D-6E8A-4147-A177-3AD203B41FA5}">
                      <a16:colId xmlns:a16="http://schemas.microsoft.com/office/drawing/2014/main" val="3418400950"/>
                    </a:ext>
                  </a:extLst>
                </a:gridCol>
                <a:gridCol w="773182">
                  <a:extLst>
                    <a:ext uri="{9D8B030D-6E8A-4147-A177-3AD203B41FA5}">
                      <a16:colId xmlns:a16="http://schemas.microsoft.com/office/drawing/2014/main" val="3191913515"/>
                    </a:ext>
                  </a:extLst>
                </a:gridCol>
                <a:gridCol w="773182">
                  <a:extLst>
                    <a:ext uri="{9D8B030D-6E8A-4147-A177-3AD203B41FA5}">
                      <a16:colId xmlns:a16="http://schemas.microsoft.com/office/drawing/2014/main" val="466521367"/>
                    </a:ext>
                  </a:extLst>
                </a:gridCol>
              </a:tblGrid>
              <a:tr h="217489">
                <a:tc gridSpan="3">
                  <a:txBody>
                    <a:bodyPr/>
                    <a:lstStyle/>
                    <a:p>
                      <a:pPr algn="ctr"/>
                      <a:r>
                        <a:rPr lang="zh-CN" altLang="en-US" sz="1000" b="1" dirty="0">
                          <a:solidFill>
                            <a:srgbClr val="161B2A"/>
                          </a:solidFill>
                        </a:rPr>
                        <a:t>系统</a:t>
                      </a:r>
                      <a:r>
                        <a:rPr lang="en-US" altLang="zh-CN" sz="1000" b="1" dirty="0">
                          <a:solidFill>
                            <a:srgbClr val="161B2A"/>
                          </a:solidFill>
                        </a:rPr>
                        <a:t>B</a:t>
                      </a:r>
                      <a:endParaRPr lang="zh-CN" altLang="en-US" sz="1000" b="1"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hMerge="1">
                  <a:txBody>
                    <a:bodyPr/>
                    <a:lstStyle/>
                    <a:p>
                      <a:endParaRPr lang="zh-CN" altLang="en-US" sz="1000"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endParaRPr lang="zh-CN" altLang="en-US" sz="1000"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72120695"/>
                  </a:ext>
                </a:extLst>
              </a:tr>
              <a:tr h="217489">
                <a:tc>
                  <a:txBody>
                    <a:bodyPr/>
                    <a:lstStyle/>
                    <a:p>
                      <a:pPr algn="ctr"/>
                      <a:r>
                        <a:rPr lang="zh-CN" altLang="en-US" sz="1000" b="1" dirty="0">
                          <a:solidFill>
                            <a:srgbClr val="161B2A"/>
                          </a:solidFill>
                        </a:rPr>
                        <a:t>类型</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编码</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描述</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1570796358"/>
                  </a:ext>
                </a:extLst>
              </a:tr>
              <a:tr h="217489">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0</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男性</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2346368938"/>
                  </a:ext>
                </a:extLst>
              </a:tr>
              <a:tr h="217489">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1</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女性</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678063339"/>
                  </a:ext>
                </a:extLst>
              </a:tr>
            </a:tbl>
          </a:graphicData>
        </a:graphic>
      </p:graphicFrame>
      <p:graphicFrame>
        <p:nvGraphicFramePr>
          <p:cNvPr id="21" name="表格 16">
            <a:extLst>
              <a:ext uri="{FF2B5EF4-FFF2-40B4-BE49-F238E27FC236}">
                <a16:creationId xmlns:a16="http://schemas.microsoft.com/office/drawing/2014/main" id="{54C40904-14D8-CCAC-6579-E5E151E9497E}"/>
              </a:ext>
            </a:extLst>
          </p:cNvPr>
          <p:cNvGraphicFramePr>
            <a:graphicFrameLocks noGrp="1"/>
          </p:cNvGraphicFramePr>
          <p:nvPr>
            <p:extLst>
              <p:ext uri="{D42A27DB-BD31-4B8C-83A1-F6EECF244321}">
                <p14:modId xmlns:p14="http://schemas.microsoft.com/office/powerpoint/2010/main" val="3511566441"/>
              </p:ext>
            </p:extLst>
          </p:nvPr>
        </p:nvGraphicFramePr>
        <p:xfrm>
          <a:off x="3422318" y="4123750"/>
          <a:ext cx="2319546" cy="1219200"/>
        </p:xfrm>
        <a:graphic>
          <a:graphicData uri="http://schemas.openxmlformats.org/drawingml/2006/table">
            <a:tbl>
              <a:tblPr firstRow="1" bandRow="1">
                <a:tableStyleId>{F2DE63D5-997A-4646-A377-4702673A728D}</a:tableStyleId>
              </a:tblPr>
              <a:tblGrid>
                <a:gridCol w="773182">
                  <a:extLst>
                    <a:ext uri="{9D8B030D-6E8A-4147-A177-3AD203B41FA5}">
                      <a16:colId xmlns:a16="http://schemas.microsoft.com/office/drawing/2014/main" val="3418400950"/>
                    </a:ext>
                  </a:extLst>
                </a:gridCol>
                <a:gridCol w="773182">
                  <a:extLst>
                    <a:ext uri="{9D8B030D-6E8A-4147-A177-3AD203B41FA5}">
                      <a16:colId xmlns:a16="http://schemas.microsoft.com/office/drawing/2014/main" val="3191913515"/>
                    </a:ext>
                  </a:extLst>
                </a:gridCol>
                <a:gridCol w="773182">
                  <a:extLst>
                    <a:ext uri="{9D8B030D-6E8A-4147-A177-3AD203B41FA5}">
                      <a16:colId xmlns:a16="http://schemas.microsoft.com/office/drawing/2014/main" val="466521367"/>
                    </a:ext>
                  </a:extLst>
                </a:gridCol>
              </a:tblGrid>
              <a:tr h="231010">
                <a:tc gridSpan="3">
                  <a:txBody>
                    <a:bodyPr/>
                    <a:lstStyle/>
                    <a:p>
                      <a:pPr algn="ctr"/>
                      <a:r>
                        <a:rPr lang="zh-CN" altLang="en-US" sz="1000" b="1" dirty="0">
                          <a:solidFill>
                            <a:srgbClr val="161B2A"/>
                          </a:solidFill>
                        </a:rPr>
                        <a:t>数仓标准</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hMerge="1">
                  <a:txBody>
                    <a:bodyPr/>
                    <a:lstStyle/>
                    <a:p>
                      <a:endParaRPr lang="zh-CN" altLang="en-US" sz="1000"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endParaRPr lang="zh-CN" altLang="en-US" sz="1000"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72120695"/>
                  </a:ext>
                </a:extLst>
              </a:tr>
              <a:tr h="231010">
                <a:tc>
                  <a:txBody>
                    <a:bodyPr/>
                    <a:lstStyle/>
                    <a:p>
                      <a:pPr algn="ctr"/>
                      <a:r>
                        <a:rPr lang="zh-CN" altLang="en-US" sz="1000" b="1" dirty="0">
                          <a:solidFill>
                            <a:srgbClr val="161B2A"/>
                          </a:solidFill>
                        </a:rPr>
                        <a:t>类型</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编码</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描述</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1570796358"/>
                  </a:ext>
                </a:extLst>
              </a:tr>
              <a:tr h="231010">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0</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未知</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4140806589"/>
                  </a:ext>
                </a:extLst>
              </a:tr>
              <a:tr h="231010">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1</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男</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2346368938"/>
                  </a:ext>
                </a:extLst>
              </a:tr>
              <a:tr h="231010">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2</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女</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678063339"/>
                  </a:ext>
                </a:extLst>
              </a:tr>
            </a:tbl>
          </a:graphicData>
        </a:graphic>
      </p:graphicFrame>
      <p:graphicFrame>
        <p:nvGraphicFramePr>
          <p:cNvPr id="22" name="表格 16">
            <a:extLst>
              <a:ext uri="{FF2B5EF4-FFF2-40B4-BE49-F238E27FC236}">
                <a16:creationId xmlns:a16="http://schemas.microsoft.com/office/drawing/2014/main" id="{145053F5-4EC9-713F-DC9C-A2E5A9284CB5}"/>
              </a:ext>
            </a:extLst>
          </p:cNvPr>
          <p:cNvGraphicFramePr>
            <a:graphicFrameLocks noGrp="1"/>
          </p:cNvGraphicFramePr>
          <p:nvPr>
            <p:extLst>
              <p:ext uri="{D42A27DB-BD31-4B8C-83A1-F6EECF244321}">
                <p14:modId xmlns:p14="http://schemas.microsoft.com/office/powerpoint/2010/main" val="2448106607"/>
              </p:ext>
            </p:extLst>
          </p:nvPr>
        </p:nvGraphicFramePr>
        <p:xfrm>
          <a:off x="6364311" y="3965640"/>
          <a:ext cx="5321470" cy="1548216"/>
        </p:xfrm>
        <a:graphic>
          <a:graphicData uri="http://schemas.openxmlformats.org/drawingml/2006/table">
            <a:tbl>
              <a:tblPr firstRow="1" bandRow="1">
                <a:tableStyleId>{F2DE63D5-997A-4646-A377-4702673A728D}</a:tableStyleId>
              </a:tblPr>
              <a:tblGrid>
                <a:gridCol w="760210">
                  <a:extLst>
                    <a:ext uri="{9D8B030D-6E8A-4147-A177-3AD203B41FA5}">
                      <a16:colId xmlns:a16="http://schemas.microsoft.com/office/drawing/2014/main" val="3418400950"/>
                    </a:ext>
                  </a:extLst>
                </a:gridCol>
                <a:gridCol w="760210">
                  <a:extLst>
                    <a:ext uri="{9D8B030D-6E8A-4147-A177-3AD203B41FA5}">
                      <a16:colId xmlns:a16="http://schemas.microsoft.com/office/drawing/2014/main" val="3191913515"/>
                    </a:ext>
                  </a:extLst>
                </a:gridCol>
                <a:gridCol w="760210">
                  <a:extLst>
                    <a:ext uri="{9D8B030D-6E8A-4147-A177-3AD203B41FA5}">
                      <a16:colId xmlns:a16="http://schemas.microsoft.com/office/drawing/2014/main" val="466521367"/>
                    </a:ext>
                  </a:extLst>
                </a:gridCol>
                <a:gridCol w="760210">
                  <a:extLst>
                    <a:ext uri="{9D8B030D-6E8A-4147-A177-3AD203B41FA5}">
                      <a16:colId xmlns:a16="http://schemas.microsoft.com/office/drawing/2014/main" val="3195250713"/>
                    </a:ext>
                  </a:extLst>
                </a:gridCol>
                <a:gridCol w="760210">
                  <a:extLst>
                    <a:ext uri="{9D8B030D-6E8A-4147-A177-3AD203B41FA5}">
                      <a16:colId xmlns:a16="http://schemas.microsoft.com/office/drawing/2014/main" val="3367811501"/>
                    </a:ext>
                  </a:extLst>
                </a:gridCol>
                <a:gridCol w="760210">
                  <a:extLst>
                    <a:ext uri="{9D8B030D-6E8A-4147-A177-3AD203B41FA5}">
                      <a16:colId xmlns:a16="http://schemas.microsoft.com/office/drawing/2014/main" val="36509248"/>
                    </a:ext>
                  </a:extLst>
                </a:gridCol>
                <a:gridCol w="760210">
                  <a:extLst>
                    <a:ext uri="{9D8B030D-6E8A-4147-A177-3AD203B41FA5}">
                      <a16:colId xmlns:a16="http://schemas.microsoft.com/office/drawing/2014/main" val="1669432783"/>
                    </a:ext>
                  </a:extLst>
                </a:gridCol>
              </a:tblGrid>
              <a:tr h="258036">
                <a:tc gridSpan="7">
                  <a:txBody>
                    <a:bodyPr/>
                    <a:lstStyle/>
                    <a:p>
                      <a:pPr algn="ctr"/>
                      <a:r>
                        <a:rPr lang="zh-CN" altLang="en-US" sz="1000" b="1" dirty="0">
                          <a:solidFill>
                            <a:srgbClr val="161B2A"/>
                          </a:solidFill>
                        </a:rPr>
                        <a:t>参考数据映射</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hMerge="1">
                  <a:txBody>
                    <a:bodyPr/>
                    <a:lstStyle/>
                    <a:p>
                      <a:endParaRPr lang="zh-CN" altLang="en-US" sz="1000"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endParaRPr lang="zh-CN" altLang="en-US" sz="1000"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pPr algn="ctr"/>
                      <a:endParaRPr lang="zh-CN" altLang="en-US" sz="1000" b="1"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pPr algn="ctr"/>
                      <a:endParaRPr lang="zh-CN" altLang="en-US" sz="1000" b="1"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pPr algn="ctr"/>
                      <a:endParaRPr lang="zh-CN" altLang="en-US" sz="1000" b="1"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hMerge="1">
                  <a:txBody>
                    <a:bodyPr/>
                    <a:lstStyle/>
                    <a:p>
                      <a:pPr algn="ctr"/>
                      <a:endParaRPr lang="zh-CN" altLang="en-US" sz="1000" b="1" dirty="0">
                        <a:solidFill>
                          <a:schemeClr val="bg1"/>
                        </a:solidFil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72120695"/>
                  </a:ext>
                </a:extLst>
              </a:tr>
              <a:tr h="258036">
                <a:tc>
                  <a:txBody>
                    <a:bodyPr/>
                    <a:lstStyle/>
                    <a:p>
                      <a:pPr algn="ctr"/>
                      <a:r>
                        <a:rPr lang="zh-CN" altLang="en-US" sz="1000" b="1" dirty="0">
                          <a:solidFill>
                            <a:srgbClr val="161B2A"/>
                          </a:solidFill>
                        </a:rPr>
                        <a:t>类型</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源系统</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源编码</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源描述</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目标系统</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目标编码</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b="1" dirty="0">
                          <a:solidFill>
                            <a:srgbClr val="161B2A"/>
                          </a:solidFill>
                        </a:rPr>
                        <a:t>目标描述</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1570796358"/>
                  </a:ext>
                </a:extLst>
              </a:tr>
              <a:tr h="258036">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系统</a:t>
                      </a:r>
                      <a:r>
                        <a:rPr lang="en-US" altLang="zh-CN" sz="1000" dirty="0">
                          <a:solidFill>
                            <a:srgbClr val="161B2A"/>
                          </a:solidFill>
                        </a:rPr>
                        <a:t>A</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F</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男</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数仓标准</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1</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男</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4140806589"/>
                  </a:ext>
                </a:extLst>
              </a:tr>
              <a:tr h="258036">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系统</a:t>
                      </a:r>
                      <a:r>
                        <a:rPr lang="en-US" altLang="zh-CN" sz="1000" dirty="0">
                          <a:solidFill>
                            <a:srgbClr val="161B2A"/>
                          </a:solidFill>
                        </a:rPr>
                        <a:t>A</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M</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女</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数仓标准</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2</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女</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2346368938"/>
                  </a:ext>
                </a:extLst>
              </a:tr>
              <a:tr h="258036">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系统</a:t>
                      </a:r>
                      <a:r>
                        <a:rPr lang="en-US" altLang="zh-CN" sz="1000" dirty="0">
                          <a:solidFill>
                            <a:srgbClr val="161B2A"/>
                          </a:solidFill>
                        </a:rPr>
                        <a:t>B</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0</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男性</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数仓标准</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1</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男</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2507487767"/>
                  </a:ext>
                </a:extLst>
              </a:tr>
              <a:tr h="258036">
                <a:tc>
                  <a:txBody>
                    <a:bodyPr/>
                    <a:lstStyle/>
                    <a:p>
                      <a:pPr algn="ctr"/>
                      <a:r>
                        <a:rPr lang="zh-CN" altLang="en-US" sz="1000" dirty="0">
                          <a:solidFill>
                            <a:srgbClr val="161B2A"/>
                          </a:solidFill>
                        </a:rPr>
                        <a:t>性别</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系统</a:t>
                      </a:r>
                      <a:r>
                        <a:rPr lang="en-US" altLang="zh-CN" sz="1000" dirty="0">
                          <a:solidFill>
                            <a:srgbClr val="161B2A"/>
                          </a:solidFill>
                        </a:rPr>
                        <a:t>B</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1</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女性</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数仓标准</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en-US" altLang="zh-CN" sz="1000" dirty="0">
                          <a:solidFill>
                            <a:srgbClr val="161B2A"/>
                          </a:solidFill>
                        </a:rPr>
                        <a:t>2</a:t>
                      </a:r>
                      <a:endParaRPr lang="zh-CN" altLang="en-US" sz="1000" dirty="0">
                        <a:solidFill>
                          <a:srgbClr val="161B2A"/>
                        </a:solidFill>
                      </a:endParaRP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tc>
                  <a:txBody>
                    <a:bodyPr/>
                    <a:lstStyle/>
                    <a:p>
                      <a:pPr algn="ctr"/>
                      <a:r>
                        <a:rPr lang="zh-CN" altLang="en-US" sz="1000" dirty="0">
                          <a:solidFill>
                            <a:srgbClr val="161B2A"/>
                          </a:solidFill>
                        </a:rPr>
                        <a:t>女</a:t>
                      </a:r>
                    </a:p>
                  </a:txBody>
                  <a:tcPr>
                    <a:lnL w="6350" cap="flat" cmpd="sng" algn="ctr">
                      <a:solidFill>
                        <a:srgbClr val="28939E"/>
                      </a:solidFill>
                      <a:prstDash val="solid"/>
                      <a:round/>
                      <a:headEnd type="none" w="med" len="med"/>
                      <a:tailEnd type="none" w="med" len="med"/>
                    </a:lnL>
                    <a:lnR w="6350" cap="flat" cmpd="sng" algn="ctr">
                      <a:solidFill>
                        <a:srgbClr val="28939E"/>
                      </a:solidFill>
                      <a:prstDash val="solid"/>
                      <a:round/>
                      <a:headEnd type="none" w="med" len="med"/>
                      <a:tailEnd type="none" w="med" len="med"/>
                    </a:lnR>
                    <a:lnT w="6350" cap="flat" cmpd="sng" algn="ctr">
                      <a:solidFill>
                        <a:srgbClr val="28939E"/>
                      </a:solidFill>
                      <a:prstDash val="solid"/>
                      <a:round/>
                      <a:headEnd type="none" w="med" len="med"/>
                      <a:tailEnd type="none" w="med" len="med"/>
                    </a:lnT>
                    <a:lnB w="6350" cap="flat" cmpd="sng" algn="ctr">
                      <a:solidFill>
                        <a:srgbClr val="28939E"/>
                      </a:solidFill>
                      <a:prstDash val="solid"/>
                      <a:round/>
                      <a:headEnd type="none" w="med" len="med"/>
                      <a:tailEnd type="none" w="med" len="med"/>
                    </a:lnB>
                  </a:tcPr>
                </a:tc>
                <a:extLst>
                  <a:ext uri="{0D108BD9-81ED-4DB2-BD59-A6C34878D82A}">
                    <a16:rowId xmlns:a16="http://schemas.microsoft.com/office/drawing/2014/main" val="678063339"/>
                  </a:ext>
                </a:extLst>
              </a:tr>
            </a:tbl>
          </a:graphicData>
        </a:graphic>
      </p:graphicFrame>
      <p:sp>
        <p:nvSpPr>
          <p:cNvPr id="18" name="箭头: 右 17">
            <a:extLst>
              <a:ext uri="{FF2B5EF4-FFF2-40B4-BE49-F238E27FC236}">
                <a16:creationId xmlns:a16="http://schemas.microsoft.com/office/drawing/2014/main" id="{D6D52492-08F8-B1ED-5FC1-A1408D1D311A}"/>
              </a:ext>
            </a:extLst>
          </p:cNvPr>
          <p:cNvSpPr/>
          <p:nvPr/>
        </p:nvSpPr>
        <p:spPr>
          <a:xfrm>
            <a:off x="5838237" y="4539493"/>
            <a:ext cx="432000"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A5984FD0-DE54-404D-E381-B27761E365DD}"/>
              </a:ext>
            </a:extLst>
          </p:cNvPr>
          <p:cNvSpPr/>
          <p:nvPr/>
        </p:nvSpPr>
        <p:spPr>
          <a:xfrm>
            <a:off x="2884168" y="4511893"/>
            <a:ext cx="432000" cy="360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itle 1">
            <a:extLst>
              <a:ext uri="{FF2B5EF4-FFF2-40B4-BE49-F238E27FC236}">
                <a16:creationId xmlns:a16="http://schemas.microsoft.com/office/drawing/2014/main" id="{2F83C568-D693-0842-A6FB-D20A7B2A57DB}"/>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3400" b="1" dirty="0">
                <a:solidFill>
                  <a:srgbClr val="01C8C1"/>
                </a:solidFill>
                <a:latin typeface="+mj-ea"/>
                <a:ea typeface="+mj-ea"/>
                <a:cs typeface="PingFang SC" charset="-122"/>
              </a:rPr>
              <a:t>功能简介</a:t>
            </a:r>
            <a:endParaRPr lang="en-US" sz="3400" b="1" dirty="0">
              <a:solidFill>
                <a:srgbClr val="01C8C1"/>
              </a:solidFill>
              <a:latin typeface="+mj-ea"/>
              <a:ea typeface="+mj-ea"/>
              <a:cs typeface="PingFang SC" charset="-122"/>
            </a:endParaRPr>
          </a:p>
        </p:txBody>
      </p:sp>
    </p:spTree>
    <p:extLst>
      <p:ext uri="{BB962C8B-B14F-4D97-AF65-F5344CB8AC3E}">
        <p14:creationId xmlns:p14="http://schemas.microsoft.com/office/powerpoint/2010/main" val="244903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1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grpSp>
        <p:nvGrpSpPr>
          <p:cNvPr id="18" name="组合 17">
            <a:extLst>
              <a:ext uri="{FF2B5EF4-FFF2-40B4-BE49-F238E27FC236}">
                <a16:creationId xmlns:a16="http://schemas.microsoft.com/office/drawing/2014/main" id="{C1488BD0-716D-8503-ED96-0C396CE1E507}"/>
              </a:ext>
            </a:extLst>
          </p:cNvPr>
          <p:cNvGrpSpPr/>
          <p:nvPr/>
        </p:nvGrpSpPr>
        <p:grpSpPr>
          <a:xfrm>
            <a:off x="776891" y="1434775"/>
            <a:ext cx="4530122" cy="388509"/>
            <a:chOff x="775303" y="1949124"/>
            <a:chExt cx="4530122" cy="388509"/>
          </a:xfrm>
        </p:grpSpPr>
        <p:sp>
          <p:nvSpPr>
            <p:cNvPr id="19" name="Subtitle 2">
              <a:extLst>
                <a:ext uri="{FF2B5EF4-FFF2-40B4-BE49-F238E27FC236}">
                  <a16:creationId xmlns:a16="http://schemas.microsoft.com/office/drawing/2014/main" id="{2FBFE95E-FEF2-20A1-EFB5-38B9C705490B}"/>
                </a:ext>
              </a:extLst>
            </p:cNvPr>
            <p:cNvSpPr txBox="1">
              <a:spLocks/>
            </p:cNvSpPr>
            <p:nvPr/>
          </p:nvSpPr>
          <p:spPr>
            <a:xfrm>
              <a:off x="948325" y="1949124"/>
              <a:ext cx="4357100" cy="388509"/>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solidFill>
                    <a:srgbClr val="EFEFF4"/>
                  </a:solidFill>
                  <a:latin typeface="+mj-ea"/>
                  <a:ea typeface="+mj-ea"/>
                  <a:cs typeface="PingFang SC Thin" charset="-122"/>
                </a:rPr>
                <a:t>  </a:t>
              </a:r>
              <a:r>
                <a:rPr lang="en-US" altLang="zh-CN" sz="2100" dirty="0">
                  <a:solidFill>
                    <a:srgbClr val="161B2A"/>
                  </a:solidFill>
                  <a:latin typeface="+mj-ea"/>
                  <a:ea typeface="+mj-ea"/>
                  <a:cs typeface="PingFang SC Thin" charset="-122"/>
                </a:rPr>
                <a:t>Drag and Drop </a:t>
              </a:r>
              <a:r>
                <a:rPr lang="zh-CN" altLang="en-US" sz="2100" dirty="0">
                  <a:solidFill>
                    <a:srgbClr val="161B2A"/>
                  </a:solidFill>
                  <a:latin typeface="+mj-ea"/>
                  <a:ea typeface="+mj-ea"/>
                  <a:cs typeface="PingFang SC Thin" charset="-122"/>
                </a:rPr>
                <a:t>可视化开发</a:t>
              </a:r>
              <a:endParaRPr lang="en-US" altLang="zh-CN" sz="2100" dirty="0">
                <a:solidFill>
                  <a:srgbClr val="161B2A"/>
                </a:solidFill>
                <a:latin typeface="+mj-ea"/>
                <a:ea typeface="+mj-ea"/>
                <a:cs typeface="PingFang SC Thin" charset="-122"/>
              </a:endParaRPr>
            </a:p>
          </p:txBody>
        </p:sp>
        <p:sp>
          <p:nvSpPr>
            <p:cNvPr id="21" name="Oval 14">
              <a:extLst>
                <a:ext uri="{FF2B5EF4-FFF2-40B4-BE49-F238E27FC236}">
                  <a16:creationId xmlns:a16="http://schemas.microsoft.com/office/drawing/2014/main" id="{A0A149C8-6A1D-EC80-2F1A-8917CB46A279}"/>
                </a:ext>
              </a:extLst>
            </p:cNvPr>
            <p:cNvSpPr/>
            <p:nvPr/>
          </p:nvSpPr>
          <p:spPr>
            <a:xfrm flipV="1">
              <a:off x="775303" y="2061828"/>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grpSp>
      <p:grpSp>
        <p:nvGrpSpPr>
          <p:cNvPr id="22" name="组合 21">
            <a:extLst>
              <a:ext uri="{FF2B5EF4-FFF2-40B4-BE49-F238E27FC236}">
                <a16:creationId xmlns:a16="http://schemas.microsoft.com/office/drawing/2014/main" id="{1DF892D0-59A5-630A-E936-22880D737497}"/>
              </a:ext>
            </a:extLst>
          </p:cNvPr>
          <p:cNvGrpSpPr/>
          <p:nvPr/>
        </p:nvGrpSpPr>
        <p:grpSpPr>
          <a:xfrm>
            <a:off x="788650" y="2138545"/>
            <a:ext cx="3786323" cy="393895"/>
            <a:chOff x="787061" y="2653505"/>
            <a:chExt cx="3786323" cy="393895"/>
          </a:xfrm>
        </p:grpSpPr>
        <p:sp>
          <p:nvSpPr>
            <p:cNvPr id="23" name="Subtitle 2">
              <a:extLst>
                <a:ext uri="{FF2B5EF4-FFF2-40B4-BE49-F238E27FC236}">
                  <a16:creationId xmlns:a16="http://schemas.microsoft.com/office/drawing/2014/main" id="{D43DA480-F06C-5D2C-8663-FD3950751932}"/>
                </a:ext>
              </a:extLst>
            </p:cNvPr>
            <p:cNvSpPr txBox="1">
              <a:spLocks/>
            </p:cNvSpPr>
            <p:nvPr/>
          </p:nvSpPr>
          <p:spPr>
            <a:xfrm>
              <a:off x="948325" y="2653505"/>
              <a:ext cx="3625059" cy="393895"/>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solidFill>
                    <a:srgbClr val="EFEFF4"/>
                  </a:solidFill>
                  <a:latin typeface="+mj-ea"/>
                  <a:ea typeface="+mj-ea"/>
                  <a:cs typeface="PingFang SC Thin" charset="-122"/>
                </a:rPr>
                <a:t> </a:t>
              </a:r>
              <a:r>
                <a:rPr lang="en-US" altLang="zh-CN" sz="2100" dirty="0">
                  <a:solidFill>
                    <a:srgbClr val="EFEFF4"/>
                  </a:solidFill>
                  <a:latin typeface="+mj-ea"/>
                  <a:ea typeface="+mj-ea"/>
                  <a:cs typeface="PingFang SC Thin" charset="-122"/>
                </a:rPr>
                <a:t> </a:t>
              </a:r>
              <a:r>
                <a:rPr lang="en-US" altLang="zh-CN" sz="2100" dirty="0" err="1">
                  <a:solidFill>
                    <a:srgbClr val="EFEFF4"/>
                  </a:solidFill>
                  <a:latin typeface="+mj-ea"/>
                  <a:ea typeface="+mj-ea"/>
                  <a:cs typeface="PingFang SC Thin" charset="-122"/>
                  <a:hlinkClick r:id="rId3"/>
                </a:rPr>
                <a:t>Flinkful</a:t>
              </a:r>
              <a:endParaRPr lang="en-US" altLang="zh-CN" sz="2100" dirty="0">
                <a:solidFill>
                  <a:srgbClr val="EFEFF4"/>
                </a:solidFill>
                <a:latin typeface="+mj-ea"/>
                <a:ea typeface="+mj-ea"/>
                <a:cs typeface="PingFang SC Thin" charset="-122"/>
              </a:endParaRPr>
            </a:p>
          </p:txBody>
        </p:sp>
        <p:sp>
          <p:nvSpPr>
            <p:cNvPr id="24" name="Oval 14">
              <a:extLst>
                <a:ext uri="{FF2B5EF4-FFF2-40B4-BE49-F238E27FC236}">
                  <a16:creationId xmlns:a16="http://schemas.microsoft.com/office/drawing/2014/main" id="{C35E3526-CE76-8F8A-F563-67286D8EE8E8}"/>
                </a:ext>
              </a:extLst>
            </p:cNvPr>
            <p:cNvSpPr/>
            <p:nvPr/>
          </p:nvSpPr>
          <p:spPr>
            <a:xfrm flipV="1">
              <a:off x="787061" y="2766209"/>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grpSp>
      <p:grpSp>
        <p:nvGrpSpPr>
          <p:cNvPr id="25" name="组合 24">
            <a:extLst>
              <a:ext uri="{FF2B5EF4-FFF2-40B4-BE49-F238E27FC236}">
                <a16:creationId xmlns:a16="http://schemas.microsoft.com/office/drawing/2014/main" id="{07940865-FFDB-6B54-993C-C66EED6B7C97}"/>
              </a:ext>
            </a:extLst>
          </p:cNvPr>
          <p:cNvGrpSpPr/>
          <p:nvPr/>
        </p:nvGrpSpPr>
        <p:grpSpPr>
          <a:xfrm>
            <a:off x="788650" y="2842315"/>
            <a:ext cx="3786323" cy="393895"/>
            <a:chOff x="787061" y="3357886"/>
            <a:chExt cx="3786323" cy="393895"/>
          </a:xfrm>
        </p:grpSpPr>
        <p:sp>
          <p:nvSpPr>
            <p:cNvPr id="26" name="Subtitle 2">
              <a:extLst>
                <a:ext uri="{FF2B5EF4-FFF2-40B4-BE49-F238E27FC236}">
                  <a16:creationId xmlns:a16="http://schemas.microsoft.com/office/drawing/2014/main" id="{23BC37B4-A231-DC30-73C6-747EAAA6D2F5}"/>
                </a:ext>
              </a:extLst>
            </p:cNvPr>
            <p:cNvSpPr txBox="1">
              <a:spLocks/>
            </p:cNvSpPr>
            <p:nvPr/>
          </p:nvSpPr>
          <p:spPr>
            <a:xfrm>
              <a:off x="948325" y="3357886"/>
              <a:ext cx="3625059" cy="393895"/>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100" dirty="0">
                  <a:solidFill>
                    <a:srgbClr val="161B2A"/>
                  </a:solidFill>
                  <a:latin typeface="+mj-ea"/>
                  <a:ea typeface="+mj-ea"/>
                  <a:cs typeface="PingFang SC Thin" charset="-122"/>
                </a:rPr>
                <a:t>  </a:t>
              </a:r>
              <a:r>
                <a:rPr lang="zh-CN" altLang="en-US" sz="2100" dirty="0">
                  <a:solidFill>
                    <a:srgbClr val="161B2A"/>
                  </a:solidFill>
                  <a:latin typeface="+mj-ea"/>
                  <a:ea typeface="+mj-ea"/>
                  <a:cs typeface="PingFang SC Thin" charset="-122"/>
                </a:rPr>
                <a:t>插件体系</a:t>
              </a:r>
              <a:endParaRPr lang="en-US" altLang="zh-CN" sz="2100" dirty="0">
                <a:solidFill>
                  <a:srgbClr val="161B2A"/>
                </a:solidFill>
                <a:latin typeface="+mj-ea"/>
                <a:ea typeface="+mj-ea"/>
                <a:cs typeface="PingFang SC Thin" charset="-122"/>
              </a:endParaRPr>
            </a:p>
          </p:txBody>
        </p:sp>
        <p:sp>
          <p:nvSpPr>
            <p:cNvPr id="27" name="Oval 14">
              <a:extLst>
                <a:ext uri="{FF2B5EF4-FFF2-40B4-BE49-F238E27FC236}">
                  <a16:creationId xmlns:a16="http://schemas.microsoft.com/office/drawing/2014/main" id="{C7E59F39-533B-85CB-07A6-5F076EAB53C5}"/>
                </a:ext>
              </a:extLst>
            </p:cNvPr>
            <p:cNvSpPr/>
            <p:nvPr/>
          </p:nvSpPr>
          <p:spPr>
            <a:xfrm flipV="1">
              <a:off x="787061" y="3470591"/>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grpSp>
      <p:pic>
        <p:nvPicPr>
          <p:cNvPr id="3" name="图片 2">
            <a:extLst>
              <a:ext uri="{FF2B5EF4-FFF2-40B4-BE49-F238E27FC236}">
                <a16:creationId xmlns:a16="http://schemas.microsoft.com/office/drawing/2014/main" id="{D4FA16D6-320E-81C1-5B42-58F49D715963}"/>
              </a:ext>
            </a:extLst>
          </p:cNvPr>
          <p:cNvPicPr>
            <a:picLocks noChangeAspect="1"/>
          </p:cNvPicPr>
          <p:nvPr/>
        </p:nvPicPr>
        <p:blipFill>
          <a:blip r:embed="rId4"/>
          <a:stretch>
            <a:fillRect/>
          </a:stretch>
        </p:blipFill>
        <p:spPr>
          <a:xfrm>
            <a:off x="4084214" y="1957304"/>
            <a:ext cx="7931984" cy="3905944"/>
          </a:xfrm>
          <a:prstGeom prst="rect">
            <a:avLst/>
          </a:prstGeom>
        </p:spPr>
      </p:pic>
      <p:pic>
        <p:nvPicPr>
          <p:cNvPr id="28" name="图片 27">
            <a:extLst>
              <a:ext uri="{FF2B5EF4-FFF2-40B4-BE49-F238E27FC236}">
                <a16:creationId xmlns:a16="http://schemas.microsoft.com/office/drawing/2014/main" id="{378C4692-DF0A-A28F-2964-FB5D2062633F}"/>
              </a:ext>
            </a:extLst>
          </p:cNvPr>
          <p:cNvPicPr>
            <a:picLocks noChangeAspect="1"/>
          </p:cNvPicPr>
          <p:nvPr/>
        </p:nvPicPr>
        <p:blipFill>
          <a:blip r:embed="rId5"/>
          <a:stretch>
            <a:fillRect/>
          </a:stretch>
        </p:blipFill>
        <p:spPr>
          <a:xfrm>
            <a:off x="6107234" y="923925"/>
            <a:ext cx="4718782" cy="5210322"/>
          </a:xfrm>
          <a:prstGeom prst="rect">
            <a:avLst/>
          </a:prstGeom>
        </p:spPr>
      </p:pic>
      <p:pic>
        <p:nvPicPr>
          <p:cNvPr id="32" name="图片 31">
            <a:extLst>
              <a:ext uri="{FF2B5EF4-FFF2-40B4-BE49-F238E27FC236}">
                <a16:creationId xmlns:a16="http://schemas.microsoft.com/office/drawing/2014/main" id="{8DF9B0A4-0D52-C51B-7497-AF177265CB3F}"/>
              </a:ext>
            </a:extLst>
          </p:cNvPr>
          <p:cNvPicPr>
            <a:picLocks noChangeAspect="1"/>
          </p:cNvPicPr>
          <p:nvPr/>
        </p:nvPicPr>
        <p:blipFill>
          <a:blip r:embed="rId6"/>
          <a:stretch>
            <a:fillRect/>
          </a:stretch>
        </p:blipFill>
        <p:spPr>
          <a:xfrm>
            <a:off x="3983653" y="1957305"/>
            <a:ext cx="7842967" cy="4359149"/>
          </a:xfrm>
          <a:prstGeom prst="rect">
            <a:avLst/>
          </a:prstGeom>
        </p:spPr>
      </p:pic>
      <p:pic>
        <p:nvPicPr>
          <p:cNvPr id="4" name="图片 3">
            <a:extLst>
              <a:ext uri="{FF2B5EF4-FFF2-40B4-BE49-F238E27FC236}">
                <a16:creationId xmlns:a16="http://schemas.microsoft.com/office/drawing/2014/main" id="{D7D3E1C4-ECA2-F9C6-C8B0-127E46CB7103}"/>
              </a:ext>
            </a:extLst>
          </p:cNvPr>
          <p:cNvPicPr>
            <a:picLocks noChangeAspect="1"/>
          </p:cNvPicPr>
          <p:nvPr/>
        </p:nvPicPr>
        <p:blipFill>
          <a:blip r:embed="rId7"/>
          <a:stretch>
            <a:fillRect/>
          </a:stretch>
        </p:blipFill>
        <p:spPr>
          <a:xfrm>
            <a:off x="2640443" y="2015674"/>
            <a:ext cx="9549971" cy="3905944"/>
          </a:xfrm>
          <a:prstGeom prst="rect">
            <a:avLst/>
          </a:prstGeom>
        </p:spPr>
      </p:pic>
      <p:sp>
        <p:nvSpPr>
          <p:cNvPr id="29" name="Title 1">
            <a:extLst>
              <a:ext uri="{FF2B5EF4-FFF2-40B4-BE49-F238E27FC236}">
                <a16:creationId xmlns:a16="http://schemas.microsoft.com/office/drawing/2014/main" id="{D001638B-1191-0445-8401-FBCAD0FF0B36}"/>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3400" b="1" dirty="0">
                <a:solidFill>
                  <a:srgbClr val="01C8C1"/>
                </a:solidFill>
                <a:latin typeface="+mj-ea"/>
                <a:ea typeface="+mj-ea"/>
                <a:cs typeface="PingFang SC" charset="-122"/>
              </a:rPr>
              <a:t>功能亮点</a:t>
            </a:r>
            <a:endParaRPr lang="en-US" sz="3400" b="1" dirty="0">
              <a:solidFill>
                <a:srgbClr val="01C8C1"/>
              </a:solidFill>
              <a:latin typeface="+mj-ea"/>
              <a:ea typeface="+mj-ea"/>
              <a:cs typeface="PingFang SC" charset="-122"/>
            </a:endParaRPr>
          </a:p>
        </p:txBody>
      </p:sp>
    </p:spTree>
    <p:extLst>
      <p:ext uri="{BB962C8B-B14F-4D97-AF65-F5344CB8AC3E}">
        <p14:creationId xmlns:p14="http://schemas.microsoft.com/office/powerpoint/2010/main" val="3869094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3"/>
                                        </p:tgtEl>
                                        <p:attrNameLst>
                                          <p:attrName>style.visibility</p:attrName>
                                        </p:attrNameLst>
                                      </p:cBhvr>
                                      <p:to>
                                        <p:strVal val="hidden"/>
                                      </p:to>
                                    </p:set>
                                  </p:childTnLst>
                                </p:cTn>
                              </p:par>
                              <p:par>
                                <p:cTn id="14" presetID="42" presetClass="entr" presetSubtype="0" fill="hold"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1000"/>
                                        <p:tgtEl>
                                          <p:spTgt spid="28"/>
                                        </p:tgtEl>
                                      </p:cBhvr>
                                    </p:animEffect>
                                    <p:anim calcmode="lin" valueType="num">
                                      <p:cBhvr>
                                        <p:cTn id="17" dur="1000" fill="hold"/>
                                        <p:tgtEl>
                                          <p:spTgt spid="28"/>
                                        </p:tgtEl>
                                        <p:attrNameLst>
                                          <p:attrName>ppt_x</p:attrName>
                                        </p:attrNameLst>
                                      </p:cBhvr>
                                      <p:tavLst>
                                        <p:tav tm="0">
                                          <p:val>
                                            <p:strVal val="#ppt_x"/>
                                          </p:val>
                                        </p:tav>
                                        <p:tav tm="100000">
                                          <p:val>
                                            <p:strVal val="#ppt_x"/>
                                          </p:val>
                                        </p:tav>
                                      </p:tavLst>
                                    </p:anim>
                                    <p:anim calcmode="lin" valueType="num">
                                      <p:cBhvr>
                                        <p:cTn id="1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8"/>
                                        </p:tgtEl>
                                        <p:attrNameLst>
                                          <p:attrName>style.visibility</p:attrName>
                                        </p:attrNameLst>
                                      </p:cBhvr>
                                      <p:to>
                                        <p:strVal val="hidden"/>
                                      </p:to>
                                    </p:set>
                                  </p:childTnLst>
                                </p:cTn>
                              </p:par>
                              <p:par>
                                <p:cTn id="23" presetID="42"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0"/>
                                        <p:tgtEl>
                                          <p:spTgt spid="32"/>
                                        </p:tgtEl>
                                      </p:cBhvr>
                                    </p:animEffect>
                                    <p:anim calcmode="lin" valueType="num">
                                      <p:cBhvr>
                                        <p:cTn id="26" dur="1000" fill="hold"/>
                                        <p:tgtEl>
                                          <p:spTgt spid="32"/>
                                        </p:tgtEl>
                                        <p:attrNameLst>
                                          <p:attrName>ppt_x</p:attrName>
                                        </p:attrNameLst>
                                      </p:cBhvr>
                                      <p:tavLst>
                                        <p:tav tm="0">
                                          <p:val>
                                            <p:strVal val="#ppt_x"/>
                                          </p:val>
                                        </p:tav>
                                        <p:tav tm="100000">
                                          <p:val>
                                            <p:strVal val="#ppt_x"/>
                                          </p:val>
                                        </p:tav>
                                      </p:tavLst>
                                    </p:anim>
                                    <p:anim calcmode="lin" valueType="num">
                                      <p:cBhvr>
                                        <p:cTn id="2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2"/>
                                        </p:tgtEl>
                                        <p:attrNameLst>
                                          <p:attrName>style.visibility</p:attrName>
                                        </p:attrNameLst>
                                      </p:cBhvr>
                                      <p:to>
                                        <p:strVal val="hidden"/>
                                      </p:to>
                                    </p:set>
                                  </p:childTnLst>
                                </p:cTn>
                              </p:par>
                              <p:par>
                                <p:cTn id="32" presetID="42"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grpSp>
        <p:nvGrpSpPr>
          <p:cNvPr id="10" name="组合 9">
            <a:extLst>
              <a:ext uri="{FF2B5EF4-FFF2-40B4-BE49-F238E27FC236}">
                <a16:creationId xmlns:a16="http://schemas.microsoft.com/office/drawing/2014/main" id="{AF6D1AE8-D238-FFAD-E19A-D3F31D55CD5A}"/>
              </a:ext>
            </a:extLst>
          </p:cNvPr>
          <p:cNvGrpSpPr/>
          <p:nvPr/>
        </p:nvGrpSpPr>
        <p:grpSpPr>
          <a:xfrm>
            <a:off x="776891" y="1434775"/>
            <a:ext cx="4530122" cy="388509"/>
            <a:chOff x="775303" y="1949124"/>
            <a:chExt cx="4530122" cy="388509"/>
          </a:xfrm>
        </p:grpSpPr>
        <p:sp>
          <p:nvSpPr>
            <p:cNvPr id="11" name="Subtitle 2">
              <a:extLst>
                <a:ext uri="{FF2B5EF4-FFF2-40B4-BE49-F238E27FC236}">
                  <a16:creationId xmlns:a16="http://schemas.microsoft.com/office/drawing/2014/main" id="{8CE71B26-ED6F-5B0E-C327-685307DABCE5}"/>
                </a:ext>
              </a:extLst>
            </p:cNvPr>
            <p:cNvSpPr txBox="1">
              <a:spLocks/>
            </p:cNvSpPr>
            <p:nvPr/>
          </p:nvSpPr>
          <p:spPr>
            <a:xfrm>
              <a:off x="948325" y="1949124"/>
              <a:ext cx="4357100" cy="388509"/>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solidFill>
                    <a:srgbClr val="161B2A"/>
                  </a:solidFill>
                  <a:latin typeface="+mj-ea"/>
                  <a:ea typeface="+mj-ea"/>
                  <a:cs typeface="PingFang SC Thin" charset="-122"/>
                </a:rPr>
                <a:t>  开发中的问题</a:t>
              </a:r>
              <a:endParaRPr lang="en-US" altLang="zh-CN" sz="2100" dirty="0">
                <a:solidFill>
                  <a:srgbClr val="161B2A"/>
                </a:solidFill>
                <a:latin typeface="+mj-ea"/>
                <a:ea typeface="+mj-ea"/>
                <a:cs typeface="PingFang SC Thin" charset="-122"/>
              </a:endParaRPr>
            </a:p>
          </p:txBody>
        </p:sp>
        <p:sp>
          <p:nvSpPr>
            <p:cNvPr id="12" name="Oval 14">
              <a:extLst>
                <a:ext uri="{FF2B5EF4-FFF2-40B4-BE49-F238E27FC236}">
                  <a16:creationId xmlns:a16="http://schemas.microsoft.com/office/drawing/2014/main" id="{611492FF-57FF-4079-B71C-CAD2B70555E2}"/>
                </a:ext>
              </a:extLst>
            </p:cNvPr>
            <p:cNvSpPr/>
            <p:nvPr/>
          </p:nvSpPr>
          <p:spPr>
            <a:xfrm flipV="1">
              <a:off x="775303" y="2061828"/>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grpSp>
      <p:sp>
        <p:nvSpPr>
          <p:cNvPr id="13" name="Subtitle 2">
            <a:extLst>
              <a:ext uri="{FF2B5EF4-FFF2-40B4-BE49-F238E27FC236}">
                <a16:creationId xmlns:a16="http://schemas.microsoft.com/office/drawing/2014/main" id="{2A1D539B-651A-65DF-3FFB-062CC937927C}"/>
              </a:ext>
            </a:extLst>
          </p:cNvPr>
          <p:cNvSpPr txBox="1">
            <a:spLocks/>
          </p:cNvSpPr>
          <p:nvPr/>
        </p:nvSpPr>
        <p:spPr>
          <a:xfrm>
            <a:off x="1255535" y="2192289"/>
            <a:ext cx="7345419" cy="2612195"/>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2685" indent="-362685">
              <a:buFont typeface="+mj-lt"/>
              <a:buAutoNum type="arabicPeriod"/>
            </a:pPr>
            <a:r>
              <a:rPr lang="en-US" altLang="zh-CN" sz="1800" dirty="0" err="1">
                <a:solidFill>
                  <a:srgbClr val="161B2A"/>
                </a:solidFill>
                <a:latin typeface="+mj-ea"/>
                <a:ea typeface="+mj-ea"/>
                <a:cs typeface="PingFang SC Thin" charset="-122"/>
              </a:rPr>
              <a:t>Seatunnel</a:t>
            </a:r>
            <a:r>
              <a:rPr lang="en-US" altLang="zh-CN" sz="1800" dirty="0">
                <a:solidFill>
                  <a:srgbClr val="161B2A"/>
                </a:solidFill>
                <a:latin typeface="+mj-ea"/>
                <a:ea typeface="+mj-ea"/>
                <a:cs typeface="PingFang SC Thin" charset="-122"/>
              </a:rPr>
              <a:t>-</a:t>
            </a:r>
            <a:r>
              <a:rPr lang="en-US" altLang="zh-CN" sz="1800" dirty="0" err="1">
                <a:solidFill>
                  <a:srgbClr val="161B2A"/>
                </a:solidFill>
                <a:latin typeface="+mj-ea"/>
                <a:ea typeface="+mj-ea"/>
                <a:cs typeface="PingFang SC Thin" charset="-122"/>
              </a:rPr>
              <a:t>flink</a:t>
            </a:r>
            <a:r>
              <a:rPr lang="en-US" altLang="zh-CN" sz="1800" dirty="0">
                <a:solidFill>
                  <a:srgbClr val="161B2A"/>
                </a:solidFill>
                <a:latin typeface="+mj-ea"/>
                <a:ea typeface="+mj-ea"/>
                <a:cs typeface="PingFang SC Thin" charset="-122"/>
              </a:rPr>
              <a:t>-</a:t>
            </a:r>
            <a:r>
              <a:rPr lang="en-US" altLang="zh-CN" sz="1800" dirty="0" err="1">
                <a:solidFill>
                  <a:srgbClr val="161B2A"/>
                </a:solidFill>
                <a:latin typeface="+mj-ea"/>
                <a:ea typeface="+mj-ea"/>
                <a:cs typeface="PingFang SC Thin" charset="-122"/>
              </a:rPr>
              <a:t>jdbc</a:t>
            </a:r>
            <a:r>
              <a:rPr lang="en-US" altLang="zh-CN" sz="1800" dirty="0">
                <a:solidFill>
                  <a:srgbClr val="161B2A"/>
                </a:solidFill>
                <a:latin typeface="+mj-ea"/>
                <a:ea typeface="+mj-ea"/>
                <a:cs typeface="PingFang SC Thin" charset="-122"/>
              </a:rPr>
              <a:t>-connector </a:t>
            </a:r>
            <a:r>
              <a:rPr lang="zh-CN" altLang="en-US" sz="1800" dirty="0">
                <a:solidFill>
                  <a:srgbClr val="161B2A"/>
                </a:solidFill>
                <a:latin typeface="+mj-ea"/>
                <a:ea typeface="+mj-ea"/>
                <a:cs typeface="PingFang SC Thin" charset="-122"/>
              </a:rPr>
              <a:t>功能增强</a:t>
            </a:r>
            <a:endParaRPr lang="en-US" altLang="zh-CN" sz="1800" dirty="0">
              <a:solidFill>
                <a:srgbClr val="161B2A"/>
              </a:solidFill>
              <a:latin typeface="+mj-ea"/>
              <a:ea typeface="+mj-ea"/>
              <a:cs typeface="PingFang SC Thin" charset="-122"/>
            </a:endParaRPr>
          </a:p>
          <a:p>
            <a:pPr marL="362685" indent="-362685">
              <a:buFont typeface="+mj-lt"/>
              <a:buAutoNum type="arabicPeriod"/>
            </a:pPr>
            <a:endParaRPr lang="en-US" altLang="zh-CN" sz="1800" dirty="0">
              <a:solidFill>
                <a:srgbClr val="161B2A"/>
              </a:solidFill>
              <a:latin typeface="+mj-ea"/>
              <a:ea typeface="+mj-ea"/>
              <a:cs typeface="PingFang SC Thin" charset="-122"/>
            </a:endParaRPr>
          </a:p>
          <a:p>
            <a:pPr marL="362685" indent="-362685">
              <a:buFont typeface="+mj-lt"/>
              <a:buAutoNum type="arabicPeriod"/>
            </a:pPr>
            <a:r>
              <a:rPr lang="en-US" altLang="zh-CN" sz="1800" dirty="0" err="1">
                <a:solidFill>
                  <a:srgbClr val="161B2A"/>
                </a:solidFill>
                <a:latin typeface="+mj-ea"/>
                <a:cs typeface="PingFang SC Thin" charset="-122"/>
              </a:rPr>
              <a:t>Seatunnel</a:t>
            </a:r>
            <a:r>
              <a:rPr lang="en-US" altLang="zh-CN" sz="1800" dirty="0">
                <a:solidFill>
                  <a:srgbClr val="161B2A"/>
                </a:solidFill>
                <a:latin typeface="+mj-ea"/>
                <a:ea typeface="+mj-ea"/>
                <a:cs typeface="PingFang SC Thin" charset="-122"/>
              </a:rPr>
              <a:t>-core-</a:t>
            </a:r>
            <a:r>
              <a:rPr lang="en-US" altLang="zh-CN" sz="1800" dirty="0" err="1">
                <a:solidFill>
                  <a:srgbClr val="161B2A"/>
                </a:solidFill>
                <a:latin typeface="+mj-ea"/>
                <a:ea typeface="+mj-ea"/>
                <a:cs typeface="PingFang SC Thin" charset="-122"/>
              </a:rPr>
              <a:t>flink.jar</a:t>
            </a:r>
            <a:r>
              <a:rPr lang="en-US" altLang="zh-CN" sz="1800" dirty="0">
                <a:solidFill>
                  <a:srgbClr val="161B2A"/>
                </a:solidFill>
                <a:latin typeface="+mj-ea"/>
                <a:ea typeface="+mj-ea"/>
                <a:cs typeface="PingFang SC Thin" charset="-122"/>
              </a:rPr>
              <a:t> </a:t>
            </a:r>
            <a:r>
              <a:rPr lang="zh-CN" altLang="en-US" sz="1800" dirty="0">
                <a:solidFill>
                  <a:srgbClr val="161B2A"/>
                </a:solidFill>
                <a:latin typeface="+mj-ea"/>
                <a:ea typeface="+mj-ea"/>
                <a:cs typeface="PingFang SC Thin" charset="-122"/>
              </a:rPr>
              <a:t>瘦身，</a:t>
            </a:r>
            <a:r>
              <a:rPr lang="zh-CN" altLang="en-US" sz="1800" dirty="0">
                <a:solidFill>
                  <a:srgbClr val="161B2A"/>
                </a:solidFill>
                <a:latin typeface="+mj-ea"/>
                <a:cs typeface="PingFang SC Thin" charset="-122"/>
              </a:rPr>
              <a:t>资源</a:t>
            </a:r>
            <a:r>
              <a:rPr lang="en-US" altLang="zh-CN" sz="1800" dirty="0">
                <a:solidFill>
                  <a:srgbClr val="161B2A"/>
                </a:solidFill>
                <a:latin typeface="+mj-ea"/>
                <a:cs typeface="PingFang SC Thin" charset="-122"/>
              </a:rPr>
              <a:t>jar</a:t>
            </a:r>
            <a:r>
              <a:rPr lang="zh-CN" altLang="en-US" sz="1800" dirty="0">
                <a:solidFill>
                  <a:srgbClr val="161B2A"/>
                </a:solidFill>
                <a:latin typeface="+mj-ea"/>
                <a:cs typeface="PingFang SC Thin" charset="-122"/>
              </a:rPr>
              <a:t>文件如何打包提交</a:t>
            </a:r>
            <a:r>
              <a:rPr lang="en-US" altLang="zh-CN" sz="1800" dirty="0" err="1">
                <a:solidFill>
                  <a:srgbClr val="161B2A"/>
                </a:solidFill>
                <a:latin typeface="+mj-ea"/>
                <a:cs typeface="PingFang SC Thin" charset="-122"/>
              </a:rPr>
              <a:t>Flink</a:t>
            </a:r>
            <a:endParaRPr lang="en-US" altLang="zh-CN" sz="1800" dirty="0">
              <a:solidFill>
                <a:srgbClr val="161B2A"/>
              </a:solidFill>
              <a:latin typeface="+mj-ea"/>
              <a:ea typeface="+mj-ea"/>
              <a:cs typeface="PingFang SC Thin" charset="-122"/>
            </a:endParaRPr>
          </a:p>
          <a:p>
            <a:pPr marL="362685" indent="-362685">
              <a:buFont typeface="+mj-lt"/>
              <a:buAutoNum type="arabicPeriod"/>
            </a:pPr>
            <a:endParaRPr lang="en-US" altLang="zh-CN" sz="1800" dirty="0">
              <a:solidFill>
                <a:srgbClr val="161B2A"/>
              </a:solidFill>
              <a:latin typeface="+mj-ea"/>
              <a:ea typeface="+mj-ea"/>
              <a:cs typeface="PingFang SC Thin" charset="-122"/>
            </a:endParaRPr>
          </a:p>
          <a:p>
            <a:pPr marL="362685" indent="-362685">
              <a:buFont typeface="+mj-lt"/>
              <a:buAutoNum type="arabicPeriod"/>
            </a:pPr>
            <a:r>
              <a:rPr lang="en-US" altLang="zh-CN" sz="1800" dirty="0" err="1">
                <a:solidFill>
                  <a:srgbClr val="161B2A"/>
                </a:solidFill>
                <a:latin typeface="+mj-ea"/>
                <a:ea typeface="+mj-ea"/>
                <a:cs typeface="PingFang SC Thin" charset="-122"/>
              </a:rPr>
              <a:t>Flink</a:t>
            </a:r>
            <a:r>
              <a:rPr lang="en-US" altLang="zh-CN" sz="1800" dirty="0">
                <a:solidFill>
                  <a:srgbClr val="161B2A"/>
                </a:solidFill>
                <a:latin typeface="+mj-ea"/>
                <a:ea typeface="+mj-ea"/>
                <a:cs typeface="PingFang SC Thin" charset="-122"/>
              </a:rPr>
              <a:t> </a:t>
            </a:r>
            <a:r>
              <a:rPr lang="en-US" altLang="zh-CN" sz="1800" dirty="0" err="1">
                <a:solidFill>
                  <a:srgbClr val="161B2A"/>
                </a:solidFill>
                <a:latin typeface="+mj-ea"/>
                <a:ea typeface="+mj-ea"/>
                <a:cs typeface="PingFang SC Thin" charset="-122"/>
              </a:rPr>
              <a:t>JobId</a:t>
            </a:r>
            <a:r>
              <a:rPr lang="en-US" altLang="zh-CN" sz="1800" dirty="0">
                <a:solidFill>
                  <a:srgbClr val="161B2A"/>
                </a:solidFill>
                <a:latin typeface="+mj-ea"/>
                <a:ea typeface="+mj-ea"/>
                <a:cs typeface="PingFang SC Thin" charset="-122"/>
              </a:rPr>
              <a:t> </a:t>
            </a:r>
            <a:r>
              <a:rPr lang="zh-CN" altLang="en-US" sz="1800" dirty="0">
                <a:solidFill>
                  <a:srgbClr val="161B2A"/>
                </a:solidFill>
                <a:latin typeface="+mj-ea"/>
                <a:ea typeface="+mj-ea"/>
                <a:cs typeface="PingFang SC Thin" charset="-122"/>
              </a:rPr>
              <a:t>如何获取</a:t>
            </a:r>
            <a:endParaRPr lang="en-US" altLang="zh-CN" sz="1800" dirty="0">
              <a:solidFill>
                <a:srgbClr val="161B2A"/>
              </a:solidFill>
              <a:latin typeface="+mj-ea"/>
              <a:ea typeface="+mj-ea"/>
              <a:cs typeface="PingFang SC Thin" charset="-122"/>
            </a:endParaRPr>
          </a:p>
          <a:p>
            <a:pPr marL="362685" indent="-362685">
              <a:buFont typeface="+mj-lt"/>
              <a:buAutoNum type="arabicPeriod"/>
            </a:pPr>
            <a:endParaRPr lang="en-US" altLang="zh-CN" sz="1800" dirty="0">
              <a:solidFill>
                <a:srgbClr val="161B2A"/>
              </a:solidFill>
              <a:latin typeface="+mj-ea"/>
              <a:ea typeface="+mj-ea"/>
              <a:cs typeface="PingFang SC Thin" charset="-122"/>
            </a:endParaRPr>
          </a:p>
          <a:p>
            <a:pPr marL="362685" indent="-362685">
              <a:buFont typeface="+mj-lt"/>
              <a:buAutoNum type="arabicPeriod"/>
            </a:pPr>
            <a:r>
              <a:rPr lang="en-US" altLang="zh-CN" sz="1800" dirty="0" err="1">
                <a:solidFill>
                  <a:srgbClr val="161B2A"/>
                </a:solidFill>
                <a:latin typeface="+mj-ea"/>
                <a:ea typeface="+mj-ea"/>
                <a:cs typeface="PingFang SC Thin" charset="-122"/>
              </a:rPr>
              <a:t>Seatunnel</a:t>
            </a:r>
            <a:r>
              <a:rPr lang="en-US" altLang="zh-CN" sz="1800" dirty="0">
                <a:solidFill>
                  <a:srgbClr val="161B2A"/>
                </a:solidFill>
                <a:latin typeface="+mj-ea"/>
                <a:ea typeface="+mj-ea"/>
                <a:cs typeface="PingFang SC Thin" charset="-122"/>
              </a:rPr>
              <a:t> check plugin </a:t>
            </a:r>
            <a:r>
              <a:rPr lang="en-US" altLang="zh-CN" sz="1800" dirty="0" err="1">
                <a:solidFill>
                  <a:srgbClr val="161B2A"/>
                </a:solidFill>
                <a:latin typeface="+mj-ea"/>
                <a:ea typeface="+mj-ea"/>
                <a:cs typeface="PingFang SC Thin" charset="-122"/>
              </a:rPr>
              <a:t>System.exit</a:t>
            </a:r>
            <a:r>
              <a:rPr lang="en-US" altLang="zh-CN" sz="1800" dirty="0">
                <a:solidFill>
                  <a:srgbClr val="161B2A"/>
                </a:solidFill>
                <a:latin typeface="+mj-ea"/>
                <a:ea typeface="+mj-ea"/>
                <a:cs typeface="PingFang SC Thin" charset="-122"/>
              </a:rPr>
              <a:t>()</a:t>
            </a:r>
          </a:p>
        </p:txBody>
      </p:sp>
      <p:sp>
        <p:nvSpPr>
          <p:cNvPr id="14" name="Title 1">
            <a:extLst>
              <a:ext uri="{FF2B5EF4-FFF2-40B4-BE49-F238E27FC236}">
                <a16:creationId xmlns:a16="http://schemas.microsoft.com/office/drawing/2014/main" id="{BCBBCDF1-6FC6-E14C-B068-E8A85A5FA05D}"/>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3400" b="1" dirty="0">
                <a:solidFill>
                  <a:srgbClr val="01C8C1"/>
                </a:solidFill>
                <a:latin typeface="+mj-ea"/>
                <a:ea typeface="+mj-ea"/>
                <a:cs typeface="PingFang SC" charset="-122"/>
              </a:rPr>
              <a:t>问题分享</a:t>
            </a:r>
            <a:endParaRPr lang="en-US" sz="3400" b="1" dirty="0">
              <a:solidFill>
                <a:srgbClr val="01C8C1"/>
              </a:solidFill>
              <a:latin typeface="+mj-ea"/>
              <a:ea typeface="+mj-ea"/>
              <a:cs typeface="PingFang SC" charset="-122"/>
            </a:endParaRPr>
          </a:p>
        </p:txBody>
      </p:sp>
    </p:spTree>
    <p:extLst>
      <p:ext uri="{BB962C8B-B14F-4D97-AF65-F5344CB8AC3E}">
        <p14:creationId xmlns:p14="http://schemas.microsoft.com/office/powerpoint/2010/main" val="716851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sp>
        <p:nvSpPr>
          <p:cNvPr id="31" name="Subtitle 2">
            <a:extLst>
              <a:ext uri="{FF2B5EF4-FFF2-40B4-BE49-F238E27FC236}">
                <a16:creationId xmlns:a16="http://schemas.microsoft.com/office/drawing/2014/main" id="{DB3C6193-A2A3-501C-A5BC-CD61BE46BA19}"/>
              </a:ext>
            </a:extLst>
          </p:cNvPr>
          <p:cNvSpPr txBox="1">
            <a:spLocks/>
          </p:cNvSpPr>
          <p:nvPr/>
        </p:nvSpPr>
        <p:spPr>
          <a:xfrm>
            <a:off x="949914" y="1949125"/>
            <a:ext cx="7651041" cy="388509"/>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solidFill>
                  <a:srgbClr val="EFEFF4"/>
                </a:solidFill>
                <a:latin typeface="+mj-ea"/>
                <a:ea typeface="+mj-ea"/>
                <a:cs typeface="PingFang SC Thin" charset="-122"/>
              </a:rPr>
              <a:t>  </a:t>
            </a:r>
            <a:r>
              <a:rPr lang="en-US" altLang="zh-CN" sz="2100" dirty="0" err="1">
                <a:solidFill>
                  <a:srgbClr val="161B2A"/>
                </a:solidFill>
                <a:latin typeface="+mj-ea"/>
                <a:ea typeface="+mj-ea"/>
                <a:cs typeface="PingFang SC Thin" charset="-122"/>
              </a:rPr>
              <a:t>Flink</a:t>
            </a:r>
            <a:r>
              <a:rPr lang="en-US" altLang="zh-CN" sz="2100" dirty="0">
                <a:solidFill>
                  <a:srgbClr val="161B2A"/>
                </a:solidFill>
                <a:latin typeface="+mj-ea"/>
                <a:ea typeface="+mj-ea"/>
                <a:cs typeface="PingFang SC Thin" charset="-122"/>
              </a:rPr>
              <a:t> connector </a:t>
            </a:r>
            <a:r>
              <a:rPr lang="en-US" altLang="zh-CN" sz="2100" dirty="0" err="1">
                <a:solidFill>
                  <a:srgbClr val="161B2A"/>
                </a:solidFill>
                <a:latin typeface="+mj-ea"/>
                <a:ea typeface="+mj-ea"/>
                <a:cs typeface="PingFang SC Thin" charset="-122"/>
              </a:rPr>
              <a:t>jdbc</a:t>
            </a:r>
            <a:r>
              <a:rPr lang="en-US" altLang="zh-CN" sz="2100" dirty="0">
                <a:solidFill>
                  <a:srgbClr val="161B2A"/>
                </a:solidFill>
                <a:latin typeface="+mj-ea"/>
                <a:ea typeface="+mj-ea"/>
                <a:cs typeface="PingFang SC Thin" charset="-122"/>
              </a:rPr>
              <a:t>  </a:t>
            </a:r>
            <a:r>
              <a:rPr lang="en-US" altLang="zh-CN" sz="1500" dirty="0">
                <a:solidFill>
                  <a:srgbClr val="FFFF00"/>
                </a:solidFill>
                <a:latin typeface="+mj-ea"/>
                <a:ea typeface="+mj-ea"/>
                <a:hlinkClick r:id="rId3"/>
              </a:rPr>
              <a:t>#1316 </a:t>
            </a:r>
            <a:r>
              <a:rPr lang="en-US" altLang="zh-CN" sz="1500" dirty="0">
                <a:solidFill>
                  <a:srgbClr val="FFFF00"/>
                </a:solidFill>
                <a:latin typeface="+mj-ea"/>
                <a:ea typeface="+mj-ea"/>
                <a:hlinkClick r:id="rId4"/>
              </a:rPr>
              <a:t>#1432 </a:t>
            </a:r>
            <a:r>
              <a:rPr lang="en-US" altLang="zh-CN" sz="1500" dirty="0">
                <a:solidFill>
                  <a:srgbClr val="FFFF00"/>
                </a:solidFill>
                <a:latin typeface="+mj-ea"/>
                <a:ea typeface="+mj-ea"/>
                <a:hlinkClick r:id="rId5"/>
              </a:rPr>
              <a:t>#1781 </a:t>
            </a:r>
            <a:r>
              <a:rPr lang="en-US" altLang="zh-CN" sz="1500" dirty="0">
                <a:solidFill>
                  <a:srgbClr val="FFFF00"/>
                </a:solidFill>
                <a:latin typeface="+mj-ea"/>
                <a:ea typeface="+mj-ea"/>
                <a:hlinkClick r:id="rId6"/>
              </a:rPr>
              <a:t>#1843 </a:t>
            </a:r>
            <a:endParaRPr lang="en-US" altLang="zh-CN" sz="1500" dirty="0">
              <a:solidFill>
                <a:srgbClr val="FFFF00"/>
              </a:solidFill>
              <a:latin typeface="+mj-ea"/>
              <a:ea typeface="+mj-ea"/>
            </a:endParaRPr>
          </a:p>
        </p:txBody>
      </p:sp>
      <p:sp>
        <p:nvSpPr>
          <p:cNvPr id="32" name="Oval 14">
            <a:extLst>
              <a:ext uri="{FF2B5EF4-FFF2-40B4-BE49-F238E27FC236}">
                <a16:creationId xmlns:a16="http://schemas.microsoft.com/office/drawing/2014/main" id="{2392EE6C-846F-A3D5-1BC6-9640D548AADB}"/>
              </a:ext>
            </a:extLst>
          </p:cNvPr>
          <p:cNvSpPr/>
          <p:nvPr/>
        </p:nvSpPr>
        <p:spPr>
          <a:xfrm flipV="1">
            <a:off x="776891" y="2061828"/>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sp>
        <p:nvSpPr>
          <p:cNvPr id="33" name="Subtitle 2">
            <a:extLst>
              <a:ext uri="{FF2B5EF4-FFF2-40B4-BE49-F238E27FC236}">
                <a16:creationId xmlns:a16="http://schemas.microsoft.com/office/drawing/2014/main" id="{D72C414C-3D02-9D2A-8E0A-977C3308C720}"/>
              </a:ext>
            </a:extLst>
          </p:cNvPr>
          <p:cNvSpPr txBox="1">
            <a:spLocks/>
          </p:cNvSpPr>
          <p:nvPr/>
        </p:nvSpPr>
        <p:spPr>
          <a:xfrm>
            <a:off x="949914" y="2645966"/>
            <a:ext cx="10624243" cy="388509"/>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100" dirty="0">
                <a:solidFill>
                  <a:srgbClr val="EFEFF4"/>
                </a:solidFill>
                <a:latin typeface="+mj-ea"/>
                <a:ea typeface="+mj-ea"/>
                <a:cs typeface="PingFang SC Thin" charset="-122"/>
              </a:rPr>
              <a:t>  </a:t>
            </a:r>
            <a:r>
              <a:rPr lang="en-US" altLang="zh-CN" sz="2100" dirty="0" err="1">
                <a:solidFill>
                  <a:srgbClr val="161B2A"/>
                </a:solidFill>
                <a:latin typeface="+mj-ea"/>
                <a:ea typeface="+mj-ea"/>
                <a:cs typeface="PingFang SC Thin" charset="-122"/>
              </a:rPr>
              <a:t>Flink</a:t>
            </a:r>
            <a:r>
              <a:rPr lang="en-US" altLang="zh-CN" sz="2100" dirty="0">
                <a:solidFill>
                  <a:srgbClr val="161B2A"/>
                </a:solidFill>
                <a:latin typeface="+mj-ea"/>
                <a:ea typeface="+mj-ea"/>
                <a:cs typeface="PingFang SC Thin" charset="-122"/>
              </a:rPr>
              <a:t> file sink  </a:t>
            </a:r>
            <a:r>
              <a:rPr lang="en-US" altLang="zh-CN" sz="1500" dirty="0">
                <a:solidFill>
                  <a:srgbClr val="FFFF00"/>
                </a:solidFill>
                <a:latin typeface="微软雅黑"/>
                <a:ea typeface="微软雅黑"/>
                <a:hlinkClick r:id="rId7"/>
              </a:rPr>
              <a:t>#1334</a:t>
            </a:r>
            <a:r>
              <a:rPr lang="en-US" altLang="zh-CN" sz="2100" dirty="0">
                <a:solidFill>
                  <a:srgbClr val="EFEFF4"/>
                </a:solidFill>
                <a:latin typeface="+mj-ea"/>
                <a:ea typeface="+mj-ea"/>
                <a:cs typeface="PingFang SC Thin" charset="-122"/>
                <a:hlinkClick r:id="rId7"/>
              </a:rPr>
              <a:t> </a:t>
            </a:r>
            <a:endParaRPr lang="en-US" altLang="zh-CN" sz="2100" dirty="0">
              <a:solidFill>
                <a:srgbClr val="EFEFF4"/>
              </a:solidFill>
              <a:latin typeface="+mj-ea"/>
              <a:ea typeface="+mj-ea"/>
              <a:cs typeface="PingFang SC Thin" charset="-122"/>
            </a:endParaRPr>
          </a:p>
        </p:txBody>
      </p:sp>
      <p:sp>
        <p:nvSpPr>
          <p:cNvPr id="34" name="Oval 14">
            <a:extLst>
              <a:ext uri="{FF2B5EF4-FFF2-40B4-BE49-F238E27FC236}">
                <a16:creationId xmlns:a16="http://schemas.microsoft.com/office/drawing/2014/main" id="{B2D7FC5E-93FA-8E63-8E23-85E0FB0F9BD3}"/>
              </a:ext>
            </a:extLst>
          </p:cNvPr>
          <p:cNvSpPr/>
          <p:nvPr/>
        </p:nvSpPr>
        <p:spPr>
          <a:xfrm flipV="1">
            <a:off x="788649" y="2758669"/>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sp>
        <p:nvSpPr>
          <p:cNvPr id="10" name="Title 1">
            <a:extLst>
              <a:ext uri="{FF2B5EF4-FFF2-40B4-BE49-F238E27FC236}">
                <a16:creationId xmlns:a16="http://schemas.microsoft.com/office/drawing/2014/main" id="{F18773F4-329F-C847-9264-15277CEAC01A}"/>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en-US" sz="3400" b="1" dirty="0" err="1">
                <a:solidFill>
                  <a:srgbClr val="01C8C1"/>
                </a:solidFill>
                <a:latin typeface="+mj-ea"/>
                <a:ea typeface="+mj-ea"/>
                <a:cs typeface="PingFang SC" charset="-122"/>
              </a:rPr>
              <a:t>SeaTunnel</a:t>
            </a:r>
            <a:r>
              <a:rPr lang="en-US" sz="3400" b="1" dirty="0">
                <a:solidFill>
                  <a:srgbClr val="01C8C1"/>
                </a:solidFill>
                <a:latin typeface="+mj-ea"/>
                <a:ea typeface="+mj-ea"/>
                <a:cs typeface="PingFang SC" charset="-122"/>
              </a:rPr>
              <a:t> </a:t>
            </a:r>
            <a:r>
              <a:rPr lang="zh-CN" altLang="en-US" sz="3400" b="1" dirty="0">
                <a:solidFill>
                  <a:srgbClr val="01C8C1"/>
                </a:solidFill>
                <a:latin typeface="+mj-ea"/>
                <a:ea typeface="+mj-ea"/>
                <a:cs typeface="PingFang SC" charset="-122"/>
              </a:rPr>
              <a:t>社区贡献</a:t>
            </a:r>
            <a:endParaRPr lang="en-US" sz="3400" b="1" dirty="0">
              <a:solidFill>
                <a:srgbClr val="01C8C1"/>
              </a:solidFill>
              <a:latin typeface="+mj-ea"/>
              <a:ea typeface="+mj-ea"/>
              <a:cs typeface="PingFang SC" charset="-122"/>
            </a:endParaRPr>
          </a:p>
        </p:txBody>
      </p:sp>
    </p:spTree>
    <p:extLst>
      <p:ext uri="{BB962C8B-B14F-4D97-AF65-F5344CB8AC3E}">
        <p14:creationId xmlns:p14="http://schemas.microsoft.com/office/powerpoint/2010/main" val="746678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sp>
        <p:nvSpPr>
          <p:cNvPr id="31" name="Subtitle 2">
            <a:extLst>
              <a:ext uri="{FF2B5EF4-FFF2-40B4-BE49-F238E27FC236}">
                <a16:creationId xmlns:a16="http://schemas.microsoft.com/office/drawing/2014/main" id="{DB3C6193-A2A3-501C-A5BC-CD61BE46BA19}"/>
              </a:ext>
            </a:extLst>
          </p:cNvPr>
          <p:cNvSpPr txBox="1">
            <a:spLocks/>
          </p:cNvSpPr>
          <p:nvPr/>
        </p:nvSpPr>
        <p:spPr>
          <a:xfrm>
            <a:off x="949914" y="1949125"/>
            <a:ext cx="3625059" cy="393895"/>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solidFill>
                  <a:srgbClr val="161B2A"/>
                </a:solidFill>
                <a:latin typeface="+mj-ea"/>
                <a:ea typeface="+mj-ea"/>
                <a:cs typeface="PingFang SC Thin" charset="-122"/>
              </a:rPr>
              <a:t>  </a:t>
            </a:r>
            <a:r>
              <a:rPr lang="en-US" altLang="zh-CN" sz="2100" dirty="0">
                <a:solidFill>
                  <a:srgbClr val="161B2A"/>
                </a:solidFill>
                <a:latin typeface="+mj-ea"/>
                <a:ea typeface="+mj-ea"/>
                <a:cs typeface="PingFang SC Thin" charset="-122"/>
              </a:rPr>
              <a:t>Docker </a:t>
            </a:r>
            <a:r>
              <a:rPr lang="zh-CN" altLang="en-US" sz="2100" dirty="0">
                <a:solidFill>
                  <a:srgbClr val="161B2A"/>
                </a:solidFill>
                <a:latin typeface="+mj-ea"/>
                <a:ea typeface="+mj-ea"/>
                <a:cs typeface="PingFang SC Thin" charset="-122"/>
              </a:rPr>
              <a:t>环境演示</a:t>
            </a:r>
            <a:endParaRPr lang="en-US" altLang="zh-CN" sz="2100" dirty="0">
              <a:solidFill>
                <a:srgbClr val="161B2A"/>
              </a:solidFill>
              <a:latin typeface="+mj-ea"/>
              <a:ea typeface="+mj-ea"/>
              <a:cs typeface="PingFang SC Thin" charset="-122"/>
            </a:endParaRPr>
          </a:p>
        </p:txBody>
      </p:sp>
      <p:sp>
        <p:nvSpPr>
          <p:cNvPr id="32" name="Oval 14">
            <a:extLst>
              <a:ext uri="{FF2B5EF4-FFF2-40B4-BE49-F238E27FC236}">
                <a16:creationId xmlns:a16="http://schemas.microsoft.com/office/drawing/2014/main" id="{2392EE6C-846F-A3D5-1BC6-9640D548AADB}"/>
              </a:ext>
            </a:extLst>
          </p:cNvPr>
          <p:cNvSpPr/>
          <p:nvPr/>
        </p:nvSpPr>
        <p:spPr>
          <a:xfrm flipV="1">
            <a:off x="776891" y="2061828"/>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sp>
        <p:nvSpPr>
          <p:cNvPr id="33" name="Subtitle 2">
            <a:extLst>
              <a:ext uri="{FF2B5EF4-FFF2-40B4-BE49-F238E27FC236}">
                <a16:creationId xmlns:a16="http://schemas.microsoft.com/office/drawing/2014/main" id="{D72C414C-3D02-9D2A-8E0A-977C3308C720}"/>
              </a:ext>
            </a:extLst>
          </p:cNvPr>
          <p:cNvSpPr txBox="1">
            <a:spLocks/>
          </p:cNvSpPr>
          <p:nvPr/>
        </p:nvSpPr>
        <p:spPr>
          <a:xfrm>
            <a:off x="949914" y="2645966"/>
            <a:ext cx="3625059" cy="393895"/>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solidFill>
                  <a:srgbClr val="161B2A"/>
                </a:solidFill>
                <a:latin typeface="+mj-ea"/>
                <a:ea typeface="+mj-ea"/>
                <a:cs typeface="PingFang SC Thin" charset="-122"/>
              </a:rPr>
              <a:t> </a:t>
            </a:r>
            <a:r>
              <a:rPr lang="en-US" altLang="zh-CN" sz="2100" dirty="0">
                <a:solidFill>
                  <a:srgbClr val="161B2A"/>
                </a:solidFill>
                <a:latin typeface="+mj-ea"/>
                <a:ea typeface="+mj-ea"/>
                <a:cs typeface="PingFang SC Thin" charset="-122"/>
              </a:rPr>
              <a:t> IDE </a:t>
            </a:r>
            <a:r>
              <a:rPr lang="zh-CN" altLang="en-US" sz="2100" dirty="0">
                <a:solidFill>
                  <a:srgbClr val="161B2A"/>
                </a:solidFill>
                <a:latin typeface="+mj-ea"/>
                <a:ea typeface="+mj-ea"/>
                <a:cs typeface="PingFang SC Thin" charset="-122"/>
              </a:rPr>
              <a:t>环境演示</a:t>
            </a:r>
            <a:endParaRPr lang="en-US" altLang="zh-CN" sz="2100" dirty="0">
              <a:solidFill>
                <a:srgbClr val="161B2A"/>
              </a:solidFill>
              <a:latin typeface="+mj-ea"/>
              <a:ea typeface="+mj-ea"/>
              <a:cs typeface="PingFang SC Thin" charset="-122"/>
            </a:endParaRPr>
          </a:p>
        </p:txBody>
      </p:sp>
      <p:sp>
        <p:nvSpPr>
          <p:cNvPr id="34" name="Oval 14">
            <a:extLst>
              <a:ext uri="{FF2B5EF4-FFF2-40B4-BE49-F238E27FC236}">
                <a16:creationId xmlns:a16="http://schemas.microsoft.com/office/drawing/2014/main" id="{B2D7FC5E-93FA-8E63-8E23-85E0FB0F9BD3}"/>
              </a:ext>
            </a:extLst>
          </p:cNvPr>
          <p:cNvSpPr/>
          <p:nvPr/>
        </p:nvSpPr>
        <p:spPr>
          <a:xfrm flipV="1">
            <a:off x="788649" y="2758669"/>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sp>
        <p:nvSpPr>
          <p:cNvPr id="11" name="Title 1">
            <a:extLst>
              <a:ext uri="{FF2B5EF4-FFF2-40B4-BE49-F238E27FC236}">
                <a16:creationId xmlns:a16="http://schemas.microsoft.com/office/drawing/2014/main" id="{9395FE04-0271-1B40-B56E-47178B063EB7}"/>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3400" b="1" dirty="0">
                <a:solidFill>
                  <a:srgbClr val="01C8C1"/>
                </a:solidFill>
                <a:latin typeface="+mj-ea"/>
                <a:ea typeface="+mj-ea"/>
                <a:cs typeface="PingFang SC" charset="-122"/>
              </a:rPr>
              <a:t>系统演示</a:t>
            </a:r>
            <a:endParaRPr lang="en-US" sz="3400" b="1" dirty="0">
              <a:solidFill>
                <a:srgbClr val="01C8C1"/>
              </a:solidFill>
              <a:latin typeface="+mj-ea"/>
              <a:ea typeface="+mj-ea"/>
              <a:cs typeface="PingFang SC" charset="-122"/>
            </a:endParaRPr>
          </a:p>
        </p:txBody>
      </p:sp>
    </p:spTree>
    <p:extLst>
      <p:ext uri="{BB962C8B-B14F-4D97-AF65-F5344CB8AC3E}">
        <p14:creationId xmlns:p14="http://schemas.microsoft.com/office/powerpoint/2010/main" val="107858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grpSp>
        <p:nvGrpSpPr>
          <p:cNvPr id="15" name="组合 14">
            <a:extLst>
              <a:ext uri="{FF2B5EF4-FFF2-40B4-BE49-F238E27FC236}">
                <a16:creationId xmlns:a16="http://schemas.microsoft.com/office/drawing/2014/main" id="{E0522D67-EE32-77CE-A931-FC3B99E0A981}"/>
              </a:ext>
            </a:extLst>
          </p:cNvPr>
          <p:cNvGrpSpPr/>
          <p:nvPr/>
        </p:nvGrpSpPr>
        <p:grpSpPr>
          <a:xfrm>
            <a:off x="776891" y="1434775"/>
            <a:ext cx="4530122" cy="388509"/>
            <a:chOff x="775303" y="1949124"/>
            <a:chExt cx="4530122" cy="388509"/>
          </a:xfrm>
        </p:grpSpPr>
        <p:sp>
          <p:nvSpPr>
            <p:cNvPr id="17" name="Subtitle 2">
              <a:extLst>
                <a:ext uri="{FF2B5EF4-FFF2-40B4-BE49-F238E27FC236}">
                  <a16:creationId xmlns:a16="http://schemas.microsoft.com/office/drawing/2014/main" id="{8BE16DF8-3099-9D20-C526-DF5316702100}"/>
                </a:ext>
              </a:extLst>
            </p:cNvPr>
            <p:cNvSpPr txBox="1">
              <a:spLocks/>
            </p:cNvSpPr>
            <p:nvPr/>
          </p:nvSpPr>
          <p:spPr>
            <a:xfrm>
              <a:off x="948325" y="1949124"/>
              <a:ext cx="4357100" cy="388509"/>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100" dirty="0">
                  <a:solidFill>
                    <a:srgbClr val="161B2A"/>
                  </a:solidFill>
                  <a:latin typeface="+mj-ea"/>
                  <a:ea typeface="+mj-ea"/>
                  <a:cs typeface="PingFang SC Thin" charset="-122"/>
                </a:rPr>
                <a:t>  后续开发计划</a:t>
              </a:r>
              <a:endParaRPr lang="en-US" altLang="zh-CN" sz="2100" dirty="0">
                <a:solidFill>
                  <a:srgbClr val="161B2A"/>
                </a:solidFill>
                <a:latin typeface="+mj-ea"/>
                <a:ea typeface="+mj-ea"/>
                <a:cs typeface="PingFang SC Thin" charset="-122"/>
              </a:endParaRPr>
            </a:p>
          </p:txBody>
        </p:sp>
        <p:sp>
          <p:nvSpPr>
            <p:cNvPr id="18" name="Oval 14">
              <a:extLst>
                <a:ext uri="{FF2B5EF4-FFF2-40B4-BE49-F238E27FC236}">
                  <a16:creationId xmlns:a16="http://schemas.microsoft.com/office/drawing/2014/main" id="{62A09020-7145-2D0E-5CC0-786DB0A34AEC}"/>
                </a:ext>
              </a:extLst>
            </p:cNvPr>
            <p:cNvSpPr/>
            <p:nvPr/>
          </p:nvSpPr>
          <p:spPr>
            <a:xfrm flipV="1">
              <a:off x="775303" y="2061828"/>
              <a:ext cx="137748" cy="137784"/>
            </a:xfrm>
            <a:prstGeom prst="ellipse">
              <a:avLst/>
            </a:prstGeom>
            <a:solidFill>
              <a:srgbClr val="1C95FF"/>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96716" tIns="48358" rIns="96716" bIns="48358" rtlCol="0" anchor="ctr"/>
            <a:lstStyle/>
            <a:p>
              <a:pPr algn="ctr"/>
              <a:endParaRPr lang="en-US"/>
            </a:p>
          </p:txBody>
        </p:sp>
      </p:grpSp>
      <p:sp>
        <p:nvSpPr>
          <p:cNvPr id="19" name="Subtitle 2">
            <a:extLst>
              <a:ext uri="{FF2B5EF4-FFF2-40B4-BE49-F238E27FC236}">
                <a16:creationId xmlns:a16="http://schemas.microsoft.com/office/drawing/2014/main" id="{F3AE51EB-45B5-58E3-E645-31709BD7A05B}"/>
              </a:ext>
            </a:extLst>
          </p:cNvPr>
          <p:cNvSpPr txBox="1">
            <a:spLocks/>
          </p:cNvSpPr>
          <p:nvPr/>
        </p:nvSpPr>
        <p:spPr>
          <a:xfrm>
            <a:off x="1255535" y="2192290"/>
            <a:ext cx="6181297" cy="1718617"/>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2685" indent="-362685">
              <a:buFont typeface="+mj-lt"/>
              <a:buAutoNum type="arabicPeriod"/>
            </a:pPr>
            <a:r>
              <a:rPr lang="zh-CN" altLang="en-US" sz="1600" dirty="0">
                <a:solidFill>
                  <a:srgbClr val="161B2A"/>
                </a:solidFill>
                <a:latin typeface="+mj-ea"/>
                <a:ea typeface="+mj-ea"/>
                <a:cs typeface="PingFang SC Thin" charset="-122"/>
              </a:rPr>
              <a:t>数据集成相关输入、转换、输出插件功能丰富支持</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数据源种类扩展支持</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数据开发和</a:t>
            </a:r>
            <a:r>
              <a:rPr lang="en-US" altLang="zh-CN" sz="1600" dirty="0">
                <a:solidFill>
                  <a:srgbClr val="161B2A"/>
                </a:solidFill>
                <a:latin typeface="+mj-ea"/>
                <a:ea typeface="+mj-ea"/>
                <a:cs typeface="PingFang SC Thin" charset="-122"/>
              </a:rPr>
              <a:t>DAG</a:t>
            </a:r>
            <a:r>
              <a:rPr lang="zh-CN" altLang="en-US" sz="1600" dirty="0">
                <a:solidFill>
                  <a:srgbClr val="161B2A"/>
                </a:solidFill>
                <a:latin typeface="+mj-ea"/>
                <a:ea typeface="+mj-ea"/>
                <a:cs typeface="PingFang SC Thin" charset="-122"/>
              </a:rPr>
              <a:t>任务编排调度，支持</a:t>
            </a:r>
            <a:r>
              <a:rPr lang="en-US" altLang="zh-CN" sz="1600" dirty="0">
                <a:solidFill>
                  <a:srgbClr val="161B2A"/>
                </a:solidFill>
                <a:latin typeface="+mj-ea"/>
                <a:ea typeface="+mj-ea"/>
                <a:cs typeface="PingFang SC Thin" charset="-122"/>
              </a:rPr>
              <a:t>SQL</a:t>
            </a:r>
            <a:r>
              <a:rPr lang="zh-CN" altLang="en-US" sz="1600" dirty="0">
                <a:solidFill>
                  <a:srgbClr val="161B2A"/>
                </a:solidFill>
                <a:latin typeface="+mj-ea"/>
                <a:ea typeface="+mj-ea"/>
                <a:cs typeface="PingFang SC Thin" charset="-122"/>
              </a:rPr>
              <a:t>任务开发</a:t>
            </a:r>
            <a:endParaRPr lang="en-US" altLang="zh-CN" sz="1600" dirty="0">
              <a:solidFill>
                <a:srgbClr val="161B2A"/>
              </a:solidFill>
              <a:latin typeface="+mj-ea"/>
              <a:ea typeface="+mj-ea"/>
              <a:cs typeface="PingFang SC Thin" charset="-122"/>
            </a:endParaRPr>
          </a:p>
        </p:txBody>
      </p:sp>
      <p:sp>
        <p:nvSpPr>
          <p:cNvPr id="10" name="Title 1">
            <a:extLst>
              <a:ext uri="{FF2B5EF4-FFF2-40B4-BE49-F238E27FC236}">
                <a16:creationId xmlns:a16="http://schemas.microsoft.com/office/drawing/2014/main" id="{B2427B0C-BD03-D04D-BA75-752EA390FDC8}"/>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3400" b="1" dirty="0">
                <a:solidFill>
                  <a:srgbClr val="01C8C1"/>
                </a:solidFill>
                <a:latin typeface="+mj-ea"/>
                <a:ea typeface="+mj-ea"/>
                <a:cs typeface="PingFang SC" charset="-122"/>
              </a:rPr>
              <a:t>开发计划</a:t>
            </a:r>
            <a:endParaRPr lang="en-US" sz="3400" b="1" dirty="0">
              <a:solidFill>
                <a:srgbClr val="01C8C1"/>
              </a:solidFill>
              <a:latin typeface="+mj-ea"/>
              <a:ea typeface="+mj-ea"/>
              <a:cs typeface="PingFang SC" charset="-122"/>
            </a:endParaRPr>
          </a:p>
        </p:txBody>
      </p:sp>
    </p:spTree>
    <p:extLst>
      <p:ext uri="{BB962C8B-B14F-4D97-AF65-F5344CB8AC3E}">
        <p14:creationId xmlns:p14="http://schemas.microsoft.com/office/powerpoint/2010/main" val="282508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28687" y="421815"/>
            <a:ext cx="11157094"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Title 1"/>
          <p:cNvSpPr txBox="1">
            <a:spLocks/>
          </p:cNvSpPr>
          <p:nvPr/>
        </p:nvSpPr>
        <p:spPr>
          <a:xfrm>
            <a:off x="4238384" y="2174818"/>
            <a:ext cx="3571578" cy="893627"/>
          </a:xfrm>
          <a:prstGeom prst="rect">
            <a:avLst/>
          </a:prstGeom>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pPr algn="ctr"/>
            <a:r>
              <a:rPr lang="en-US" sz="4400" b="1" i="1" dirty="0">
                <a:solidFill>
                  <a:schemeClr val="accent1">
                    <a:lumMod val="60000"/>
                    <a:lumOff val="40000"/>
                  </a:schemeClr>
                </a:solidFill>
                <a:latin typeface="+mn-lt"/>
                <a:ea typeface="+mj-ea"/>
                <a:cs typeface="Arial Black"/>
              </a:rPr>
              <a:t>Thank</a:t>
            </a:r>
            <a:r>
              <a:rPr lang="zh-CN" altLang="en-US" sz="4400" b="1" i="1" dirty="0">
                <a:solidFill>
                  <a:schemeClr val="accent1">
                    <a:lumMod val="60000"/>
                    <a:lumOff val="40000"/>
                  </a:schemeClr>
                </a:solidFill>
                <a:latin typeface="+mn-lt"/>
                <a:ea typeface="+mj-ea"/>
                <a:cs typeface="Arial Black"/>
              </a:rPr>
              <a:t> </a:t>
            </a:r>
            <a:r>
              <a:rPr lang="en-US" altLang="zh-CN" sz="4400" b="1" i="1" dirty="0">
                <a:solidFill>
                  <a:schemeClr val="accent1">
                    <a:lumMod val="60000"/>
                    <a:lumOff val="40000"/>
                  </a:schemeClr>
                </a:solidFill>
                <a:latin typeface="+mn-lt"/>
                <a:ea typeface="+mj-ea"/>
                <a:cs typeface="Arial Black"/>
              </a:rPr>
              <a:t>you</a:t>
            </a:r>
            <a:r>
              <a:rPr lang="zh-CN" altLang="en-US" sz="4400" b="1" i="1" dirty="0">
                <a:solidFill>
                  <a:schemeClr val="accent1">
                    <a:lumMod val="60000"/>
                    <a:lumOff val="40000"/>
                  </a:schemeClr>
                </a:solidFill>
                <a:latin typeface="+mn-lt"/>
                <a:ea typeface="+mj-ea"/>
                <a:cs typeface="Arial Black"/>
              </a:rPr>
              <a:t> </a:t>
            </a:r>
            <a:r>
              <a:rPr lang="en-US" altLang="zh-CN" sz="4400" b="1" i="1" dirty="0">
                <a:solidFill>
                  <a:schemeClr val="accent1">
                    <a:lumMod val="60000"/>
                    <a:lumOff val="40000"/>
                  </a:schemeClr>
                </a:solidFill>
                <a:latin typeface="+mn-lt"/>
                <a:ea typeface="+mj-ea"/>
                <a:cs typeface="Arial Black"/>
              </a:rPr>
              <a:t>!</a:t>
            </a:r>
            <a:endParaRPr lang="en-US" sz="4400" b="1" i="1" dirty="0">
              <a:solidFill>
                <a:schemeClr val="accent1">
                  <a:lumMod val="60000"/>
                  <a:lumOff val="40000"/>
                </a:schemeClr>
              </a:solidFill>
              <a:latin typeface="+mn-lt"/>
              <a:ea typeface="+mj-ea"/>
              <a:cs typeface="Arial Black"/>
            </a:endParaRPr>
          </a:p>
        </p:txBody>
      </p:sp>
    </p:spTree>
    <p:extLst>
      <p:ext uri="{BB962C8B-B14F-4D97-AF65-F5344CB8AC3E}">
        <p14:creationId xmlns:p14="http://schemas.microsoft.com/office/powerpoint/2010/main" val="187946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6636960" y="1045069"/>
            <a:ext cx="2196114" cy="430887"/>
          </a:xfrm>
          <a:prstGeom prst="rect">
            <a:avLst/>
          </a:prstGeom>
          <a:noFill/>
        </p:spPr>
        <p:txBody>
          <a:bodyPr wrap="none" lIns="0" tIns="0" rIns="0" bIns="0" rtlCol="0">
            <a:spAutoFit/>
          </a:bodyPr>
          <a:lstStyle/>
          <a:p>
            <a:r>
              <a:rPr lang="zh-CN" altLang="en-US" sz="2800" b="1" dirty="0">
                <a:solidFill>
                  <a:srgbClr val="161C2A"/>
                </a:solidFill>
              </a:rPr>
              <a:t>关于 </a:t>
            </a:r>
            <a:r>
              <a:rPr lang="en-US" altLang="zh-CN" sz="2800" b="1" dirty="0" err="1">
                <a:solidFill>
                  <a:srgbClr val="161C2A"/>
                </a:solidFill>
              </a:rPr>
              <a:t>Scaleph</a:t>
            </a:r>
            <a:endParaRPr lang="en-US" altLang="zh-CN" sz="2800" b="1" dirty="0">
              <a:solidFill>
                <a:srgbClr val="161C2A"/>
              </a:solidFill>
            </a:endParaRPr>
          </a:p>
        </p:txBody>
      </p:sp>
      <p:sp>
        <p:nvSpPr>
          <p:cNvPr id="4" name="对话气泡: 圆角矩形 3"/>
          <p:cNvSpPr/>
          <p:nvPr/>
        </p:nvSpPr>
        <p:spPr>
          <a:xfrm>
            <a:off x="5555041" y="1028700"/>
            <a:ext cx="586855" cy="463624"/>
          </a:xfrm>
          <a:prstGeom prst="wedgeRoundRectCallout">
            <a:avLst>
              <a:gd name="adj1" fmla="val -11844"/>
              <a:gd name="adj2" fmla="val 67319"/>
              <a:gd name="adj3" fmla="val 16667"/>
            </a:avLst>
          </a:prstGeom>
          <a:gradFill>
            <a:gsLst>
              <a:gs pos="0">
                <a:srgbClr val="657587"/>
              </a:gs>
              <a:gs pos="53000">
                <a:srgbClr val="6C889D"/>
              </a:gs>
              <a:gs pos="100000">
                <a:srgbClr val="75A3BA"/>
              </a:gs>
            </a:gsLst>
            <a:lin ang="14400000" scaled="0"/>
          </a:gradFill>
          <a:ln w="12700" cap="rnd" cmpd="sng" algn="ctr">
            <a:noFill/>
            <a:prstDash val="solid"/>
            <a:round/>
          </a:ln>
          <a:effectLst>
            <a:outerShdw blurRad="304800" dist="127000" algn="ctr" rotWithShape="0">
              <a:srgbClr val="01857C">
                <a:alpha val="20000"/>
              </a:srgbClr>
            </a:outerShdw>
          </a:effectLst>
        </p:spPr>
        <p:txBody>
          <a:bodyPr rot="0" spcFirstLastPara="0" vert="horz" wrap="square" lIns="0" tIns="0" rIns="0" bIns="0" numCol="1" spcCol="0" rtlCol="0" fromWordArt="0" anchor="ctr" anchorCtr="0" forceAA="0" compatLnSpc="1">
            <a:normAutofit/>
          </a:bodyPr>
          <a:lstStyle/>
          <a:p>
            <a:pPr algn="ctr"/>
            <a:r>
              <a:rPr lang="en-US" altLang="zh-CN" sz="2400" b="1" kern="0" dirty="0">
                <a:solidFill>
                  <a:srgbClr val="D8DDE1"/>
                </a:solidFill>
                <a:latin typeface="Arial" panose="020B0604020202090204" pitchFamily="34" charset="0"/>
                <a:ea typeface="微软雅黑" panose="020B0503020204020204" charset="-122"/>
                <a:cs typeface="Arial" panose="020B0604020202090204" pitchFamily="34" charset="0"/>
              </a:rPr>
              <a:t>01</a:t>
            </a:r>
            <a:endParaRPr lang="zh-CN" altLang="en-US" sz="2400" b="1" kern="0" dirty="0">
              <a:solidFill>
                <a:srgbClr val="D8DDE1"/>
              </a:solidFill>
              <a:latin typeface="Arial" panose="020B0604020202090204" pitchFamily="34" charset="0"/>
              <a:ea typeface="微软雅黑" panose="020B0503020204020204" charset="-122"/>
              <a:cs typeface="Arial" panose="020B0604020202090204" pitchFamily="34" charset="0"/>
            </a:endParaRPr>
          </a:p>
        </p:txBody>
      </p:sp>
      <p:grpSp>
        <p:nvGrpSpPr>
          <p:cNvPr id="6" name="组合 5"/>
          <p:cNvGrpSpPr/>
          <p:nvPr/>
        </p:nvGrpSpPr>
        <p:grpSpPr>
          <a:xfrm>
            <a:off x="752427" y="1656455"/>
            <a:ext cx="3519322" cy="3066990"/>
            <a:chOff x="1498214" y="1745738"/>
            <a:chExt cx="2314806" cy="2017288"/>
          </a:xfrm>
        </p:grpSpPr>
        <p:sp>
          <p:nvSpPr>
            <p:cNvPr id="15" name="椭圆 14"/>
            <p:cNvSpPr/>
            <p:nvPr/>
          </p:nvSpPr>
          <p:spPr>
            <a:xfrm>
              <a:off x="1498214" y="1745738"/>
              <a:ext cx="1556460" cy="1556460"/>
            </a:xfrm>
            <a:prstGeom prst="ellipse">
              <a:avLst/>
            </a:prstGeom>
            <a:noFill/>
            <a:ln w="203200">
              <a:solidFill>
                <a:schemeClr val="bg1">
                  <a:alpha val="53000"/>
                </a:schemeClr>
              </a:solidFill>
            </a:ln>
            <a:effectLst>
              <a:outerShdw blurRad="304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2113168" y="2063174"/>
              <a:ext cx="1556460" cy="1556460"/>
            </a:xfrm>
            <a:prstGeom prst="ellipse">
              <a:avLst/>
            </a:prstGeom>
            <a:solidFill>
              <a:schemeClr val="bg1"/>
            </a:solidFill>
            <a:ln>
              <a:noFill/>
            </a:ln>
            <a:effectLst>
              <a:outerShdw blurRad="304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969776" y="1919782"/>
              <a:ext cx="1843244" cy="1843244"/>
            </a:xfrm>
            <a:prstGeom prst="ellipse">
              <a:avLst/>
            </a:prstGeom>
            <a:noFill/>
            <a:ln w="50800">
              <a:solidFill>
                <a:schemeClr val="bg1">
                  <a:alpha val="53000"/>
                </a:schemeClr>
              </a:solidFill>
            </a:ln>
            <a:effectLst>
              <a:outerShdw blurRad="304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文本框 13"/>
          <p:cNvSpPr txBox="1"/>
          <p:nvPr/>
        </p:nvSpPr>
        <p:spPr>
          <a:xfrm>
            <a:off x="1426914" y="2985226"/>
            <a:ext cx="2975173" cy="738664"/>
          </a:xfrm>
          <a:prstGeom prst="rect">
            <a:avLst/>
          </a:prstGeom>
          <a:noFill/>
          <a:effectLst>
            <a:outerShdw blurRad="304800" dist="50800" dir="5400000" algn="ctr" rotWithShape="0">
              <a:srgbClr val="01C8C1">
                <a:alpha val="43000"/>
              </a:srgbClr>
            </a:outerShdw>
          </a:effectLst>
        </p:spPr>
        <p:txBody>
          <a:bodyPr wrap="none" lIns="0" tIns="0" rIns="0" bIns="0" rtlCol="0">
            <a:spAutoFit/>
          </a:bodyPr>
          <a:lstStyle/>
          <a:p>
            <a:r>
              <a:rPr lang="en-US" altLang="zh-CN" sz="4800" b="1" dirty="0">
                <a:solidFill>
                  <a:srgbClr val="7096AB"/>
                </a:solidFill>
              </a:rPr>
              <a:t>CONTENT</a:t>
            </a:r>
            <a:endParaRPr lang="zh-CN" altLang="en-US" sz="4800" b="1" dirty="0">
              <a:solidFill>
                <a:srgbClr val="7096AB"/>
              </a:solidFill>
            </a:endParaRPr>
          </a:p>
        </p:txBody>
      </p:sp>
      <p:sp>
        <p:nvSpPr>
          <p:cNvPr id="16" name="椭圆 15"/>
          <p:cNvSpPr/>
          <p:nvPr/>
        </p:nvSpPr>
        <p:spPr>
          <a:xfrm>
            <a:off x="10894847" y="5000823"/>
            <a:ext cx="1556460" cy="1556460"/>
          </a:xfrm>
          <a:prstGeom prst="ellipse">
            <a:avLst/>
          </a:prstGeom>
          <a:noFill/>
          <a:ln w="203200">
            <a:solidFill>
              <a:schemeClr val="bg1"/>
            </a:solidFill>
          </a:ln>
          <a:effectLst>
            <a:outerShdw blurRad="304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636960" y="1799704"/>
            <a:ext cx="2414122" cy="430887"/>
          </a:xfrm>
          <a:prstGeom prst="rect">
            <a:avLst/>
          </a:prstGeom>
          <a:noFill/>
        </p:spPr>
        <p:txBody>
          <a:bodyPr wrap="none" lIns="0" tIns="0" rIns="0" bIns="0" rtlCol="0">
            <a:spAutoFit/>
          </a:bodyPr>
          <a:lstStyle/>
          <a:p>
            <a:pPr algn="l"/>
            <a:r>
              <a:rPr lang="zh-CN" altLang="en-US" sz="2800" b="1" dirty="0">
                <a:solidFill>
                  <a:srgbClr val="161C2A"/>
                </a:solidFill>
                <a:sym typeface="+mn-ea"/>
              </a:rPr>
              <a:t>架构</a:t>
            </a:r>
            <a:r>
              <a:rPr lang="en-US" altLang="zh-CN" sz="2800" b="1" dirty="0">
                <a:solidFill>
                  <a:srgbClr val="161C2A"/>
                </a:solidFill>
                <a:sym typeface="+mn-ea"/>
              </a:rPr>
              <a:t>&amp;</a:t>
            </a:r>
            <a:r>
              <a:rPr lang="zh-CN" altLang="en-US" sz="2800" b="1" dirty="0">
                <a:solidFill>
                  <a:srgbClr val="161C2A"/>
                </a:solidFill>
                <a:sym typeface="+mn-ea"/>
              </a:rPr>
              <a:t>功能简介</a:t>
            </a:r>
            <a:endParaRPr lang="zh-CN" altLang="en-US" sz="2800" b="1" dirty="0">
              <a:solidFill>
                <a:srgbClr val="161C2A"/>
              </a:solidFill>
            </a:endParaRPr>
          </a:p>
        </p:txBody>
      </p:sp>
      <p:sp>
        <p:nvSpPr>
          <p:cNvPr id="19" name="文本框 18"/>
          <p:cNvSpPr txBox="1"/>
          <p:nvPr/>
        </p:nvSpPr>
        <p:spPr>
          <a:xfrm>
            <a:off x="6636960" y="2554339"/>
            <a:ext cx="3326808" cy="430887"/>
          </a:xfrm>
          <a:prstGeom prst="rect">
            <a:avLst/>
          </a:prstGeom>
          <a:noFill/>
        </p:spPr>
        <p:txBody>
          <a:bodyPr wrap="none" lIns="0" tIns="0" rIns="0" bIns="0" rtlCol="0">
            <a:spAutoFit/>
          </a:bodyPr>
          <a:lstStyle/>
          <a:p>
            <a:pPr algn="l"/>
            <a:r>
              <a:rPr lang="en-US" altLang="zh-CN" sz="2800" b="1" dirty="0" err="1">
                <a:solidFill>
                  <a:srgbClr val="161C2A"/>
                </a:solidFill>
                <a:sym typeface="+mn-ea"/>
              </a:rPr>
              <a:t>SeaTunnel</a:t>
            </a:r>
            <a:r>
              <a:rPr lang="en-US" altLang="zh-CN" sz="2800" b="1" dirty="0">
                <a:solidFill>
                  <a:srgbClr val="161C2A"/>
                </a:solidFill>
                <a:sym typeface="+mn-ea"/>
              </a:rPr>
              <a:t> </a:t>
            </a:r>
            <a:r>
              <a:rPr lang="zh-CN" altLang="en-US" sz="2800" b="1" dirty="0">
                <a:solidFill>
                  <a:srgbClr val="161C2A"/>
                </a:solidFill>
                <a:sym typeface="+mn-ea"/>
              </a:rPr>
              <a:t>社区贡献</a:t>
            </a:r>
            <a:endParaRPr lang="zh-CN" altLang="en-US" sz="2800" b="1" dirty="0">
              <a:solidFill>
                <a:srgbClr val="161C2A"/>
              </a:solidFill>
            </a:endParaRPr>
          </a:p>
        </p:txBody>
      </p:sp>
      <p:sp>
        <p:nvSpPr>
          <p:cNvPr id="20" name="文本框 19"/>
          <p:cNvSpPr txBox="1"/>
          <p:nvPr/>
        </p:nvSpPr>
        <p:spPr>
          <a:xfrm>
            <a:off x="6636960" y="3308974"/>
            <a:ext cx="1436291" cy="430887"/>
          </a:xfrm>
          <a:prstGeom prst="rect">
            <a:avLst/>
          </a:prstGeom>
          <a:noFill/>
        </p:spPr>
        <p:txBody>
          <a:bodyPr wrap="none" lIns="0" tIns="0" rIns="0" bIns="0" rtlCol="0">
            <a:spAutoFit/>
          </a:bodyPr>
          <a:lstStyle/>
          <a:p>
            <a:pPr algn="l"/>
            <a:r>
              <a:rPr lang="zh-CN" altLang="en-US" sz="2800" b="1" dirty="0">
                <a:solidFill>
                  <a:srgbClr val="161C2A"/>
                </a:solidFill>
                <a:sym typeface="+mn-ea"/>
              </a:rPr>
              <a:t>系统演示</a:t>
            </a:r>
            <a:endParaRPr lang="zh-CN" altLang="en-US" sz="2800" b="1" dirty="0">
              <a:solidFill>
                <a:srgbClr val="161C2A"/>
              </a:solidFill>
            </a:endParaRPr>
          </a:p>
        </p:txBody>
      </p:sp>
      <p:sp>
        <p:nvSpPr>
          <p:cNvPr id="21" name="文本框 20"/>
          <p:cNvSpPr txBox="1"/>
          <p:nvPr/>
        </p:nvSpPr>
        <p:spPr>
          <a:xfrm>
            <a:off x="6636960" y="4063609"/>
            <a:ext cx="1436291" cy="430887"/>
          </a:xfrm>
          <a:prstGeom prst="rect">
            <a:avLst/>
          </a:prstGeom>
          <a:noFill/>
        </p:spPr>
        <p:txBody>
          <a:bodyPr wrap="none" lIns="0" tIns="0" rIns="0" bIns="0" rtlCol="0">
            <a:spAutoFit/>
          </a:bodyPr>
          <a:lstStyle/>
          <a:p>
            <a:pPr algn="l"/>
            <a:r>
              <a:rPr lang="zh-CN" altLang="en-US" sz="2800" b="1" dirty="0">
                <a:solidFill>
                  <a:srgbClr val="161C2A"/>
                </a:solidFill>
                <a:sym typeface="+mn-ea"/>
              </a:rPr>
              <a:t>开发计划</a:t>
            </a:r>
            <a:endParaRPr lang="zh-CN" altLang="en-US" sz="2800" b="1" dirty="0">
              <a:solidFill>
                <a:srgbClr val="161C2A"/>
              </a:solidFill>
            </a:endParaRPr>
          </a:p>
        </p:txBody>
      </p:sp>
      <p:sp>
        <p:nvSpPr>
          <p:cNvPr id="24" name="对话气泡: 圆角矩形 23"/>
          <p:cNvSpPr/>
          <p:nvPr/>
        </p:nvSpPr>
        <p:spPr>
          <a:xfrm>
            <a:off x="5555041" y="1783335"/>
            <a:ext cx="586855" cy="463624"/>
          </a:xfrm>
          <a:prstGeom prst="wedgeRoundRectCallout">
            <a:avLst>
              <a:gd name="adj1" fmla="val -11844"/>
              <a:gd name="adj2" fmla="val 67319"/>
              <a:gd name="adj3" fmla="val 16667"/>
            </a:avLst>
          </a:prstGeom>
          <a:gradFill>
            <a:gsLst>
              <a:gs pos="0">
                <a:srgbClr val="657587"/>
              </a:gs>
              <a:gs pos="53000">
                <a:srgbClr val="6C889D"/>
              </a:gs>
              <a:gs pos="100000">
                <a:srgbClr val="75A3BA"/>
              </a:gs>
            </a:gsLst>
            <a:lin ang="14400000" scaled="0"/>
          </a:gradFill>
          <a:ln w="12700" cap="rnd" cmpd="sng" algn="ctr">
            <a:noFill/>
            <a:prstDash val="solid"/>
            <a:round/>
          </a:ln>
          <a:effectLst>
            <a:outerShdw blurRad="304800" dist="127000" algn="ctr" rotWithShape="0">
              <a:srgbClr val="01857C">
                <a:alpha val="20000"/>
              </a:srgbClr>
            </a:outerShdw>
          </a:effectLst>
        </p:spPr>
        <p:txBody>
          <a:bodyPr rot="0" spcFirstLastPara="0" vert="horz" wrap="square" lIns="0" tIns="0" rIns="0" bIns="0" numCol="1" spcCol="0" rtlCol="0" fromWordArt="0" anchor="ctr" anchorCtr="0" forceAA="0" compatLnSpc="1">
            <a:normAutofit/>
          </a:bodyPr>
          <a:lstStyle/>
          <a:p>
            <a:pPr algn="ctr"/>
            <a:r>
              <a:rPr lang="en-US" altLang="zh-CN" sz="2400" b="1" kern="0" dirty="0">
                <a:solidFill>
                  <a:srgbClr val="D8DDE1"/>
                </a:solidFill>
                <a:latin typeface="Arial" panose="020B0604020202090204" pitchFamily="34" charset="0"/>
                <a:ea typeface="微软雅黑" panose="020B0503020204020204" charset="-122"/>
                <a:cs typeface="Arial" panose="020B0604020202090204" pitchFamily="34" charset="0"/>
              </a:rPr>
              <a:t>02</a:t>
            </a:r>
            <a:endParaRPr lang="zh-CN" altLang="en-US" sz="2400" b="1" kern="0" dirty="0">
              <a:solidFill>
                <a:srgbClr val="D8DDE1"/>
              </a:solidFill>
              <a:latin typeface="Arial" panose="020B0604020202090204" pitchFamily="34" charset="0"/>
              <a:ea typeface="微软雅黑" panose="020B0503020204020204" charset="-122"/>
              <a:cs typeface="Arial" panose="020B0604020202090204" pitchFamily="34" charset="0"/>
            </a:endParaRPr>
          </a:p>
        </p:txBody>
      </p:sp>
      <p:sp>
        <p:nvSpPr>
          <p:cNvPr id="25" name="对话气泡: 圆角矩形 24"/>
          <p:cNvSpPr/>
          <p:nvPr/>
        </p:nvSpPr>
        <p:spPr>
          <a:xfrm>
            <a:off x="5555041" y="2537970"/>
            <a:ext cx="586855" cy="463624"/>
          </a:xfrm>
          <a:prstGeom prst="wedgeRoundRectCallout">
            <a:avLst>
              <a:gd name="adj1" fmla="val -11844"/>
              <a:gd name="adj2" fmla="val 67319"/>
              <a:gd name="adj3" fmla="val 16667"/>
            </a:avLst>
          </a:prstGeom>
          <a:gradFill>
            <a:gsLst>
              <a:gs pos="0">
                <a:srgbClr val="657587"/>
              </a:gs>
              <a:gs pos="53000">
                <a:srgbClr val="6C889D"/>
              </a:gs>
              <a:gs pos="100000">
                <a:srgbClr val="75A3BA"/>
              </a:gs>
            </a:gsLst>
            <a:lin ang="14400000" scaled="0"/>
          </a:gradFill>
          <a:ln w="12700" cap="rnd" cmpd="sng" algn="ctr">
            <a:noFill/>
            <a:prstDash val="solid"/>
            <a:round/>
          </a:ln>
          <a:effectLst>
            <a:outerShdw blurRad="304800" dist="127000" algn="ctr" rotWithShape="0">
              <a:srgbClr val="01857C">
                <a:alpha val="20000"/>
              </a:srgbClr>
            </a:outerShdw>
          </a:effectLst>
        </p:spPr>
        <p:txBody>
          <a:bodyPr rot="0" spcFirstLastPara="0" vert="horz" wrap="square" lIns="0" tIns="0" rIns="0" bIns="0" numCol="1" spcCol="0" rtlCol="0" fromWordArt="0" anchor="ctr" anchorCtr="0" forceAA="0" compatLnSpc="1">
            <a:normAutofit/>
          </a:bodyPr>
          <a:lstStyle/>
          <a:p>
            <a:pPr algn="ctr"/>
            <a:r>
              <a:rPr lang="en-US" altLang="zh-CN" sz="2400" b="1" kern="0" dirty="0">
                <a:solidFill>
                  <a:srgbClr val="D8DDE1"/>
                </a:solidFill>
                <a:latin typeface="Arial" panose="020B0604020202090204" pitchFamily="34" charset="0"/>
                <a:ea typeface="微软雅黑" panose="020B0503020204020204" charset="-122"/>
                <a:cs typeface="Arial" panose="020B0604020202090204" pitchFamily="34" charset="0"/>
              </a:rPr>
              <a:t>03</a:t>
            </a:r>
            <a:endParaRPr lang="zh-CN" altLang="en-US" sz="2400" b="1" kern="0" dirty="0">
              <a:solidFill>
                <a:srgbClr val="D8DDE1"/>
              </a:solidFill>
              <a:latin typeface="Arial" panose="020B0604020202090204" pitchFamily="34" charset="0"/>
              <a:ea typeface="微软雅黑" panose="020B0503020204020204" charset="-122"/>
              <a:cs typeface="Arial" panose="020B0604020202090204" pitchFamily="34" charset="0"/>
            </a:endParaRPr>
          </a:p>
        </p:txBody>
      </p:sp>
      <p:sp>
        <p:nvSpPr>
          <p:cNvPr id="26" name="对话气泡: 圆角矩形 25"/>
          <p:cNvSpPr/>
          <p:nvPr/>
        </p:nvSpPr>
        <p:spPr>
          <a:xfrm>
            <a:off x="5555041" y="3292605"/>
            <a:ext cx="586855" cy="463624"/>
          </a:xfrm>
          <a:prstGeom prst="wedgeRoundRectCallout">
            <a:avLst>
              <a:gd name="adj1" fmla="val -11844"/>
              <a:gd name="adj2" fmla="val 67319"/>
              <a:gd name="adj3" fmla="val 16667"/>
            </a:avLst>
          </a:prstGeom>
          <a:gradFill>
            <a:gsLst>
              <a:gs pos="0">
                <a:srgbClr val="657587"/>
              </a:gs>
              <a:gs pos="53000">
                <a:srgbClr val="6C889D"/>
              </a:gs>
              <a:gs pos="100000">
                <a:srgbClr val="75A3BA"/>
              </a:gs>
            </a:gsLst>
            <a:lin ang="14400000" scaled="0"/>
          </a:gradFill>
          <a:ln w="12700" cap="rnd" cmpd="sng" algn="ctr">
            <a:noFill/>
            <a:prstDash val="solid"/>
            <a:round/>
          </a:ln>
          <a:effectLst>
            <a:outerShdw blurRad="304800" dist="127000" algn="ctr" rotWithShape="0">
              <a:srgbClr val="01857C">
                <a:alpha val="20000"/>
              </a:srgbClr>
            </a:outerShdw>
          </a:effectLst>
        </p:spPr>
        <p:txBody>
          <a:bodyPr rot="0" spcFirstLastPara="0" vert="horz" wrap="square" lIns="0" tIns="0" rIns="0" bIns="0" numCol="1" spcCol="0" rtlCol="0" fromWordArt="0" anchor="ctr" anchorCtr="0" forceAA="0" compatLnSpc="1">
            <a:normAutofit/>
          </a:bodyPr>
          <a:lstStyle/>
          <a:p>
            <a:pPr algn="ctr"/>
            <a:r>
              <a:rPr lang="en-US" altLang="zh-CN" sz="2400" b="1" kern="0" dirty="0">
                <a:solidFill>
                  <a:srgbClr val="D8DDE1"/>
                </a:solidFill>
                <a:latin typeface="Arial" panose="020B0604020202090204" pitchFamily="34" charset="0"/>
                <a:ea typeface="微软雅黑" panose="020B0503020204020204" charset="-122"/>
                <a:cs typeface="Arial" panose="020B0604020202090204" pitchFamily="34" charset="0"/>
              </a:rPr>
              <a:t>04</a:t>
            </a:r>
            <a:endParaRPr lang="zh-CN" altLang="en-US" sz="2400" b="1" kern="0" dirty="0">
              <a:solidFill>
                <a:srgbClr val="D8DDE1"/>
              </a:solidFill>
              <a:latin typeface="Arial" panose="020B0604020202090204" pitchFamily="34" charset="0"/>
              <a:ea typeface="微软雅黑" panose="020B0503020204020204" charset="-122"/>
              <a:cs typeface="Arial" panose="020B0604020202090204" pitchFamily="34" charset="0"/>
            </a:endParaRPr>
          </a:p>
        </p:txBody>
      </p:sp>
      <p:sp>
        <p:nvSpPr>
          <p:cNvPr id="27" name="对话气泡: 圆角矩形 26"/>
          <p:cNvSpPr/>
          <p:nvPr/>
        </p:nvSpPr>
        <p:spPr>
          <a:xfrm>
            <a:off x="5555041" y="4047240"/>
            <a:ext cx="586855" cy="463624"/>
          </a:xfrm>
          <a:prstGeom prst="wedgeRoundRectCallout">
            <a:avLst>
              <a:gd name="adj1" fmla="val -11844"/>
              <a:gd name="adj2" fmla="val 67319"/>
              <a:gd name="adj3" fmla="val 16667"/>
            </a:avLst>
          </a:prstGeom>
          <a:gradFill>
            <a:gsLst>
              <a:gs pos="0">
                <a:srgbClr val="657587"/>
              </a:gs>
              <a:gs pos="53000">
                <a:srgbClr val="6C889D"/>
              </a:gs>
              <a:gs pos="100000">
                <a:srgbClr val="75A3BA"/>
              </a:gs>
            </a:gsLst>
            <a:lin ang="14400000" scaled="0"/>
          </a:gradFill>
          <a:ln w="12700" cap="rnd" cmpd="sng" algn="ctr">
            <a:noFill/>
            <a:prstDash val="solid"/>
            <a:round/>
          </a:ln>
          <a:effectLst>
            <a:outerShdw blurRad="304800" dist="127000" algn="ctr" rotWithShape="0">
              <a:srgbClr val="01857C">
                <a:alpha val="20000"/>
              </a:srgbClr>
            </a:outerShdw>
          </a:effectLst>
        </p:spPr>
        <p:txBody>
          <a:bodyPr rot="0" spcFirstLastPara="0" vert="horz" wrap="square" lIns="0" tIns="0" rIns="0" bIns="0" numCol="1" spcCol="0" rtlCol="0" fromWordArt="0" anchor="ctr" anchorCtr="0" forceAA="0" compatLnSpc="1">
            <a:normAutofit/>
          </a:bodyPr>
          <a:lstStyle/>
          <a:p>
            <a:pPr algn="ctr"/>
            <a:r>
              <a:rPr lang="en-US" altLang="zh-CN" sz="2400" b="1" kern="0" dirty="0">
                <a:solidFill>
                  <a:srgbClr val="D8DDE1"/>
                </a:solidFill>
                <a:latin typeface="Arial" panose="020B0604020202090204" pitchFamily="34" charset="0"/>
                <a:ea typeface="微软雅黑" panose="020B0503020204020204" charset="-122"/>
                <a:cs typeface="Arial" panose="020B0604020202090204" pitchFamily="34" charset="0"/>
              </a:rPr>
              <a:t>05</a:t>
            </a:r>
            <a:endParaRPr lang="zh-CN" altLang="en-US" sz="2400" b="1" kern="0" dirty="0">
              <a:solidFill>
                <a:srgbClr val="D8DDE1"/>
              </a:solidFill>
              <a:latin typeface="Arial" panose="020B0604020202090204" pitchFamily="34" charset="0"/>
              <a:ea typeface="微软雅黑" panose="020B0503020204020204" charset="-122"/>
              <a:cs typeface="Arial" panose="020B0604020202090204" pitchFamily="34" charset="0"/>
            </a:endParaRPr>
          </a:p>
        </p:txBody>
      </p:sp>
      <p:sp>
        <p:nvSpPr>
          <p:cNvPr id="31" name="椭圆 30"/>
          <p:cNvSpPr/>
          <p:nvPr/>
        </p:nvSpPr>
        <p:spPr>
          <a:xfrm>
            <a:off x="-370988" y="5374098"/>
            <a:ext cx="2366369" cy="2366369"/>
          </a:xfrm>
          <a:prstGeom prst="ellipse">
            <a:avLst/>
          </a:prstGeom>
          <a:noFill/>
          <a:ln w="101600">
            <a:solidFill>
              <a:schemeClr val="bg1">
                <a:alpha val="38000"/>
              </a:schemeClr>
            </a:solidFill>
          </a:ln>
          <a:effectLst>
            <a:outerShdw blurRad="304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9789379" y="-682388"/>
            <a:ext cx="1057700" cy="1057700"/>
          </a:xfrm>
          <a:prstGeom prst="ellipse">
            <a:avLst/>
          </a:prstGeom>
          <a:noFill/>
          <a:ln w="203200">
            <a:solidFill>
              <a:schemeClr val="bg1"/>
            </a:solidFill>
          </a:ln>
          <a:effectLst>
            <a:outerShdw blurRad="304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圆角 88"/>
          <p:cNvSpPr/>
          <p:nvPr/>
        </p:nvSpPr>
        <p:spPr>
          <a:xfrm>
            <a:off x="0" y="-32946"/>
            <a:ext cx="12192000" cy="6890945"/>
          </a:xfrm>
          <a:prstGeom prst="roundRect">
            <a:avLst>
              <a:gd name="adj" fmla="val 0"/>
            </a:avLst>
          </a:prstGeom>
          <a:solidFill>
            <a:srgbClr val="161C2A"/>
          </a:solidFill>
          <a:ln w="12700" cap="rnd" cmpd="sng" algn="ctr">
            <a:noFill/>
            <a:prstDash val="solid"/>
            <a:round/>
          </a:ln>
          <a:effectLst>
            <a:outerShdw blurRad="254000" dist="127000" algn="ctr" rotWithShape="0">
              <a:srgbClr val="01857C">
                <a:alpha val="20000"/>
              </a:srgbClr>
            </a:outerShdw>
          </a:effectLst>
        </p:spPr>
        <p:txBody>
          <a:bodyPr rot="0" spcFirstLastPara="0" vert="horz" wrap="square" lIns="0" tIns="0" rIns="0" bIns="0" numCol="1" spcCol="0" rtlCol="0" fromWordArt="0" anchor="ctr" anchorCtr="0" forceAA="0" compatLnSpc="1">
            <a:normAutofit/>
          </a:bodyPr>
          <a:lstStyle/>
          <a:p>
            <a:pPr algn="r"/>
            <a:endParaRPr lang="zh-CN" altLang="en-US" b="1" kern="0">
              <a:noFill/>
              <a:latin typeface="Arial" panose="020B0604020202090204" pitchFamily="34" charset="0"/>
              <a:ea typeface="微软雅黑" panose="020B0503020204020204" charset="-122"/>
              <a:cs typeface="Arial" panose="020B0604020202090204" pitchFamily="34" charset="0"/>
            </a:endParaRPr>
          </a:p>
        </p:txBody>
      </p:sp>
      <p:grpSp>
        <p:nvGrpSpPr>
          <p:cNvPr id="36" name="组合 35"/>
          <p:cNvGrpSpPr/>
          <p:nvPr/>
        </p:nvGrpSpPr>
        <p:grpSpPr>
          <a:xfrm>
            <a:off x="4212894" y="2508368"/>
            <a:ext cx="1183083" cy="279136"/>
            <a:chOff x="9906371" y="3180026"/>
            <a:chExt cx="1990145" cy="469554"/>
          </a:xfrm>
          <a:solidFill>
            <a:schemeClr val="bg1"/>
          </a:solidFill>
        </p:grpSpPr>
        <p:sp>
          <p:nvSpPr>
            <p:cNvPr id="37" name="平行四边形 36"/>
            <p:cNvSpPr/>
            <p:nvPr/>
          </p:nvSpPr>
          <p:spPr>
            <a:xfrm flipH="1">
              <a:off x="9906371"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平行四边形 37"/>
            <p:cNvSpPr/>
            <p:nvPr/>
          </p:nvSpPr>
          <p:spPr>
            <a:xfrm flipH="1">
              <a:off x="10244906"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平行四边形 38"/>
            <p:cNvSpPr/>
            <p:nvPr/>
          </p:nvSpPr>
          <p:spPr>
            <a:xfrm flipH="1">
              <a:off x="10583441"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平行四边形 39"/>
            <p:cNvSpPr/>
            <p:nvPr/>
          </p:nvSpPr>
          <p:spPr>
            <a:xfrm flipH="1">
              <a:off x="10921976"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平行四边形 40"/>
            <p:cNvSpPr/>
            <p:nvPr/>
          </p:nvSpPr>
          <p:spPr>
            <a:xfrm flipH="1">
              <a:off x="11260509"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直角三角形 41"/>
            <p:cNvSpPr/>
            <p:nvPr/>
          </p:nvSpPr>
          <p:spPr>
            <a:xfrm>
              <a:off x="9929223" y="3347356"/>
              <a:ext cx="260972" cy="3022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直角三角形 42"/>
            <p:cNvSpPr/>
            <p:nvPr/>
          </p:nvSpPr>
          <p:spPr>
            <a:xfrm rot="10800000">
              <a:off x="11635544" y="3180026"/>
              <a:ext cx="260972" cy="3022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2812539" y="2683042"/>
            <a:ext cx="6157482" cy="1491916"/>
            <a:chOff x="2422187" y="2478061"/>
            <a:chExt cx="6157482" cy="1491916"/>
          </a:xfrm>
        </p:grpSpPr>
        <p:sp>
          <p:nvSpPr>
            <p:cNvPr id="63" name="矩形 62"/>
            <p:cNvSpPr/>
            <p:nvPr/>
          </p:nvSpPr>
          <p:spPr>
            <a:xfrm>
              <a:off x="3635946" y="3224018"/>
              <a:ext cx="601266" cy="45719"/>
            </a:xfrm>
            <a:prstGeom prst="rect">
              <a:avLst/>
            </a:prstGeom>
            <a:solidFill>
              <a:srgbClr val="BECDD6">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2422187" y="2617139"/>
              <a:ext cx="1213759" cy="1213760"/>
              <a:chOff x="3335150" y="3314633"/>
              <a:chExt cx="1764867" cy="1764868"/>
            </a:xfrm>
          </p:grpSpPr>
          <p:sp>
            <p:nvSpPr>
              <p:cNvPr id="23" name="椭圆 22"/>
              <p:cNvSpPr/>
              <p:nvPr/>
            </p:nvSpPr>
            <p:spPr>
              <a:xfrm>
                <a:off x="3472445" y="3451928"/>
                <a:ext cx="1490277" cy="1490278"/>
              </a:xfrm>
              <a:prstGeom prst="ellipse">
                <a:avLst/>
              </a:prstGeom>
              <a:gradFill>
                <a:gsLst>
                  <a:gs pos="0">
                    <a:srgbClr val="657587"/>
                  </a:gs>
                  <a:gs pos="53000">
                    <a:srgbClr val="6C889D"/>
                  </a:gs>
                  <a:gs pos="100000">
                    <a:srgbClr val="75A3BA"/>
                  </a:gs>
                </a:gsLst>
                <a:lin ang="14400000" scaled="0"/>
              </a:gradFill>
              <a:ln w="12700" cap="rnd" cmpd="sng" algn="ctr">
                <a:noFill/>
                <a:prstDash val="solid"/>
                <a:round/>
              </a:ln>
              <a:effectLst>
                <a:outerShdw blurRad="304800" dist="127000" algn="ctr" rotWithShape="0">
                  <a:schemeClr val="bg1">
                    <a:alpha val="20000"/>
                  </a:schemeClr>
                </a:outerShdw>
              </a:effectLst>
            </p:spPr>
            <p:txBody>
              <a:bodyPr rot="0" spcFirstLastPara="0" vert="horz" wrap="square" lIns="0" tIns="0" rIns="0" bIns="0" numCol="1" spcCol="0" rtlCol="0" fromWordArt="0" anchor="ctr" anchorCtr="0" forceAA="0" compatLnSpc="1">
                <a:normAutofit/>
              </a:bodyPr>
              <a:lstStyle/>
              <a:p>
                <a:pPr algn="ctr"/>
                <a:r>
                  <a:rPr lang="en-US" altLang="zh-CN" sz="3200" b="1" kern="0" dirty="0">
                    <a:solidFill>
                      <a:srgbClr val="D4DBDF"/>
                    </a:solidFill>
                    <a:latin typeface="+mj-ea"/>
                    <a:ea typeface="+mj-ea"/>
                    <a:cs typeface="Arial" panose="020B0604020202090204" pitchFamily="34" charset="0"/>
                  </a:rPr>
                  <a:t>01</a:t>
                </a:r>
                <a:endParaRPr lang="zh-CN" altLang="en-US" sz="3200" b="1" kern="0" dirty="0">
                  <a:solidFill>
                    <a:srgbClr val="D4DBDF"/>
                  </a:solidFill>
                  <a:latin typeface="+mj-ea"/>
                  <a:ea typeface="+mj-ea"/>
                  <a:cs typeface="Arial" panose="020B0604020202090204" pitchFamily="34" charset="0"/>
                </a:endParaRPr>
              </a:p>
            </p:txBody>
          </p:sp>
          <p:sp>
            <p:nvSpPr>
              <p:cNvPr id="24" name="椭圆 23"/>
              <p:cNvSpPr/>
              <p:nvPr/>
            </p:nvSpPr>
            <p:spPr>
              <a:xfrm>
                <a:off x="3335150" y="3314633"/>
                <a:ext cx="1764867" cy="1764868"/>
              </a:xfrm>
              <a:prstGeom prst="ellipse">
                <a:avLst/>
              </a:prstGeom>
              <a:noFill/>
              <a:ln w="50800">
                <a:solidFill>
                  <a:srgbClr val="739DB4">
                    <a:alpha val="25000"/>
                  </a:srgbClr>
                </a:solidFill>
              </a:ln>
              <a:effectLst>
                <a:outerShdw blurRad="304800" dist="50800" dir="5400000" algn="ctr" rotWithShape="0">
                  <a:schemeClr val="bg1">
                    <a:alpha val="4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矩形: 圆角 52"/>
            <p:cNvSpPr/>
            <p:nvPr/>
          </p:nvSpPr>
          <p:spPr>
            <a:xfrm>
              <a:off x="4126832" y="2478061"/>
              <a:ext cx="4452837" cy="1491916"/>
            </a:xfrm>
            <a:prstGeom prst="roundRect">
              <a:avLst/>
            </a:prstGeom>
            <a:solidFill>
              <a:srgbClr val="01C8C1"/>
            </a:solidFill>
            <a:ln w="12700" cap="rnd" cmpd="sng" algn="ctr">
              <a:noFill/>
              <a:prstDash val="solid"/>
              <a:round/>
            </a:ln>
            <a:effectLst>
              <a:outerShdw blurRad="304800" dist="127000" algn="ctr" rotWithShape="0">
                <a:srgbClr val="01C8C1">
                  <a:alpha val="20000"/>
                </a:srgbClr>
              </a:outerShdw>
            </a:effectLst>
          </p:spPr>
          <p:txBody>
            <a:bodyPr rot="0" spcFirstLastPara="0" vert="horz" wrap="square" lIns="0" tIns="0" rIns="0" bIns="0" numCol="1" spcCol="0" rtlCol="0" fromWordArt="0" anchor="ctr" anchorCtr="0" forceAA="0" compatLnSpc="1">
              <a:normAutofit/>
            </a:bodyPr>
            <a:lstStyle/>
            <a:p>
              <a:pPr algn="r"/>
              <a:endParaRPr lang="zh-CN" altLang="en-US" b="1" kern="0">
                <a:noFill/>
                <a:latin typeface="Arial" panose="020B0604020202090204" pitchFamily="34" charset="0"/>
                <a:ea typeface="微软雅黑" panose="020B0503020204020204" charset="-122"/>
                <a:cs typeface="Arial" panose="020B0604020202090204" pitchFamily="34" charset="0"/>
              </a:endParaRPr>
            </a:p>
          </p:txBody>
        </p:sp>
        <p:sp>
          <p:nvSpPr>
            <p:cNvPr id="54" name="文本框 53"/>
            <p:cNvSpPr txBox="1"/>
            <p:nvPr/>
          </p:nvSpPr>
          <p:spPr>
            <a:xfrm>
              <a:off x="4822521" y="2977798"/>
              <a:ext cx="2505494" cy="492443"/>
            </a:xfrm>
            <a:prstGeom prst="rect">
              <a:avLst/>
            </a:prstGeom>
            <a:noFill/>
          </p:spPr>
          <p:txBody>
            <a:bodyPr wrap="none" lIns="0" tIns="0" rIns="0" bIns="0" rtlCol="0">
              <a:spAutoFit/>
            </a:bodyPr>
            <a:lstStyle/>
            <a:p>
              <a:r>
                <a:rPr lang="zh-CN" altLang="en-US" sz="3200" b="1" dirty="0">
                  <a:solidFill>
                    <a:srgbClr val="161C2A"/>
                  </a:solidFill>
                </a:rPr>
                <a:t>关于 </a:t>
              </a:r>
              <a:r>
                <a:rPr lang="en-US" altLang="zh-CN" sz="3200" b="1" dirty="0" err="1">
                  <a:solidFill>
                    <a:srgbClr val="161C2A"/>
                  </a:solidFill>
                </a:rPr>
                <a:t>Scaleph</a:t>
              </a:r>
              <a:endParaRPr lang="zh-CN" altLang="en-US" sz="3200" b="1" dirty="0" err="1">
                <a:solidFill>
                  <a:srgbClr val="161C2A"/>
                </a:solidFill>
              </a:endParaRPr>
            </a:p>
          </p:txBody>
        </p:sp>
      </p:grpSp>
      <p:grpSp>
        <p:nvGrpSpPr>
          <p:cNvPr id="55" name="组合 54"/>
          <p:cNvGrpSpPr/>
          <p:nvPr/>
        </p:nvGrpSpPr>
        <p:grpSpPr>
          <a:xfrm>
            <a:off x="7228468" y="3941457"/>
            <a:ext cx="2607057" cy="615108"/>
            <a:chOff x="9906371" y="3180026"/>
            <a:chExt cx="1990145" cy="469554"/>
          </a:xfrm>
          <a:solidFill>
            <a:srgbClr val="7096AB">
              <a:alpha val="20000"/>
            </a:srgbClr>
          </a:solidFill>
        </p:grpSpPr>
        <p:sp>
          <p:nvSpPr>
            <p:cNvPr id="56" name="平行四边形 55"/>
            <p:cNvSpPr/>
            <p:nvPr/>
          </p:nvSpPr>
          <p:spPr>
            <a:xfrm flipH="1">
              <a:off x="9906371"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平行四边形 56"/>
            <p:cNvSpPr/>
            <p:nvPr/>
          </p:nvSpPr>
          <p:spPr>
            <a:xfrm flipH="1">
              <a:off x="10244906"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平行四边形 57"/>
            <p:cNvSpPr/>
            <p:nvPr/>
          </p:nvSpPr>
          <p:spPr>
            <a:xfrm flipH="1">
              <a:off x="10583441"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平行四边形 58"/>
            <p:cNvSpPr/>
            <p:nvPr/>
          </p:nvSpPr>
          <p:spPr>
            <a:xfrm flipH="1">
              <a:off x="10921976"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平行四边形 59"/>
            <p:cNvSpPr/>
            <p:nvPr/>
          </p:nvSpPr>
          <p:spPr>
            <a:xfrm flipH="1">
              <a:off x="11260509"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直角三角形 60"/>
            <p:cNvSpPr/>
            <p:nvPr/>
          </p:nvSpPr>
          <p:spPr>
            <a:xfrm>
              <a:off x="9929223" y="3347356"/>
              <a:ext cx="260972" cy="3022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直角三角形 61"/>
            <p:cNvSpPr/>
            <p:nvPr/>
          </p:nvSpPr>
          <p:spPr>
            <a:xfrm rot="10800000">
              <a:off x="11635544" y="3180026"/>
              <a:ext cx="260972" cy="3022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a:off x="-232012" y="147490"/>
            <a:ext cx="2087161" cy="492444"/>
            <a:chOff x="9906371" y="3180026"/>
            <a:chExt cx="1990145" cy="469554"/>
          </a:xfrm>
          <a:solidFill>
            <a:srgbClr val="01C8C1">
              <a:alpha val="20000"/>
            </a:srgbClr>
          </a:solidFill>
        </p:grpSpPr>
        <p:sp>
          <p:nvSpPr>
            <p:cNvPr id="66" name="平行四边形 65"/>
            <p:cNvSpPr/>
            <p:nvPr/>
          </p:nvSpPr>
          <p:spPr>
            <a:xfrm flipH="1">
              <a:off x="9906371"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平行四边形 66"/>
            <p:cNvSpPr/>
            <p:nvPr/>
          </p:nvSpPr>
          <p:spPr>
            <a:xfrm flipH="1">
              <a:off x="10244906"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平行四边形 67"/>
            <p:cNvSpPr/>
            <p:nvPr/>
          </p:nvSpPr>
          <p:spPr>
            <a:xfrm flipH="1">
              <a:off x="10583441"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平行四边形 68"/>
            <p:cNvSpPr/>
            <p:nvPr/>
          </p:nvSpPr>
          <p:spPr>
            <a:xfrm flipH="1">
              <a:off x="10921976"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平行四边形 69"/>
            <p:cNvSpPr/>
            <p:nvPr/>
          </p:nvSpPr>
          <p:spPr>
            <a:xfrm flipH="1">
              <a:off x="11260509"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直角三角形 70"/>
            <p:cNvSpPr/>
            <p:nvPr/>
          </p:nvSpPr>
          <p:spPr>
            <a:xfrm>
              <a:off x="9929223" y="3347356"/>
              <a:ext cx="260972" cy="3022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直角三角形 71"/>
            <p:cNvSpPr/>
            <p:nvPr/>
          </p:nvSpPr>
          <p:spPr>
            <a:xfrm rot="10800000">
              <a:off x="11635544" y="3180026"/>
              <a:ext cx="260972" cy="3022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组合 80"/>
          <p:cNvGrpSpPr/>
          <p:nvPr/>
        </p:nvGrpSpPr>
        <p:grpSpPr>
          <a:xfrm>
            <a:off x="10275576" y="6240463"/>
            <a:ext cx="1836454" cy="433292"/>
            <a:chOff x="9906371" y="3180026"/>
            <a:chExt cx="1990145" cy="469554"/>
          </a:xfrm>
          <a:solidFill>
            <a:schemeClr val="bg1">
              <a:alpha val="12000"/>
            </a:schemeClr>
          </a:solidFill>
        </p:grpSpPr>
        <p:sp>
          <p:nvSpPr>
            <p:cNvPr id="82" name="平行四边形 81"/>
            <p:cNvSpPr/>
            <p:nvPr/>
          </p:nvSpPr>
          <p:spPr>
            <a:xfrm flipH="1">
              <a:off x="9906371"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平行四边形 82"/>
            <p:cNvSpPr/>
            <p:nvPr/>
          </p:nvSpPr>
          <p:spPr>
            <a:xfrm flipH="1">
              <a:off x="10244906"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平行四边形 83"/>
            <p:cNvSpPr/>
            <p:nvPr/>
          </p:nvSpPr>
          <p:spPr>
            <a:xfrm flipH="1">
              <a:off x="10583441"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平行四边形 84"/>
            <p:cNvSpPr/>
            <p:nvPr/>
          </p:nvSpPr>
          <p:spPr>
            <a:xfrm flipH="1">
              <a:off x="10921976"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平行四边形 85"/>
            <p:cNvSpPr/>
            <p:nvPr/>
          </p:nvSpPr>
          <p:spPr>
            <a:xfrm flipH="1">
              <a:off x="11260509" y="3180026"/>
              <a:ext cx="636007" cy="469554"/>
            </a:xfrm>
            <a:prstGeom prst="parallelogram">
              <a:avLst>
                <a:gd name="adj" fmla="val 8751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直角三角形 86"/>
            <p:cNvSpPr/>
            <p:nvPr/>
          </p:nvSpPr>
          <p:spPr>
            <a:xfrm>
              <a:off x="9929223" y="3347356"/>
              <a:ext cx="260972" cy="3022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直角三角形 87"/>
            <p:cNvSpPr/>
            <p:nvPr/>
          </p:nvSpPr>
          <p:spPr>
            <a:xfrm rot="10800000">
              <a:off x="11635544" y="3180026"/>
              <a:ext cx="260972" cy="302224"/>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CF0ED"/>
            </a:gs>
            <a:gs pos="53000">
              <a:srgbClr val="DADFE2"/>
            </a:gs>
            <a:gs pos="100000">
              <a:srgbClr val="B7C8CF"/>
            </a:gs>
          </a:gsLst>
          <a:lin ang="14400000" scaled="0"/>
        </a:gra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2AE6CAC-E3E4-E84F-BFB5-C8A8343080A5}"/>
              </a:ext>
            </a:extLst>
          </p:cNvPr>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latin typeface="+mj-ea"/>
                <a:ea typeface="+mj-ea"/>
                <a:cs typeface="PingFang SC Thin" charset="-122"/>
              </a:rPr>
              <a:t>https://github.com/flowerfine/scaleph</a:t>
            </a:r>
            <a:endParaRPr lang="en-US" sz="1100" dirty="0">
              <a:latin typeface="+mj-ea"/>
              <a:ea typeface="+mj-ea"/>
              <a:cs typeface="PingFang SC Thin" charset="-122"/>
            </a:endParaRPr>
          </a:p>
        </p:txBody>
      </p:sp>
      <p:sp>
        <p:nvSpPr>
          <p:cNvPr id="6" name="Title 1">
            <a:extLst>
              <a:ext uri="{FF2B5EF4-FFF2-40B4-BE49-F238E27FC236}">
                <a16:creationId xmlns:a16="http://schemas.microsoft.com/office/drawing/2014/main" id="{8D354639-1E26-251B-9314-E3ED53813BFD}"/>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3400" b="1" dirty="0">
                <a:solidFill>
                  <a:srgbClr val="01C8C1"/>
                </a:solidFill>
                <a:latin typeface="+mj-ea"/>
                <a:ea typeface="+mj-ea"/>
                <a:cs typeface="PingFang SC" charset="-122"/>
              </a:rPr>
              <a:t>关于</a:t>
            </a:r>
            <a:r>
              <a:rPr lang="en-US" altLang="zh-CN" sz="3400" b="1" dirty="0" err="1">
                <a:solidFill>
                  <a:srgbClr val="01C8C1"/>
                </a:solidFill>
                <a:latin typeface="+mj-ea"/>
                <a:ea typeface="+mj-ea"/>
                <a:cs typeface="PingFang SC" charset="-122"/>
              </a:rPr>
              <a:t>Saleph</a:t>
            </a:r>
            <a:endParaRPr lang="en-US" sz="3400" b="1" dirty="0">
              <a:solidFill>
                <a:srgbClr val="01C8C1"/>
              </a:solidFill>
              <a:latin typeface="+mj-ea"/>
              <a:ea typeface="+mj-ea"/>
              <a:cs typeface="PingFang SC" charset="-122"/>
            </a:endParaRPr>
          </a:p>
        </p:txBody>
      </p:sp>
      <p:pic>
        <p:nvPicPr>
          <p:cNvPr id="4" name="图片 3">
            <a:extLst>
              <a:ext uri="{FF2B5EF4-FFF2-40B4-BE49-F238E27FC236}">
                <a16:creationId xmlns:a16="http://schemas.microsoft.com/office/drawing/2014/main" id="{33C7C846-5DE1-ECB3-4B09-833B570FE3D9}"/>
              </a:ext>
            </a:extLst>
          </p:cNvPr>
          <p:cNvPicPr>
            <a:picLocks noChangeAspect="1"/>
          </p:cNvPicPr>
          <p:nvPr/>
        </p:nvPicPr>
        <p:blipFill>
          <a:blip r:embed="rId3"/>
          <a:stretch>
            <a:fillRect/>
          </a:stretch>
        </p:blipFill>
        <p:spPr>
          <a:xfrm>
            <a:off x="1856581" y="1438297"/>
            <a:ext cx="3335338" cy="4447117"/>
          </a:xfrm>
          <a:prstGeom prst="rect">
            <a:avLst/>
          </a:prstGeom>
        </p:spPr>
      </p:pic>
      <p:sp>
        <p:nvSpPr>
          <p:cNvPr id="17" name="TextBox 41">
            <a:extLst>
              <a:ext uri="{FF2B5EF4-FFF2-40B4-BE49-F238E27FC236}">
                <a16:creationId xmlns:a16="http://schemas.microsoft.com/office/drawing/2014/main" id="{A3BE5B02-68CA-9FB9-38F5-8A6D4E95A892}"/>
              </a:ext>
            </a:extLst>
          </p:cNvPr>
          <p:cNvSpPr txBox="1"/>
          <p:nvPr/>
        </p:nvSpPr>
        <p:spPr>
          <a:xfrm>
            <a:off x="6432369" y="1517072"/>
            <a:ext cx="5253413" cy="3006149"/>
          </a:xfrm>
          <a:prstGeom prst="rect">
            <a:avLst/>
          </a:prstGeom>
          <a:noFill/>
        </p:spPr>
        <p:txBody>
          <a:bodyPr wrap="square" lIns="96716" tIns="48358" rIns="96716" bIns="48358" rtlCol="0">
            <a:spAutoFit/>
          </a:bodyPr>
          <a:lstStyle/>
          <a:p>
            <a:endParaRPr lang="en-US" altLang="zh-CN" sz="2100" dirty="0">
              <a:solidFill>
                <a:schemeClr val="bg1">
                  <a:lumMod val="85000"/>
                </a:schemeClr>
              </a:solidFill>
              <a:latin typeface="+mj-ea"/>
              <a:ea typeface="+mj-ea"/>
              <a:cs typeface="PingFang SC Light" charset="-122"/>
            </a:endParaRPr>
          </a:p>
          <a:p>
            <a:endParaRPr lang="en-US" altLang="zh-CN" sz="2100" dirty="0">
              <a:solidFill>
                <a:schemeClr val="bg1">
                  <a:lumMod val="85000"/>
                </a:schemeClr>
              </a:solidFill>
              <a:latin typeface="+mj-ea"/>
              <a:ea typeface="+mj-ea"/>
              <a:cs typeface="PingFang SC Light" charset="-122"/>
            </a:endParaRPr>
          </a:p>
          <a:p>
            <a:endParaRPr lang="en-US" altLang="zh-CN" sz="2100" dirty="0">
              <a:solidFill>
                <a:schemeClr val="bg1">
                  <a:lumMod val="85000"/>
                </a:schemeClr>
              </a:solidFill>
              <a:latin typeface="+mj-ea"/>
              <a:ea typeface="+mj-ea"/>
              <a:cs typeface="PingFang SC Light" charset="-122"/>
            </a:endParaRPr>
          </a:p>
          <a:p>
            <a:pPr marL="342900" indent="-342900">
              <a:buFont typeface="Wingdings" panose="05000000000000000000" pitchFamily="2" charset="2"/>
              <a:buChar char="l"/>
            </a:pPr>
            <a:r>
              <a:rPr lang="en-US" altLang="zh-CN" sz="2100" dirty="0">
                <a:latin typeface="+mj-ea"/>
                <a:ea typeface="+mj-ea"/>
                <a:cs typeface="PingFang SC Light" charset="-122"/>
              </a:rPr>
              <a:t>Apache </a:t>
            </a:r>
            <a:r>
              <a:rPr lang="en-US" altLang="zh-CN" sz="2100" dirty="0" err="1">
                <a:latin typeface="+mj-ea"/>
                <a:ea typeface="+mj-ea"/>
                <a:cs typeface="PingFang SC Light" charset="-122"/>
              </a:rPr>
              <a:t>Seatunnel</a:t>
            </a:r>
            <a:r>
              <a:rPr lang="en-US" altLang="zh-CN" sz="2100" dirty="0">
                <a:latin typeface="+mj-ea"/>
                <a:ea typeface="+mj-ea"/>
                <a:cs typeface="PingFang SC Light" charset="-122"/>
              </a:rPr>
              <a:t> (incubating) Contributor</a:t>
            </a:r>
          </a:p>
          <a:p>
            <a:pPr marL="342900" indent="-342900">
              <a:buFont typeface="Wingdings" panose="05000000000000000000" pitchFamily="2" charset="2"/>
              <a:buChar char="l"/>
            </a:pPr>
            <a:endParaRPr lang="en-US" altLang="zh-CN" sz="2100" dirty="0">
              <a:solidFill>
                <a:schemeClr val="bg1">
                  <a:lumMod val="85000"/>
                </a:schemeClr>
              </a:solidFill>
              <a:latin typeface="+mj-ea"/>
              <a:ea typeface="+mj-ea"/>
              <a:cs typeface="PingFang SC Light" charset="-122"/>
            </a:endParaRPr>
          </a:p>
          <a:p>
            <a:pPr marL="342900" indent="-342900">
              <a:buFont typeface="Wingdings" panose="05000000000000000000" pitchFamily="2" charset="2"/>
              <a:buChar char="l"/>
            </a:pPr>
            <a:endParaRPr lang="en-US" altLang="zh-CN" sz="2100" dirty="0">
              <a:solidFill>
                <a:schemeClr val="bg1">
                  <a:lumMod val="85000"/>
                </a:schemeClr>
              </a:solidFill>
              <a:latin typeface="+mj-ea"/>
              <a:ea typeface="+mj-ea"/>
              <a:cs typeface="PingFang SC Light" charset="-122"/>
            </a:endParaRPr>
          </a:p>
          <a:p>
            <a:endParaRPr lang="en-US" altLang="zh-CN" sz="2100" dirty="0">
              <a:solidFill>
                <a:schemeClr val="bg1">
                  <a:lumMod val="85000"/>
                </a:schemeClr>
              </a:solidFill>
              <a:latin typeface="+mj-ea"/>
              <a:ea typeface="+mj-ea"/>
              <a:cs typeface="PingFang SC Light" charset="-122"/>
            </a:endParaRPr>
          </a:p>
          <a:p>
            <a:pPr marL="342900" indent="-342900">
              <a:buFont typeface="Wingdings" panose="05000000000000000000" pitchFamily="2" charset="2"/>
              <a:buChar char="l"/>
            </a:pPr>
            <a:r>
              <a:rPr lang="zh-CN" altLang="en-US" sz="2100" dirty="0">
                <a:latin typeface="+mj-ea"/>
                <a:ea typeface="+mj-ea"/>
                <a:cs typeface="PingFang SC Light" charset="-122"/>
              </a:rPr>
              <a:t>搜索推荐工程师、大数据开发工程师</a:t>
            </a:r>
            <a:endParaRPr lang="en-US" altLang="zh-CN" sz="2100" dirty="0">
              <a:latin typeface="+mj-ea"/>
              <a:ea typeface="+mj-ea"/>
              <a:cs typeface="PingFang SC Light" charset="-122"/>
            </a:endParaRPr>
          </a:p>
        </p:txBody>
      </p:sp>
    </p:spTree>
    <p:extLst>
      <p:ext uri="{BB962C8B-B14F-4D97-AF65-F5344CB8AC3E}">
        <p14:creationId xmlns:p14="http://schemas.microsoft.com/office/powerpoint/2010/main" val="127125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latin typeface="+mj-ea"/>
                <a:ea typeface="+mj-ea"/>
                <a:cs typeface="PingFang SC Thin" charset="-122"/>
              </a:rPr>
              <a:t>https://github.com/flowerfine/scaleph</a:t>
            </a:r>
            <a:endParaRPr lang="en-US" sz="1100" dirty="0">
              <a:latin typeface="+mj-ea"/>
              <a:ea typeface="+mj-ea"/>
              <a:cs typeface="PingFang SC Thin" charset="-122"/>
            </a:endParaRPr>
          </a:p>
        </p:txBody>
      </p:sp>
      <p:sp>
        <p:nvSpPr>
          <p:cNvPr id="11" name="文本框 10">
            <a:extLst>
              <a:ext uri="{FF2B5EF4-FFF2-40B4-BE49-F238E27FC236}">
                <a16:creationId xmlns:a16="http://schemas.microsoft.com/office/drawing/2014/main" id="{5C73EC81-79F0-964F-B0BE-220F6D886023}"/>
              </a:ext>
            </a:extLst>
          </p:cNvPr>
          <p:cNvSpPr txBox="1"/>
          <p:nvPr/>
        </p:nvSpPr>
        <p:spPr>
          <a:xfrm>
            <a:off x="718822" y="1908393"/>
            <a:ext cx="9589754" cy="430311"/>
          </a:xfrm>
          <a:prstGeom prst="rect">
            <a:avLst/>
          </a:prstGeom>
          <a:noFill/>
        </p:spPr>
        <p:txBody>
          <a:bodyPr wrap="square">
            <a:spAutoFit/>
          </a:bodyPr>
          <a:lstStyle/>
          <a:p>
            <a:pPr indent="360000">
              <a:lnSpc>
                <a:spcPct val="120000"/>
              </a:lnSpc>
            </a:pPr>
            <a:r>
              <a:rPr lang="en-US" altLang="zh-CN" sz="2000" dirty="0">
                <a:latin typeface="+mj-ea"/>
                <a:ea typeface="+mj-ea"/>
                <a:cs typeface="PingFang SC Thin" charset="-122"/>
              </a:rPr>
              <a:t>Dump </a:t>
            </a:r>
            <a:r>
              <a:rPr lang="zh-CN" altLang="en-US" sz="2000" dirty="0">
                <a:latin typeface="+mj-ea"/>
                <a:ea typeface="+mj-ea"/>
                <a:cs typeface="PingFang SC Thin" charset="-122"/>
              </a:rPr>
              <a:t>系统作为搜索引擎的数据索引应用，开发维护中的 </a:t>
            </a:r>
            <a:r>
              <a:rPr lang="en-US" altLang="zh-CN" sz="2000" dirty="0">
                <a:latin typeface="+mj-ea"/>
                <a:ea typeface="+mj-ea"/>
                <a:cs typeface="PingFang SC Thin" charset="-122"/>
              </a:rPr>
              <a:t>5</a:t>
            </a:r>
            <a:r>
              <a:rPr lang="zh-CN" altLang="en-US" sz="2000" dirty="0">
                <a:latin typeface="+mj-ea"/>
                <a:ea typeface="+mj-ea"/>
                <a:cs typeface="PingFang SC Thin" charset="-122"/>
              </a:rPr>
              <a:t> 大痛点：</a:t>
            </a:r>
            <a:endParaRPr lang="en-US" altLang="zh-CN" sz="2000" dirty="0">
              <a:latin typeface="+mj-ea"/>
              <a:ea typeface="+mj-ea"/>
              <a:cs typeface="PingFang SC Thin" charset="-122"/>
            </a:endParaRPr>
          </a:p>
        </p:txBody>
      </p:sp>
      <p:sp>
        <p:nvSpPr>
          <p:cNvPr id="10" name="Title 1">
            <a:extLst>
              <a:ext uri="{FF2B5EF4-FFF2-40B4-BE49-F238E27FC236}">
                <a16:creationId xmlns:a16="http://schemas.microsoft.com/office/drawing/2014/main" id="{C3BCDEAD-AFA5-8040-B2C9-84037A86C73A}"/>
              </a:ext>
            </a:extLst>
          </p:cNvPr>
          <p:cNvSpPr txBox="1">
            <a:spLocks/>
          </p:cNvSpPr>
          <p:nvPr/>
        </p:nvSpPr>
        <p:spPr>
          <a:xfrm>
            <a:off x="528687" y="421815"/>
            <a:ext cx="6786513"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z="3400" b="1" dirty="0">
                <a:solidFill>
                  <a:srgbClr val="01C8C1"/>
                </a:solidFill>
                <a:latin typeface="+mj-ea"/>
                <a:cs typeface="PingFang SC" charset="-122"/>
              </a:rPr>
              <a:t>Why Data Integration by </a:t>
            </a:r>
            <a:r>
              <a:rPr lang="en-US" altLang="zh-CN" sz="3400" b="1" dirty="0" err="1">
                <a:solidFill>
                  <a:srgbClr val="01C8C1"/>
                </a:solidFill>
                <a:latin typeface="+mj-ea"/>
                <a:cs typeface="PingFang SC" charset="-122"/>
              </a:rPr>
              <a:t>Flink</a:t>
            </a:r>
            <a:r>
              <a:rPr lang="en-US" altLang="zh-CN" sz="3400" b="1" dirty="0">
                <a:solidFill>
                  <a:srgbClr val="01C8C1"/>
                </a:solidFill>
                <a:latin typeface="+mj-ea"/>
                <a:cs typeface="PingFang SC" charset="-122"/>
              </a:rPr>
              <a:t>?</a:t>
            </a:r>
          </a:p>
        </p:txBody>
      </p:sp>
      <p:sp>
        <p:nvSpPr>
          <p:cNvPr id="9" name="文本框 8">
            <a:extLst>
              <a:ext uri="{FF2B5EF4-FFF2-40B4-BE49-F238E27FC236}">
                <a16:creationId xmlns:a16="http://schemas.microsoft.com/office/drawing/2014/main" id="{274E5E2C-A3A9-0040-8045-345EAD02AC06}"/>
              </a:ext>
            </a:extLst>
          </p:cNvPr>
          <p:cNvSpPr txBox="1"/>
          <p:nvPr/>
        </p:nvSpPr>
        <p:spPr>
          <a:xfrm>
            <a:off x="1350818" y="2689852"/>
            <a:ext cx="6097978" cy="2031325"/>
          </a:xfrm>
          <a:prstGeom prst="rect">
            <a:avLst/>
          </a:prstGeom>
          <a:noFill/>
        </p:spPr>
        <p:txBody>
          <a:bodyPr wrap="square">
            <a:spAutoFit/>
          </a:bodyPr>
          <a:lstStyle/>
          <a:p>
            <a:pPr marL="285750" indent="-285750">
              <a:buFont typeface="Arial" panose="020B0604020202020204" pitchFamily="34" charset="0"/>
              <a:buChar char="•"/>
            </a:pPr>
            <a:r>
              <a:rPr lang="zh-CN" altLang="en-US" sz="1400" dirty="0"/>
              <a:t>核心在线系统，对数据的及时性和稳定性极端高</a:t>
            </a:r>
            <a:endParaRPr lang="en-US" altLang="zh-CN" sz="1400" dirty="0"/>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业务复杂，大宽表设计</a:t>
            </a:r>
            <a:endParaRPr lang="en-US" altLang="zh-CN" sz="1400" dirty="0"/>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全量索引+实时索引</a:t>
            </a:r>
            <a:endParaRPr lang="en-US" altLang="zh-CN" sz="1400" dirty="0"/>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多样的数据来源，数据联动更新</a:t>
            </a:r>
            <a:endParaRPr lang="en-US" altLang="zh-CN" sz="1400" dirty="0"/>
          </a:p>
          <a:p>
            <a:pPr marL="285750" indent="-285750">
              <a:buFont typeface="Arial" panose="020B0604020202020204" pitchFamily="34" charset="0"/>
              <a:buChar char="•"/>
            </a:pPr>
            <a:endParaRPr lang="zh-CN" altLang="en-US" sz="1400" dirty="0"/>
          </a:p>
          <a:p>
            <a:pPr marL="285750" indent="-285750">
              <a:buFont typeface="Arial" panose="020B0604020202020204" pitchFamily="34" charset="0"/>
              <a:buChar char="•"/>
            </a:pPr>
            <a:r>
              <a:rPr lang="zh-CN" altLang="en-US" sz="1400" dirty="0"/>
              <a:t>数据兜底，服务兜底</a:t>
            </a:r>
          </a:p>
        </p:txBody>
      </p:sp>
    </p:spTree>
    <p:extLst>
      <p:ext uri="{BB962C8B-B14F-4D97-AF65-F5344CB8AC3E}">
        <p14:creationId xmlns:p14="http://schemas.microsoft.com/office/powerpoint/2010/main" val="240318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latin typeface="+mj-ea"/>
                <a:ea typeface="+mj-ea"/>
                <a:cs typeface="PingFang SC Thin" charset="-122"/>
              </a:rPr>
              <a:t>https://github.com/flowerfine/scaleph</a:t>
            </a:r>
            <a:endParaRPr lang="en-US" sz="1100" dirty="0">
              <a:latin typeface="+mj-ea"/>
              <a:ea typeface="+mj-ea"/>
              <a:cs typeface="PingFang SC Thin" charset="-122"/>
            </a:endParaRPr>
          </a:p>
        </p:txBody>
      </p:sp>
      <p:sp>
        <p:nvSpPr>
          <p:cNvPr id="63" name="Subtitle 2">
            <a:extLst>
              <a:ext uri="{FF2B5EF4-FFF2-40B4-BE49-F238E27FC236}">
                <a16:creationId xmlns:a16="http://schemas.microsoft.com/office/drawing/2014/main" id="{EFF06EB0-2B1C-FB18-B348-F3B3BD2C8081}"/>
              </a:ext>
            </a:extLst>
          </p:cNvPr>
          <p:cNvSpPr txBox="1">
            <a:spLocks/>
          </p:cNvSpPr>
          <p:nvPr/>
        </p:nvSpPr>
        <p:spPr>
          <a:xfrm>
            <a:off x="939082" y="3653880"/>
            <a:ext cx="6181297" cy="1018938"/>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2685" indent="-362685">
              <a:buFont typeface="+mj-lt"/>
              <a:buAutoNum type="arabicPeriod"/>
            </a:pPr>
            <a:r>
              <a:rPr lang="en-US" altLang="zh-CN" sz="1600" dirty="0">
                <a:solidFill>
                  <a:schemeClr val="tx1"/>
                </a:solidFill>
                <a:latin typeface="+mj-ea"/>
                <a:ea typeface="+mj-ea"/>
                <a:cs typeface="PingFang SC Thin" charset="-122"/>
                <a:hlinkClick r:id="rId3">
                  <a:extLst>
                    <a:ext uri="{A12FA001-AC4F-418D-AE19-62706E023703}">
                      <ahyp:hlinkClr xmlns:ahyp="http://schemas.microsoft.com/office/drawing/2018/hyperlinkcolor" val="tx"/>
                    </a:ext>
                  </a:extLst>
                </a:hlinkClick>
              </a:rPr>
              <a:t>Blink: How Alibaba Uses Apache Flink</a:t>
            </a:r>
            <a:endParaRPr lang="en-US" altLang="zh-CN" sz="1600" dirty="0">
              <a:solidFill>
                <a:schemeClr val="tx1"/>
              </a:solidFill>
              <a:latin typeface="+mj-ea"/>
              <a:ea typeface="+mj-ea"/>
              <a:cs typeface="PingFang SC Thin" charset="-122"/>
            </a:endParaRPr>
          </a:p>
          <a:p>
            <a:pPr marL="362685" indent="-362685">
              <a:buFont typeface="+mj-lt"/>
              <a:buAutoNum type="arabicPeriod"/>
            </a:pPr>
            <a:endParaRPr lang="en-US" altLang="zh-CN" sz="1600" dirty="0">
              <a:solidFill>
                <a:schemeClr val="tx1"/>
              </a:solidFill>
              <a:latin typeface="+mj-ea"/>
              <a:ea typeface="+mj-ea"/>
              <a:cs typeface="PingFang SC Thin" charset="-122"/>
            </a:endParaRPr>
          </a:p>
          <a:p>
            <a:pPr marL="362685" indent="-362685">
              <a:buFont typeface="+mj-lt"/>
              <a:buAutoNum type="arabicPeriod"/>
            </a:pPr>
            <a:r>
              <a:rPr lang="zh-CN" altLang="en-US" sz="1600" dirty="0">
                <a:solidFill>
                  <a:schemeClr val="tx1"/>
                </a:solidFill>
                <a:latin typeface="+mj-ea"/>
                <a:ea typeface="+mj-ea"/>
                <a:cs typeface="PingFang SC Thin" charset="-122"/>
                <a:hlinkClick r:id="rId4">
                  <a:extLst>
                    <a:ext uri="{A12FA001-AC4F-418D-AE19-62706E023703}">
                      <ahyp:hlinkClr xmlns:ahyp="http://schemas.microsoft.com/office/drawing/2018/hyperlinkcolor" val="tx"/>
                    </a:ext>
                  </a:extLst>
                </a:hlinkClick>
              </a:rPr>
              <a:t>阿里如何实现秒级百万 </a:t>
            </a:r>
            <a:r>
              <a:rPr lang="en-US" altLang="zh-CN" sz="1600" dirty="0">
                <a:solidFill>
                  <a:schemeClr val="tx1"/>
                </a:solidFill>
                <a:latin typeface="+mj-ea"/>
                <a:ea typeface="+mj-ea"/>
                <a:cs typeface="PingFang SC Thin" charset="-122"/>
                <a:hlinkClick r:id="rId4">
                  <a:extLst>
                    <a:ext uri="{A12FA001-AC4F-418D-AE19-62706E023703}">
                      <ahyp:hlinkClr xmlns:ahyp="http://schemas.microsoft.com/office/drawing/2018/hyperlinkcolor" val="tx"/>
                    </a:ext>
                  </a:extLst>
                </a:hlinkClick>
              </a:rPr>
              <a:t>TPS</a:t>
            </a:r>
            <a:r>
              <a:rPr lang="zh-CN" altLang="en-US" sz="1600" dirty="0">
                <a:solidFill>
                  <a:schemeClr val="tx1"/>
                </a:solidFill>
                <a:latin typeface="+mj-ea"/>
                <a:ea typeface="+mj-ea"/>
                <a:cs typeface="PingFang SC Thin" charset="-122"/>
                <a:hlinkClick r:id="rId4">
                  <a:extLst>
                    <a:ext uri="{A12FA001-AC4F-418D-AE19-62706E023703}">
                      <ahyp:hlinkClr xmlns:ahyp="http://schemas.microsoft.com/office/drawing/2018/hyperlinkcolor" val="tx"/>
                    </a:ext>
                  </a:extLst>
                </a:hlinkClick>
              </a:rPr>
              <a:t>？搜索离线大数据平台架构解读</a:t>
            </a:r>
          </a:p>
        </p:txBody>
      </p:sp>
      <p:sp>
        <p:nvSpPr>
          <p:cNvPr id="11" name="文本框 10">
            <a:extLst>
              <a:ext uri="{FF2B5EF4-FFF2-40B4-BE49-F238E27FC236}">
                <a16:creationId xmlns:a16="http://schemas.microsoft.com/office/drawing/2014/main" id="{5C73EC81-79F0-964F-B0BE-220F6D886023}"/>
              </a:ext>
            </a:extLst>
          </p:cNvPr>
          <p:cNvSpPr txBox="1"/>
          <p:nvPr/>
        </p:nvSpPr>
        <p:spPr>
          <a:xfrm>
            <a:off x="718822" y="1908393"/>
            <a:ext cx="9589754" cy="1168974"/>
          </a:xfrm>
          <a:prstGeom prst="rect">
            <a:avLst/>
          </a:prstGeom>
          <a:noFill/>
        </p:spPr>
        <p:txBody>
          <a:bodyPr wrap="square">
            <a:spAutoFit/>
          </a:bodyPr>
          <a:lstStyle/>
          <a:p>
            <a:pPr indent="360000">
              <a:lnSpc>
                <a:spcPct val="120000"/>
              </a:lnSpc>
            </a:pPr>
            <a:r>
              <a:rPr lang="zh-CN" altLang="en-US" sz="2000" dirty="0">
                <a:latin typeface="+mj-ea"/>
                <a:ea typeface="+mj-ea"/>
                <a:cs typeface="PingFang SC Thin" charset="-122"/>
              </a:rPr>
              <a:t>作为国内 </a:t>
            </a:r>
            <a:r>
              <a:rPr lang="en-US" altLang="zh-CN" sz="2000" dirty="0" err="1">
                <a:latin typeface="+mj-ea"/>
                <a:ea typeface="+mj-ea"/>
                <a:cs typeface="PingFang SC Thin" charset="-122"/>
              </a:rPr>
              <a:t>Flink</a:t>
            </a:r>
            <a:r>
              <a:rPr lang="en-US" altLang="zh-CN" sz="2000" dirty="0">
                <a:latin typeface="+mj-ea"/>
                <a:ea typeface="+mj-ea"/>
                <a:cs typeface="PingFang SC Thin" charset="-122"/>
              </a:rPr>
              <a:t> </a:t>
            </a:r>
            <a:r>
              <a:rPr lang="zh-CN" altLang="en-US" sz="2000" dirty="0">
                <a:latin typeface="+mj-ea"/>
                <a:ea typeface="+mj-ea"/>
                <a:cs typeface="PingFang SC Thin" charset="-122"/>
              </a:rPr>
              <a:t>的早期使用者，阿里巴巴在搜索推荐领域拥有悠久的历史和成功的经验，在搜索推荐团队开发维护 </a:t>
            </a:r>
            <a:r>
              <a:rPr lang="en-US" altLang="zh-CN" sz="2000" dirty="0">
                <a:latin typeface="+mj-ea"/>
                <a:ea typeface="+mj-ea"/>
                <a:cs typeface="PingFang SC Thin" charset="-122"/>
              </a:rPr>
              <a:t>dump </a:t>
            </a:r>
            <a:r>
              <a:rPr lang="zh-CN" altLang="en-US" sz="2000" dirty="0">
                <a:latin typeface="+mj-ea"/>
                <a:ea typeface="+mj-ea"/>
                <a:cs typeface="PingFang SC Thin" charset="-122"/>
              </a:rPr>
              <a:t>系统的职业经历促使我开始关注 </a:t>
            </a:r>
            <a:r>
              <a:rPr lang="en-US" altLang="zh-CN" sz="2000" dirty="0" err="1">
                <a:latin typeface="+mj-ea"/>
                <a:ea typeface="+mj-ea"/>
                <a:cs typeface="PingFang SC Thin" charset="-122"/>
              </a:rPr>
              <a:t>Flink</a:t>
            </a:r>
            <a:r>
              <a:rPr lang="en-US" altLang="zh-CN" sz="2000" dirty="0">
                <a:latin typeface="+mj-ea"/>
                <a:ea typeface="+mj-ea"/>
                <a:cs typeface="PingFang SC Thin" charset="-122"/>
              </a:rPr>
              <a:t> </a:t>
            </a:r>
            <a:r>
              <a:rPr lang="zh-CN" altLang="en-US" sz="2000" dirty="0">
                <a:latin typeface="+mj-ea"/>
                <a:ea typeface="+mj-ea"/>
                <a:cs typeface="PingFang SC Thin" charset="-122"/>
              </a:rPr>
              <a:t>在</a:t>
            </a:r>
            <a:r>
              <a:rPr lang="en-US" altLang="zh-CN" sz="2000" dirty="0">
                <a:latin typeface="+mj-ea"/>
                <a:ea typeface="+mj-ea"/>
                <a:cs typeface="PingFang SC Thin" charset="-122"/>
              </a:rPr>
              <a:t> A/B </a:t>
            </a:r>
            <a:r>
              <a:rPr lang="zh-CN" altLang="en-US" sz="2000" dirty="0">
                <a:latin typeface="+mj-ea"/>
                <a:ea typeface="+mj-ea"/>
                <a:cs typeface="PingFang SC Thin" charset="-122"/>
              </a:rPr>
              <a:t>实验，数据实时流之外引入 </a:t>
            </a:r>
            <a:r>
              <a:rPr lang="en-US" altLang="zh-CN" sz="2000" dirty="0" err="1">
                <a:latin typeface="+mj-ea"/>
                <a:ea typeface="+mj-ea"/>
                <a:cs typeface="PingFang SC Thin" charset="-122"/>
              </a:rPr>
              <a:t>Flink</a:t>
            </a:r>
            <a:r>
              <a:rPr lang="en-US" altLang="zh-CN" sz="2000" dirty="0">
                <a:latin typeface="+mj-ea"/>
                <a:ea typeface="+mj-ea"/>
                <a:cs typeface="PingFang SC Thin" charset="-122"/>
              </a:rPr>
              <a:t> </a:t>
            </a:r>
            <a:r>
              <a:rPr lang="zh-CN" altLang="en-US" sz="2000" dirty="0">
                <a:latin typeface="+mj-ea"/>
                <a:ea typeface="+mj-ea"/>
                <a:cs typeface="PingFang SC Thin" charset="-122"/>
              </a:rPr>
              <a:t>到 </a:t>
            </a:r>
            <a:r>
              <a:rPr lang="en-US" altLang="zh-CN" sz="2000" dirty="0">
                <a:latin typeface="+mj-ea"/>
                <a:ea typeface="+mj-ea"/>
                <a:cs typeface="PingFang SC Thin" charset="-122"/>
              </a:rPr>
              <a:t>dump </a:t>
            </a:r>
            <a:r>
              <a:rPr lang="zh-CN" altLang="en-US" sz="2000" dirty="0">
                <a:latin typeface="+mj-ea"/>
                <a:ea typeface="+mj-ea"/>
                <a:cs typeface="PingFang SC Thin" charset="-122"/>
              </a:rPr>
              <a:t>系统的可能性</a:t>
            </a:r>
            <a:endParaRPr lang="en-US" altLang="zh-CN" sz="2000" dirty="0">
              <a:latin typeface="+mj-ea"/>
              <a:ea typeface="+mj-ea"/>
              <a:cs typeface="PingFang SC Thin" charset="-122"/>
            </a:endParaRPr>
          </a:p>
        </p:txBody>
      </p:sp>
      <p:sp>
        <p:nvSpPr>
          <p:cNvPr id="10" name="Title 1">
            <a:extLst>
              <a:ext uri="{FF2B5EF4-FFF2-40B4-BE49-F238E27FC236}">
                <a16:creationId xmlns:a16="http://schemas.microsoft.com/office/drawing/2014/main" id="{C3BCDEAD-AFA5-8040-B2C9-84037A86C73A}"/>
              </a:ext>
            </a:extLst>
          </p:cNvPr>
          <p:cNvSpPr txBox="1">
            <a:spLocks/>
          </p:cNvSpPr>
          <p:nvPr/>
        </p:nvSpPr>
        <p:spPr>
          <a:xfrm>
            <a:off x="528687" y="421815"/>
            <a:ext cx="6786513"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z="3400" b="1" dirty="0">
                <a:solidFill>
                  <a:srgbClr val="01C8C1"/>
                </a:solidFill>
                <a:latin typeface="+mj-ea"/>
                <a:cs typeface="PingFang SC" charset="-122"/>
              </a:rPr>
              <a:t>Why Data Integration by </a:t>
            </a:r>
            <a:r>
              <a:rPr lang="en-US" altLang="zh-CN" sz="3400" b="1" dirty="0" err="1">
                <a:solidFill>
                  <a:srgbClr val="01C8C1"/>
                </a:solidFill>
                <a:latin typeface="+mj-ea"/>
                <a:cs typeface="PingFang SC" charset="-122"/>
              </a:rPr>
              <a:t>Flink</a:t>
            </a:r>
            <a:r>
              <a:rPr lang="en-US" altLang="zh-CN" sz="3400" b="1" dirty="0">
                <a:solidFill>
                  <a:srgbClr val="01C8C1"/>
                </a:solidFill>
                <a:latin typeface="+mj-ea"/>
                <a:cs typeface="PingFang SC" charset="-122"/>
              </a:rPr>
              <a:t>?</a:t>
            </a:r>
          </a:p>
        </p:txBody>
      </p:sp>
    </p:spTree>
    <p:extLst>
      <p:ext uri="{BB962C8B-B14F-4D97-AF65-F5344CB8AC3E}">
        <p14:creationId xmlns:p14="http://schemas.microsoft.com/office/powerpoint/2010/main" val="359804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sp>
        <p:nvSpPr>
          <p:cNvPr id="63" name="Subtitle 2">
            <a:extLst>
              <a:ext uri="{FF2B5EF4-FFF2-40B4-BE49-F238E27FC236}">
                <a16:creationId xmlns:a16="http://schemas.microsoft.com/office/drawing/2014/main" id="{EFF06EB0-2B1C-FB18-B348-F3B3BD2C8081}"/>
              </a:ext>
            </a:extLst>
          </p:cNvPr>
          <p:cNvSpPr txBox="1">
            <a:spLocks/>
          </p:cNvSpPr>
          <p:nvPr/>
        </p:nvSpPr>
        <p:spPr>
          <a:xfrm>
            <a:off x="947787" y="2121099"/>
            <a:ext cx="6181297" cy="3744813"/>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2685" indent="-362685">
              <a:buFont typeface="+mj-lt"/>
              <a:buAutoNum type="arabicPeriod"/>
            </a:pPr>
            <a:r>
              <a:rPr lang="zh-CN" altLang="en-US" sz="1800" dirty="0">
                <a:solidFill>
                  <a:srgbClr val="161B2A"/>
                </a:solidFill>
                <a:latin typeface="+mj-ea"/>
                <a:ea typeface="+mj-ea"/>
                <a:cs typeface="PingFang SC Thin" charset="-122"/>
              </a:rPr>
              <a:t>天然的分布式支持</a:t>
            </a:r>
            <a:endParaRPr lang="en-US" altLang="zh-CN" sz="1800" dirty="0">
              <a:solidFill>
                <a:srgbClr val="161B2A"/>
              </a:solidFill>
              <a:latin typeface="+mj-ea"/>
              <a:ea typeface="+mj-ea"/>
              <a:cs typeface="PingFang SC Thin" charset="-122"/>
            </a:endParaRPr>
          </a:p>
          <a:p>
            <a:pPr marL="362685" indent="-362685">
              <a:buFont typeface="+mj-lt"/>
              <a:buAutoNum type="arabicPeriod"/>
            </a:pPr>
            <a:endParaRPr lang="en-US" altLang="zh-CN" sz="1800" dirty="0">
              <a:solidFill>
                <a:srgbClr val="161B2A"/>
              </a:solidFill>
              <a:latin typeface="+mj-ea"/>
              <a:ea typeface="+mj-ea"/>
              <a:cs typeface="PingFang SC Thin" charset="-122"/>
            </a:endParaRPr>
          </a:p>
          <a:p>
            <a:pPr marL="362685" indent="-362685">
              <a:buFont typeface="+mj-lt"/>
              <a:buAutoNum type="arabicPeriod"/>
            </a:pPr>
            <a:r>
              <a:rPr lang="zh-CN" altLang="en-US" sz="1800" dirty="0">
                <a:solidFill>
                  <a:srgbClr val="161B2A"/>
                </a:solidFill>
                <a:latin typeface="+mj-ea"/>
                <a:ea typeface="+mj-ea"/>
                <a:cs typeface="PingFang SC Thin" charset="-122"/>
              </a:rPr>
              <a:t>低延迟、海量吞吐</a:t>
            </a:r>
            <a:endParaRPr lang="en-US" altLang="zh-CN" sz="1800" dirty="0">
              <a:solidFill>
                <a:srgbClr val="161B2A"/>
              </a:solidFill>
              <a:latin typeface="+mj-ea"/>
              <a:ea typeface="+mj-ea"/>
              <a:cs typeface="PingFang SC Thin" charset="-122"/>
            </a:endParaRPr>
          </a:p>
          <a:p>
            <a:pPr marL="362685" indent="-362685">
              <a:buFont typeface="+mj-lt"/>
              <a:buAutoNum type="arabicPeriod"/>
            </a:pPr>
            <a:endParaRPr lang="en-US" altLang="zh-CN" sz="1800" dirty="0">
              <a:solidFill>
                <a:srgbClr val="161B2A"/>
              </a:solidFill>
              <a:latin typeface="+mj-ea"/>
              <a:ea typeface="+mj-ea"/>
              <a:cs typeface="PingFang SC Thin" charset="-122"/>
            </a:endParaRPr>
          </a:p>
          <a:p>
            <a:pPr marL="362685" indent="-362685">
              <a:buFont typeface="+mj-lt"/>
              <a:buAutoNum type="arabicPeriod"/>
            </a:pPr>
            <a:r>
              <a:rPr lang="zh-CN" altLang="en-US" sz="1800" dirty="0">
                <a:solidFill>
                  <a:srgbClr val="161B2A"/>
                </a:solidFill>
                <a:latin typeface="+mj-ea"/>
                <a:ea typeface="+mj-ea"/>
                <a:cs typeface="PingFang SC Thin" charset="-122"/>
              </a:rPr>
              <a:t>任务运维支持</a:t>
            </a:r>
            <a:endParaRPr lang="en-US" altLang="zh-CN" sz="1800" dirty="0">
              <a:solidFill>
                <a:srgbClr val="161B2A"/>
              </a:solidFill>
              <a:latin typeface="+mj-ea"/>
              <a:ea typeface="+mj-ea"/>
              <a:cs typeface="PingFang SC Thin" charset="-122"/>
            </a:endParaRPr>
          </a:p>
          <a:p>
            <a:pPr marL="362685" indent="-362685">
              <a:buFont typeface="+mj-lt"/>
              <a:buAutoNum type="arabicPeriod"/>
            </a:pPr>
            <a:endParaRPr lang="en-US" altLang="zh-CN" sz="1800" dirty="0">
              <a:solidFill>
                <a:srgbClr val="161B2A"/>
              </a:solidFill>
              <a:latin typeface="+mj-ea"/>
              <a:ea typeface="+mj-ea"/>
              <a:cs typeface="PingFang SC Thin" charset="-122"/>
            </a:endParaRPr>
          </a:p>
          <a:p>
            <a:pPr marL="362685" indent="-362685">
              <a:buFont typeface="+mj-lt"/>
              <a:buAutoNum type="arabicPeriod"/>
            </a:pPr>
            <a:r>
              <a:rPr lang="zh-CN" altLang="en-US" sz="1800" dirty="0">
                <a:solidFill>
                  <a:srgbClr val="161B2A"/>
                </a:solidFill>
                <a:latin typeface="+mj-ea"/>
                <a:ea typeface="+mj-ea"/>
                <a:cs typeface="PingFang SC Thin" charset="-122"/>
              </a:rPr>
              <a:t>生态支持</a:t>
            </a:r>
            <a:endParaRPr lang="en-US" altLang="zh-CN" sz="1800" dirty="0">
              <a:solidFill>
                <a:srgbClr val="161B2A"/>
              </a:solidFill>
              <a:latin typeface="+mj-ea"/>
              <a:ea typeface="+mj-ea"/>
              <a:cs typeface="PingFang SC Thin" charset="-122"/>
            </a:endParaRPr>
          </a:p>
          <a:p>
            <a:pPr marL="362685" indent="-362685">
              <a:buFont typeface="+mj-lt"/>
              <a:buAutoNum type="arabicPeriod"/>
            </a:pPr>
            <a:endParaRPr lang="en-US" altLang="zh-CN" sz="1800" dirty="0">
              <a:solidFill>
                <a:srgbClr val="161B2A"/>
              </a:solidFill>
              <a:latin typeface="+mj-ea"/>
              <a:ea typeface="+mj-ea"/>
              <a:cs typeface="PingFang SC Thin" charset="-122"/>
            </a:endParaRPr>
          </a:p>
          <a:p>
            <a:pPr marL="362685" indent="-362685">
              <a:buFont typeface="+mj-lt"/>
              <a:buAutoNum type="arabicPeriod"/>
            </a:pPr>
            <a:r>
              <a:rPr lang="en-US" altLang="zh-CN" sz="1800" dirty="0">
                <a:solidFill>
                  <a:srgbClr val="161B2A"/>
                </a:solidFill>
                <a:latin typeface="+mj-ea"/>
                <a:ea typeface="+mj-ea"/>
                <a:cs typeface="PingFang SC Thin" charset="-122"/>
              </a:rPr>
              <a:t>metrics </a:t>
            </a:r>
            <a:r>
              <a:rPr lang="zh-CN" altLang="en-US" sz="1800" dirty="0">
                <a:solidFill>
                  <a:srgbClr val="161B2A"/>
                </a:solidFill>
                <a:latin typeface="+mj-ea"/>
                <a:ea typeface="+mj-ea"/>
                <a:cs typeface="PingFang SC Thin" charset="-122"/>
              </a:rPr>
              <a:t>支持</a:t>
            </a:r>
          </a:p>
          <a:p>
            <a:endParaRPr lang="en-US" altLang="zh-CN" sz="1800" dirty="0">
              <a:solidFill>
                <a:srgbClr val="161B2A"/>
              </a:solidFill>
              <a:latin typeface="+mj-ea"/>
              <a:ea typeface="+mj-ea"/>
              <a:cs typeface="PingFang SC Thin" charset="-122"/>
            </a:endParaRPr>
          </a:p>
        </p:txBody>
      </p:sp>
      <p:pic>
        <p:nvPicPr>
          <p:cNvPr id="1026" name="Picture 2">
            <a:extLst>
              <a:ext uri="{FF2B5EF4-FFF2-40B4-BE49-F238E27FC236}">
                <a16:creationId xmlns:a16="http://schemas.microsoft.com/office/drawing/2014/main" id="{65B6F23E-43BC-F0A4-28B8-2570F16420F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8827" y="2450016"/>
            <a:ext cx="8437371" cy="276813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A57E5304-7968-684A-A9F6-544870FEF646}"/>
              </a:ext>
            </a:extLst>
          </p:cNvPr>
          <p:cNvSpPr txBox="1">
            <a:spLocks/>
          </p:cNvSpPr>
          <p:nvPr/>
        </p:nvSpPr>
        <p:spPr>
          <a:xfrm>
            <a:off x="528687" y="421815"/>
            <a:ext cx="6786513"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z="3400" b="1" dirty="0">
                <a:solidFill>
                  <a:srgbClr val="01C8C1"/>
                </a:solidFill>
                <a:latin typeface="+mj-ea"/>
                <a:cs typeface="PingFang SC" charset="-122"/>
              </a:rPr>
              <a:t>Why Data Integration by </a:t>
            </a:r>
            <a:r>
              <a:rPr lang="en-US" altLang="zh-CN" sz="3400" b="1" dirty="0" err="1">
                <a:solidFill>
                  <a:srgbClr val="01C8C1"/>
                </a:solidFill>
                <a:latin typeface="+mj-ea"/>
                <a:cs typeface="PingFang SC" charset="-122"/>
              </a:rPr>
              <a:t>Flink</a:t>
            </a:r>
            <a:r>
              <a:rPr lang="en-US" altLang="zh-CN" sz="3400" b="1" dirty="0">
                <a:solidFill>
                  <a:srgbClr val="01C8C1"/>
                </a:solidFill>
                <a:latin typeface="+mj-ea"/>
                <a:cs typeface="PingFang SC" charset="-122"/>
              </a:rPr>
              <a:t>?</a:t>
            </a:r>
          </a:p>
        </p:txBody>
      </p:sp>
    </p:spTree>
    <p:extLst>
      <p:ext uri="{BB962C8B-B14F-4D97-AF65-F5344CB8AC3E}">
        <p14:creationId xmlns:p14="http://schemas.microsoft.com/office/powerpoint/2010/main" val="104385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sp>
        <p:nvSpPr>
          <p:cNvPr id="63" name="Subtitle 2">
            <a:extLst>
              <a:ext uri="{FF2B5EF4-FFF2-40B4-BE49-F238E27FC236}">
                <a16:creationId xmlns:a16="http://schemas.microsoft.com/office/drawing/2014/main" id="{EFF06EB0-2B1C-FB18-B348-F3B3BD2C8081}"/>
              </a:ext>
            </a:extLst>
          </p:cNvPr>
          <p:cNvSpPr txBox="1">
            <a:spLocks/>
          </p:cNvSpPr>
          <p:nvPr/>
        </p:nvSpPr>
        <p:spPr>
          <a:xfrm>
            <a:off x="831294" y="2481782"/>
            <a:ext cx="6181297" cy="2768135"/>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2685" indent="-362685">
              <a:buFont typeface="+mj-lt"/>
              <a:buAutoNum type="arabicPeriod"/>
            </a:pPr>
            <a:r>
              <a:rPr lang="zh-CN" altLang="en-US" sz="1600" dirty="0">
                <a:solidFill>
                  <a:srgbClr val="161B2A"/>
                </a:solidFill>
                <a:latin typeface="+mj-ea"/>
                <a:ea typeface="+mj-ea"/>
                <a:cs typeface="PingFang SC Thin" charset="-122"/>
              </a:rPr>
              <a:t>高性能，分布式，海量数据</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开箱即用，与现有生态无缝集成</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案例多，众多公司在实践应用</a:t>
            </a:r>
            <a:endParaRPr lang="en-US" altLang="zh-CN" sz="1600" dirty="0">
              <a:solidFill>
                <a:srgbClr val="161B2A"/>
              </a:solidFill>
              <a:latin typeface="+mj-ea"/>
              <a:ea typeface="+mj-ea"/>
              <a:cs typeface="PingFang SC Thin" charset="-122"/>
            </a:endParaRPr>
          </a:p>
          <a:p>
            <a:pPr marL="362685" indent="-362685">
              <a:buFont typeface="+mj-lt"/>
              <a:buAutoNum type="arabicPeriod"/>
            </a:pPr>
            <a:endParaRPr lang="en-US" altLang="zh-CN" sz="1600" dirty="0">
              <a:solidFill>
                <a:srgbClr val="161B2A"/>
              </a:solidFill>
              <a:latin typeface="+mj-ea"/>
              <a:ea typeface="+mj-ea"/>
              <a:cs typeface="PingFang SC Thin" charset="-122"/>
            </a:endParaRPr>
          </a:p>
          <a:p>
            <a:pPr marL="362685" indent="-362685">
              <a:buFont typeface="+mj-lt"/>
              <a:buAutoNum type="arabicPeriod"/>
            </a:pPr>
            <a:r>
              <a:rPr lang="zh-CN" altLang="en-US" sz="1600" dirty="0">
                <a:solidFill>
                  <a:srgbClr val="161B2A"/>
                </a:solidFill>
                <a:latin typeface="+mj-ea"/>
                <a:ea typeface="+mj-ea"/>
                <a:cs typeface="PingFang SC Thin" charset="-122"/>
              </a:rPr>
              <a:t>社区活跃，未来可期</a:t>
            </a:r>
            <a:endParaRPr lang="en-US" altLang="zh-CN" sz="1600" dirty="0">
              <a:solidFill>
                <a:srgbClr val="161B2A"/>
              </a:solidFill>
              <a:latin typeface="+mj-ea"/>
              <a:ea typeface="+mj-ea"/>
              <a:cs typeface="PingFang SC Thin" charset="-122"/>
            </a:endParaRPr>
          </a:p>
          <a:p>
            <a:endParaRPr lang="en-US" altLang="zh-CN" sz="1600" dirty="0">
              <a:solidFill>
                <a:srgbClr val="161B2A"/>
              </a:solidFill>
              <a:latin typeface="+mj-ea"/>
              <a:ea typeface="+mj-ea"/>
              <a:cs typeface="PingFang SC Thin" charset="-122"/>
            </a:endParaRPr>
          </a:p>
        </p:txBody>
      </p:sp>
      <p:pic>
        <p:nvPicPr>
          <p:cNvPr id="4" name="图形 3">
            <a:extLst>
              <a:ext uri="{FF2B5EF4-FFF2-40B4-BE49-F238E27FC236}">
                <a16:creationId xmlns:a16="http://schemas.microsoft.com/office/drawing/2014/main" id="{1E7893DC-C4EC-4745-92BC-A087D2CEAC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21942" y="827363"/>
            <a:ext cx="5263697" cy="6076972"/>
          </a:xfrm>
          <a:prstGeom prst="rect">
            <a:avLst/>
          </a:prstGeom>
        </p:spPr>
      </p:pic>
      <p:sp>
        <p:nvSpPr>
          <p:cNvPr id="8" name="Title 1">
            <a:extLst>
              <a:ext uri="{FF2B5EF4-FFF2-40B4-BE49-F238E27FC236}">
                <a16:creationId xmlns:a16="http://schemas.microsoft.com/office/drawing/2014/main" id="{215DD59B-26F2-224A-9376-CA46B3830C1E}"/>
              </a:ext>
            </a:extLst>
          </p:cNvPr>
          <p:cNvSpPr txBox="1">
            <a:spLocks/>
          </p:cNvSpPr>
          <p:nvPr/>
        </p:nvSpPr>
        <p:spPr>
          <a:xfrm>
            <a:off x="528687" y="421815"/>
            <a:ext cx="6786513"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sz="3400" b="1" dirty="0">
                <a:solidFill>
                  <a:srgbClr val="01C8C1"/>
                </a:solidFill>
                <a:latin typeface="+mj-ea"/>
                <a:cs typeface="PingFang SC" charset="-122"/>
              </a:rPr>
              <a:t>Why</a:t>
            </a:r>
            <a:r>
              <a:rPr lang="zh-CN" altLang="en-US" sz="3400" b="1" dirty="0">
                <a:solidFill>
                  <a:srgbClr val="01C8C1"/>
                </a:solidFill>
                <a:latin typeface="+mj-ea"/>
                <a:cs typeface="PingFang SC" charset="-122"/>
              </a:rPr>
              <a:t> </a:t>
            </a:r>
            <a:r>
              <a:rPr lang="en-US" altLang="zh-CN" sz="3400" b="1" dirty="0" err="1">
                <a:solidFill>
                  <a:srgbClr val="01C8C1"/>
                </a:solidFill>
                <a:latin typeface="+mj-ea"/>
                <a:cs typeface="PingFang SC" charset="-122"/>
              </a:rPr>
              <a:t>SeaTunnel</a:t>
            </a:r>
            <a:r>
              <a:rPr lang="en-US" altLang="zh-CN" sz="3400" b="1" dirty="0">
                <a:solidFill>
                  <a:srgbClr val="01C8C1"/>
                </a:solidFill>
                <a:latin typeface="+mj-ea"/>
                <a:cs typeface="PingFang SC" charset="-122"/>
              </a:rPr>
              <a:t>?</a:t>
            </a:r>
          </a:p>
        </p:txBody>
      </p:sp>
    </p:spTree>
    <p:extLst>
      <p:ext uri="{BB962C8B-B14F-4D97-AF65-F5344CB8AC3E}">
        <p14:creationId xmlns:p14="http://schemas.microsoft.com/office/powerpoint/2010/main" val="106947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00954" y="6134249"/>
            <a:ext cx="3415244" cy="534981"/>
          </a:xfrm>
          <a:prstGeom prst="rect">
            <a:avLst/>
          </a:prstGeom>
          <a:gradFill>
            <a:gsLst>
              <a:gs pos="0">
                <a:srgbClr val="DCF0ED"/>
              </a:gs>
              <a:gs pos="53000">
                <a:srgbClr val="DADFE2"/>
              </a:gs>
              <a:gs pos="100000">
                <a:srgbClr val="B7C8CF"/>
              </a:gs>
            </a:gsLst>
            <a:lin ang="14400000" scaled="0"/>
          </a:gradFill>
          <a:ln>
            <a:noFill/>
          </a:ln>
        </p:spPr>
        <p:style>
          <a:lnRef idx="1">
            <a:schemeClr val="accent1"/>
          </a:lnRef>
          <a:fillRef idx="3">
            <a:schemeClr val="accent1"/>
          </a:fillRef>
          <a:effectRef idx="2">
            <a:schemeClr val="accent1"/>
          </a:effectRef>
          <a:fontRef idx="minor">
            <a:schemeClr val="lt1"/>
          </a:fontRef>
        </p:style>
        <p:txBody>
          <a:bodyPr lIns="96716" tIns="48358" rIns="96716" bIns="48358" rtlCol="0" anchor="ctr"/>
          <a:lstStyle/>
          <a:p>
            <a:pPr algn="ctr"/>
            <a:endParaRPr kumimoji="1" lang="zh-CN" altLang="en-US">
              <a:solidFill>
                <a:srgbClr val="161B2A"/>
              </a:solidFill>
            </a:endParaRPr>
          </a:p>
        </p:txBody>
      </p:sp>
      <p:sp>
        <p:nvSpPr>
          <p:cNvPr id="20" name="TextBox 12"/>
          <p:cNvSpPr txBox="1"/>
          <p:nvPr/>
        </p:nvSpPr>
        <p:spPr>
          <a:xfrm>
            <a:off x="8600954" y="6268269"/>
            <a:ext cx="3415244" cy="266938"/>
          </a:xfrm>
          <a:prstGeom prst="rect">
            <a:avLst/>
          </a:prstGeom>
          <a:noFill/>
        </p:spPr>
        <p:txBody>
          <a:bodyPr wrap="square" lIns="96716" tIns="48358" rIns="96716" bIns="48358" rtlCol="0">
            <a:spAutoFit/>
          </a:bodyPr>
          <a:lstStyle/>
          <a:p>
            <a:pPr algn="ctr"/>
            <a:r>
              <a:rPr lang="en-US" altLang="zh-CN" sz="1100" dirty="0">
                <a:solidFill>
                  <a:srgbClr val="161B2A"/>
                </a:solidFill>
                <a:latin typeface="+mj-ea"/>
                <a:ea typeface="+mj-ea"/>
                <a:cs typeface="PingFang SC Thin" charset="-122"/>
              </a:rPr>
              <a:t>https://github.com/flowerfine/scaleph</a:t>
            </a:r>
            <a:endParaRPr lang="en-US" sz="1100" dirty="0">
              <a:solidFill>
                <a:srgbClr val="161B2A"/>
              </a:solidFill>
              <a:latin typeface="+mj-ea"/>
              <a:ea typeface="+mj-ea"/>
              <a:cs typeface="PingFang SC Thin" charset="-122"/>
            </a:endParaRPr>
          </a:p>
        </p:txBody>
      </p:sp>
      <p:sp>
        <p:nvSpPr>
          <p:cNvPr id="16" name="Subtitle 2">
            <a:extLst>
              <a:ext uri="{FF2B5EF4-FFF2-40B4-BE49-F238E27FC236}">
                <a16:creationId xmlns:a16="http://schemas.microsoft.com/office/drawing/2014/main" id="{4E5B86E3-81B0-A79A-6832-CB935470E844}"/>
              </a:ext>
            </a:extLst>
          </p:cNvPr>
          <p:cNvSpPr txBox="1">
            <a:spLocks/>
          </p:cNvSpPr>
          <p:nvPr/>
        </p:nvSpPr>
        <p:spPr>
          <a:xfrm>
            <a:off x="949914" y="1393399"/>
            <a:ext cx="10281650" cy="1228163"/>
          </a:xfrm>
          <a:prstGeom prst="rect">
            <a:avLst/>
          </a:prstGeom>
        </p:spPr>
        <p:txBody>
          <a:bodyPr wrap="square" lIns="96716" tIns="48358" rIns="96716" bIns="48358">
            <a:sp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60000">
              <a:lnSpc>
                <a:spcPct val="120000"/>
              </a:lnSpc>
            </a:pPr>
            <a:r>
              <a:rPr lang="en-US" altLang="zh-CN" sz="2100" dirty="0" err="1">
                <a:solidFill>
                  <a:srgbClr val="161B2A"/>
                </a:solidFill>
                <a:latin typeface="+mj-ea"/>
                <a:ea typeface="+mj-ea"/>
                <a:cs typeface="PingFang SC Thin" charset="-122"/>
              </a:rPr>
              <a:t>Scaleph</a:t>
            </a:r>
            <a:r>
              <a:rPr lang="zh-CN" altLang="en-US" sz="2100" dirty="0">
                <a:solidFill>
                  <a:srgbClr val="161B2A"/>
                </a:solidFill>
                <a:latin typeface="+mj-ea"/>
                <a:ea typeface="+mj-ea"/>
                <a:cs typeface="PingFang SC Thin" charset="-122"/>
              </a:rPr>
              <a:t>是一个基于</a:t>
            </a:r>
            <a:r>
              <a:rPr lang="en-US" altLang="zh-CN" sz="2100" dirty="0">
                <a:solidFill>
                  <a:srgbClr val="161B2A"/>
                </a:solidFill>
                <a:latin typeface="+mj-ea"/>
                <a:ea typeface="+mj-ea"/>
                <a:cs typeface="PingFang SC Thin" charset="-122"/>
              </a:rPr>
              <a:t>Apache </a:t>
            </a:r>
            <a:r>
              <a:rPr lang="en-US" altLang="zh-CN" sz="2100" dirty="0" err="1">
                <a:solidFill>
                  <a:srgbClr val="161B2A"/>
                </a:solidFill>
                <a:latin typeface="+mj-ea"/>
                <a:ea typeface="+mj-ea"/>
                <a:cs typeface="PingFang SC Thin" charset="-122"/>
              </a:rPr>
              <a:t>Seatunnel</a:t>
            </a:r>
            <a:r>
              <a:rPr lang="en-US" altLang="zh-CN" sz="2100" dirty="0">
                <a:solidFill>
                  <a:srgbClr val="161B2A"/>
                </a:solidFill>
                <a:latin typeface="+mj-ea"/>
                <a:ea typeface="+mj-ea"/>
                <a:cs typeface="PingFang SC Thin" charset="-122"/>
              </a:rPr>
              <a:t>(Incubating)</a:t>
            </a:r>
            <a:r>
              <a:rPr lang="zh-CN" altLang="en-US" sz="2100" dirty="0">
                <a:solidFill>
                  <a:srgbClr val="161B2A"/>
                </a:solidFill>
                <a:latin typeface="+mj-ea"/>
                <a:ea typeface="+mj-ea"/>
                <a:cs typeface="PingFang SC Thin" charset="-122"/>
              </a:rPr>
              <a:t>的开源可视化数据开发</a:t>
            </a:r>
            <a:r>
              <a:rPr lang="en-US" altLang="zh-CN" sz="2100" dirty="0">
                <a:solidFill>
                  <a:srgbClr val="161B2A"/>
                </a:solidFill>
                <a:latin typeface="+mj-ea"/>
                <a:ea typeface="+mj-ea"/>
                <a:cs typeface="PingFang SC Thin" charset="-122"/>
              </a:rPr>
              <a:t>&amp;</a:t>
            </a:r>
            <a:r>
              <a:rPr lang="zh-CN" altLang="en-US" sz="2100" dirty="0">
                <a:solidFill>
                  <a:srgbClr val="161B2A"/>
                </a:solidFill>
                <a:latin typeface="+mj-ea"/>
                <a:ea typeface="+mj-ea"/>
                <a:cs typeface="PingFang SC Thin" charset="-122"/>
              </a:rPr>
              <a:t>管理系统，致力于最大程度降低实时</a:t>
            </a:r>
            <a:r>
              <a:rPr lang="en-US" altLang="zh-CN" sz="2100" dirty="0">
                <a:solidFill>
                  <a:srgbClr val="161B2A"/>
                </a:solidFill>
                <a:latin typeface="+mj-ea"/>
                <a:ea typeface="+mj-ea"/>
                <a:cs typeface="PingFang SC Thin" charset="-122"/>
              </a:rPr>
              <a:t>/</a:t>
            </a:r>
            <a:r>
              <a:rPr lang="zh-CN" altLang="en-US" sz="2100" dirty="0">
                <a:solidFill>
                  <a:srgbClr val="161B2A"/>
                </a:solidFill>
                <a:latin typeface="+mj-ea"/>
                <a:ea typeface="+mj-ea"/>
                <a:cs typeface="PingFang SC Thin" charset="-122"/>
              </a:rPr>
              <a:t>离线数据任务的开发门槛，为开发人员和企业提供一站式数据开发平台。</a:t>
            </a:r>
            <a:endParaRPr lang="en-US" altLang="zh-CN" sz="2100" dirty="0">
              <a:solidFill>
                <a:srgbClr val="161B2A"/>
              </a:solidFill>
              <a:latin typeface="+mj-ea"/>
              <a:ea typeface="+mj-ea"/>
              <a:cs typeface="PingFang SC Thin" charset="-122"/>
            </a:endParaRPr>
          </a:p>
        </p:txBody>
      </p:sp>
      <p:sp>
        <p:nvSpPr>
          <p:cNvPr id="23" name="Subtitle 2">
            <a:extLst>
              <a:ext uri="{FF2B5EF4-FFF2-40B4-BE49-F238E27FC236}">
                <a16:creationId xmlns:a16="http://schemas.microsoft.com/office/drawing/2014/main" id="{87CC6C76-65B2-988F-466E-E5C4922FA104}"/>
              </a:ext>
            </a:extLst>
          </p:cNvPr>
          <p:cNvSpPr txBox="1">
            <a:spLocks/>
          </p:cNvSpPr>
          <p:nvPr/>
        </p:nvSpPr>
        <p:spPr>
          <a:xfrm>
            <a:off x="1414301" y="3276601"/>
            <a:ext cx="6687591" cy="1322547"/>
          </a:xfrm>
          <a:prstGeom prst="rect">
            <a:avLst/>
          </a:prstGeom>
        </p:spPr>
        <p:txBody>
          <a:bodyPr lIns="96716" tIns="48358" rIns="96716" bIns="48358">
            <a:noAutofit/>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bg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62685" indent="-362685">
              <a:buAutoNum type="arabicPeriod"/>
            </a:pPr>
            <a:r>
              <a:rPr lang="en-US" altLang="zh-CN" sz="1600" dirty="0">
                <a:solidFill>
                  <a:srgbClr val="161B2A"/>
                </a:solidFill>
                <a:latin typeface="+mj-ea"/>
                <a:ea typeface="+mj-ea"/>
                <a:cs typeface="PingFang SC Thin" charset="-122"/>
              </a:rPr>
              <a:t>Drag and Drop </a:t>
            </a:r>
            <a:r>
              <a:rPr lang="zh-CN" altLang="en-US" sz="1600" dirty="0">
                <a:solidFill>
                  <a:srgbClr val="161B2A"/>
                </a:solidFill>
                <a:latin typeface="+mj-ea"/>
                <a:ea typeface="+mj-ea"/>
                <a:cs typeface="PingFang SC Thin" charset="-122"/>
              </a:rPr>
              <a:t>可视化任务编排 </a:t>
            </a:r>
            <a:endParaRPr lang="en-US" altLang="zh-CN" sz="1600" dirty="0">
              <a:solidFill>
                <a:srgbClr val="161B2A"/>
              </a:solidFill>
              <a:latin typeface="+mj-ea"/>
              <a:ea typeface="+mj-ea"/>
              <a:cs typeface="PingFang SC Thin" charset="-122"/>
            </a:endParaRPr>
          </a:p>
          <a:p>
            <a:pPr marL="362685" indent="-362685">
              <a:buAutoNum type="arabicPeriod"/>
            </a:pPr>
            <a:r>
              <a:rPr lang="zh-CN" altLang="en-US" sz="1600" dirty="0">
                <a:solidFill>
                  <a:srgbClr val="161B2A"/>
                </a:solidFill>
                <a:latin typeface="+mj-ea"/>
                <a:ea typeface="+mj-ea"/>
                <a:cs typeface="PingFang SC Thin" charset="-122"/>
              </a:rPr>
              <a:t>作业多版本管理、多数据源支持</a:t>
            </a:r>
            <a:endParaRPr lang="en-US" altLang="zh-CN" sz="1600" dirty="0">
              <a:solidFill>
                <a:srgbClr val="161B2A"/>
              </a:solidFill>
              <a:latin typeface="+mj-ea"/>
              <a:ea typeface="+mj-ea"/>
              <a:cs typeface="PingFang SC Thin" charset="-122"/>
            </a:endParaRPr>
          </a:p>
          <a:p>
            <a:pPr marL="362685" indent="-362685">
              <a:buAutoNum type="arabicPeriod"/>
            </a:pPr>
            <a:r>
              <a:rPr lang="en-US" altLang="zh-CN" sz="1600" dirty="0" err="1">
                <a:solidFill>
                  <a:srgbClr val="161B2A"/>
                </a:solidFill>
                <a:latin typeface="+mj-ea"/>
                <a:ea typeface="+mj-ea"/>
                <a:cs typeface="PingFang SC Thin" charset="-122"/>
              </a:rPr>
              <a:t>Flink</a:t>
            </a:r>
            <a:r>
              <a:rPr lang="zh-CN" altLang="en-US" sz="1600" dirty="0">
                <a:solidFill>
                  <a:srgbClr val="161B2A"/>
                </a:solidFill>
                <a:latin typeface="+mj-ea"/>
                <a:ea typeface="+mj-ea"/>
                <a:cs typeface="PingFang SC Thin" charset="-122"/>
              </a:rPr>
              <a:t>集群多版本、多部署模式支持</a:t>
            </a:r>
            <a:endParaRPr lang="en-US" altLang="zh-CN" sz="1600" dirty="0">
              <a:solidFill>
                <a:srgbClr val="161B2A"/>
              </a:solidFill>
              <a:latin typeface="+mj-ea"/>
              <a:ea typeface="+mj-ea"/>
              <a:cs typeface="PingFang SC Thin" charset="-122"/>
            </a:endParaRPr>
          </a:p>
          <a:p>
            <a:pPr marL="362685" indent="-362685">
              <a:buAutoNum type="arabicPeriod"/>
            </a:pPr>
            <a:r>
              <a:rPr lang="zh-CN" altLang="en-US" sz="1600" dirty="0">
                <a:solidFill>
                  <a:srgbClr val="161B2A"/>
                </a:solidFill>
                <a:latin typeface="+mj-ea"/>
                <a:ea typeface="+mj-ea"/>
                <a:cs typeface="PingFang SC Thin" charset="-122"/>
              </a:rPr>
              <a:t>实时</a:t>
            </a:r>
            <a:r>
              <a:rPr lang="en-US" altLang="zh-CN" sz="1600" dirty="0">
                <a:solidFill>
                  <a:srgbClr val="161B2A"/>
                </a:solidFill>
                <a:latin typeface="+mj-ea"/>
                <a:ea typeface="+mj-ea"/>
                <a:cs typeface="PingFang SC Thin" charset="-122"/>
              </a:rPr>
              <a:t>/</a:t>
            </a:r>
            <a:r>
              <a:rPr lang="zh-CN" altLang="en-US" sz="1600" dirty="0">
                <a:solidFill>
                  <a:srgbClr val="161B2A"/>
                </a:solidFill>
                <a:latin typeface="+mj-ea"/>
                <a:ea typeface="+mj-ea"/>
                <a:cs typeface="PingFang SC Thin" charset="-122"/>
              </a:rPr>
              <a:t>周期任务，任务运行日志监控管理</a:t>
            </a:r>
            <a:endParaRPr lang="en-US" altLang="zh-CN" sz="1600" dirty="0">
              <a:solidFill>
                <a:srgbClr val="161B2A"/>
              </a:solidFill>
              <a:latin typeface="+mj-ea"/>
              <a:ea typeface="+mj-ea"/>
              <a:cs typeface="PingFang SC Thin" charset="-122"/>
            </a:endParaRPr>
          </a:p>
        </p:txBody>
      </p:sp>
      <p:sp>
        <p:nvSpPr>
          <p:cNvPr id="8" name="Title 1">
            <a:extLst>
              <a:ext uri="{FF2B5EF4-FFF2-40B4-BE49-F238E27FC236}">
                <a16:creationId xmlns:a16="http://schemas.microsoft.com/office/drawing/2014/main" id="{1DAF993C-D6A3-0243-B907-722803B86E22}"/>
              </a:ext>
            </a:extLst>
          </p:cNvPr>
          <p:cNvSpPr txBox="1">
            <a:spLocks/>
          </p:cNvSpPr>
          <p:nvPr/>
        </p:nvSpPr>
        <p:spPr>
          <a:xfrm>
            <a:off x="528687" y="421815"/>
            <a:ext cx="5311185" cy="451884"/>
          </a:xfrm>
          <a:prstGeom prst="rect">
            <a:avLst/>
          </a:prstGeom>
          <a:solidFill>
            <a:srgbClr val="161B2A"/>
          </a:solidFill>
        </p:spPr>
        <p:txBody>
          <a:bodyPr lIns="96716" tIns="48358" rIns="96716" bIns="48358">
            <a:noAutofit/>
          </a:bodyPr>
          <a:lstStyle>
            <a:lvl1pPr algn="l" defTabSz="967161" rtl="0" eaLnBrk="1" latinLnBrk="0" hangingPunct="1">
              <a:lnSpc>
                <a:spcPct val="90000"/>
              </a:lnSpc>
              <a:spcBef>
                <a:spcPct val="0"/>
              </a:spcBef>
              <a:buNone/>
              <a:defRPr sz="4700" kern="1200">
                <a:solidFill>
                  <a:schemeClr val="bg1"/>
                </a:solidFill>
                <a:latin typeface="微软雅黑" panose="020B0503020204020204" pitchFamily="34" charset="-122"/>
                <a:ea typeface="微软雅黑" panose="020B0503020204020204" pitchFamily="34" charset="-122"/>
                <a:cs typeface="+mj-cs"/>
              </a:defRPr>
            </a:lvl1pPr>
          </a:lstStyle>
          <a:p>
            <a:r>
              <a:rPr lang="zh-CN" altLang="en-US" sz="3400" b="1" dirty="0">
                <a:solidFill>
                  <a:srgbClr val="01C8C1"/>
                </a:solidFill>
                <a:latin typeface="+mj-ea"/>
                <a:ea typeface="+mj-ea"/>
                <a:cs typeface="PingFang SC" charset="-122"/>
              </a:rPr>
              <a:t>关于</a:t>
            </a:r>
            <a:r>
              <a:rPr lang="en-US" altLang="zh-CN" sz="3400" b="1" dirty="0" err="1">
                <a:solidFill>
                  <a:srgbClr val="01C8C1"/>
                </a:solidFill>
                <a:latin typeface="+mj-ea"/>
                <a:ea typeface="+mj-ea"/>
                <a:cs typeface="PingFang SC" charset="-122"/>
              </a:rPr>
              <a:t>Saleph</a:t>
            </a:r>
            <a:endParaRPr lang="en-US" sz="3400" b="1" dirty="0">
              <a:solidFill>
                <a:srgbClr val="01C8C1"/>
              </a:solidFill>
              <a:latin typeface="+mj-ea"/>
              <a:ea typeface="+mj-ea"/>
              <a:cs typeface="PingFang SC" charset="-122"/>
            </a:endParaRPr>
          </a:p>
        </p:txBody>
      </p:sp>
    </p:spTree>
    <p:extLst>
      <p:ext uri="{BB962C8B-B14F-4D97-AF65-F5344CB8AC3E}">
        <p14:creationId xmlns:p14="http://schemas.microsoft.com/office/powerpoint/2010/main" val="1156972587"/>
      </p:ext>
    </p:extLst>
  </p:cSld>
  <p:clrMapOvr>
    <a:masterClrMapping/>
  </p:clrMapOvr>
</p:sld>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3CA798"/>
      </a:accent1>
      <a:accent2>
        <a:srgbClr val="53B4C4"/>
      </a:accent2>
      <a:accent3>
        <a:srgbClr val="28939E"/>
      </a:accent3>
      <a:accent4>
        <a:srgbClr val="2F6D80"/>
      </a:accent4>
      <a:accent5>
        <a:srgbClr val="818D96"/>
      </a:accent5>
      <a:accent6>
        <a:srgbClr val="525252"/>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3CA798"/>
    </a:accent1>
    <a:accent2>
      <a:srgbClr val="53B4C4"/>
    </a:accent2>
    <a:accent3>
      <a:srgbClr val="28939E"/>
    </a:accent3>
    <a:accent4>
      <a:srgbClr val="2F6D80"/>
    </a:accent4>
    <a:accent5>
      <a:srgbClr val="818D96"/>
    </a:accent5>
    <a:accent6>
      <a:srgbClr val="525252"/>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
  <TotalTime>78</TotalTime>
  <Words>2090</Words>
  <Application>Microsoft Macintosh PowerPoint</Application>
  <PresentationFormat>宽屏</PresentationFormat>
  <Paragraphs>288</Paragraphs>
  <Slides>19</Slides>
  <Notes>16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-apple-system</vt:lpstr>
      <vt:lpstr>微软雅黑</vt:lpstr>
      <vt:lpstr>Arial</vt:lpstr>
      <vt:lpstr>Calibri</vt:lpstr>
      <vt:lpstr>Wingdings</vt:lpstr>
      <vt:lpstr>主题5</vt:lpstr>
      <vt:lpstr>Scaleph ['skəlef] 基于 Seatunnel(Incubating) 的数据集成介绍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王 奇</cp:lastModifiedBy>
  <cp:revision>265</cp:revision>
  <cp:lastPrinted>2022-01-18T04:25:02Z</cp:lastPrinted>
  <dcterms:created xsi:type="dcterms:W3CDTF">2022-01-18T04:25:02Z</dcterms:created>
  <dcterms:modified xsi:type="dcterms:W3CDTF">2022-06-25T03:25:54Z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2052-3.6.0.5672</vt:lpwstr>
  </property>
</Properties>
</file>