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17" r:id="rId5"/>
    <p:sldId id="307" r:id="rId6"/>
    <p:sldId id="308" r:id="rId7"/>
    <p:sldId id="318" r:id="rId8"/>
    <p:sldId id="309" r:id="rId9"/>
    <p:sldId id="263" r:id="rId10"/>
    <p:sldId id="30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636A58"/>
    <a:srgbClr val="505A4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9/25/2025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9/25/2025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wethakaleri1230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br>
              <a:rPr lang="en-US" b="1" dirty="0">
                <a:solidFill>
                  <a:srgbClr val="00B050"/>
                </a:solidFill>
                <a:latin typeface="Calibri"/>
              </a:rPr>
            </a:br>
            <a:br>
              <a:rPr lang="en-US" b="1" dirty="0">
                <a:solidFill>
                  <a:srgbClr val="00B050"/>
                </a:solidFill>
                <a:latin typeface="Calibri"/>
              </a:rPr>
            </a:br>
            <a:br>
              <a:rPr lang="en-US" b="1" dirty="0">
                <a:solidFill>
                  <a:srgbClr val="00B050"/>
                </a:solidFill>
                <a:latin typeface="Calibri"/>
              </a:rPr>
            </a:br>
            <a:r>
              <a:rPr lang="en-US" b="1" dirty="0">
                <a:solidFill>
                  <a:srgbClr val="00B050"/>
                </a:solidFill>
                <a:highlight>
                  <a:srgbClr val="D1D8B7"/>
                </a:highlight>
                <a:latin typeface="Calibri"/>
              </a:rPr>
              <a:t>Retail Sales Dashboard using Tableau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			</a:t>
            </a:r>
            <a:r>
              <a:rPr lang="en-IN" sz="2800" b="1" dirty="0">
                <a:solidFill>
                  <a:srgbClr val="212121"/>
                </a:solidFill>
                <a:latin typeface="Calibri"/>
              </a:rPr>
              <a:t>Data Analytics Internship Project</a:t>
            </a:r>
            <a:br>
              <a:rPr lang="en-IN" sz="2800" b="1" dirty="0">
                <a:solidFill>
                  <a:srgbClr val="212121"/>
                </a:solidFill>
                <a:latin typeface="Calibri"/>
              </a:rPr>
            </a:br>
            <a:r>
              <a:rPr lang="en-IN" sz="2800" b="1" dirty="0">
                <a:solidFill>
                  <a:srgbClr val="212121"/>
                </a:solidFill>
                <a:latin typeface="Calibri"/>
              </a:rPr>
              <a:t>							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SWETHA KALERI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br>
              <a:rPr lang="en-US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IN" dirty="0">
                <a:solidFill>
                  <a:srgbClr val="212121"/>
                </a:solidFill>
                <a:latin typeface="Calibri"/>
              </a:rPr>
              <a:t>To </a:t>
            </a:r>
            <a:r>
              <a:rPr lang="en-IN" dirty="0" err="1">
                <a:solidFill>
                  <a:srgbClr val="212121"/>
                </a:solidFill>
                <a:latin typeface="Calibri"/>
              </a:rPr>
              <a:t>analyze</a:t>
            </a:r>
            <a:r>
              <a:rPr lang="en-IN" dirty="0">
                <a:solidFill>
                  <a:srgbClr val="212121"/>
                </a:solidFill>
                <a:latin typeface="Calibri"/>
              </a:rPr>
              <a:t> retail sales data and derive business insights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058033"/>
              </p:ext>
            </p:extLst>
          </p:nvPr>
        </p:nvGraphicFramePr>
        <p:xfrm>
          <a:off x="7073606" y="1663862"/>
          <a:ext cx="4116927" cy="5091609"/>
        </p:xfrm>
        <a:graphic>
          <a:graphicData uri="http://schemas.openxmlformats.org/drawingml/2006/table">
            <a:tbl>
              <a:tblPr firstRow="1" bandRow="1"/>
              <a:tblGrid>
                <a:gridCol w="4116927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1068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OBJECTIVES: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68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rgbClr val="212121"/>
                          </a:solidFill>
                          <a:latin typeface="Calibri"/>
                        </a:rPr>
                        <a:t>Tool: Tableau (Interactive Dashboard)</a:t>
                      </a:r>
                    </a:p>
                    <a:p>
                      <a:pPr algn="r"/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68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rgbClr val="212121"/>
                          </a:solidFill>
                          <a:latin typeface="Calibri"/>
                        </a:rPr>
                        <a:t>Dataset: Kaggle Retail Sales (Demographics + Transactions)</a:t>
                      </a:r>
                    </a:p>
                    <a:p>
                      <a:pPr algn="r"/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8508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rgbClr val="212121"/>
                          </a:solidFill>
                          <a:latin typeface="Calibri"/>
                        </a:rPr>
                        <a:t>Deliverables: Dashboard + PPT Summary + GitHub Repo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4108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3A753156-1D48-6D73-B6A1-53FC9D607A0F}"/>
              </a:ext>
            </a:extLst>
          </p:cNvPr>
          <p:cNvSpPr txBox="1">
            <a:spLocks/>
          </p:cNvSpPr>
          <p:nvPr/>
        </p:nvSpPr>
        <p:spPr>
          <a:xfrm>
            <a:off x="312821" y="1142999"/>
            <a:ext cx="11040979" cy="448777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B8DD2B-C6C6-2C41-771E-326006C90307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>
              <a:solidFill>
                <a:srgbClr val="212121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91440"/>
            <a:ext cx="184731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200" b="1">
                <a:solidFill>
                  <a:srgbClr val="FFFFFF"/>
                </a:solidFill>
              </a:defRPr>
            </a:pPr>
            <a:endParaRPr sz="2400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FFD2BD9F-962D-9BA5-14BE-C9CD52FEF9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" b="18"/>
          <a:stretch/>
        </p:blipFill>
        <p:spPr>
          <a:xfrm>
            <a:off x="7401941" y="0"/>
            <a:ext cx="4790059" cy="6587067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116C16F8-7144-DE17-621E-53CD0DC6EA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0271" y="1864013"/>
            <a:ext cx="6056671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3200" dirty="0">
                <a:latin typeface="Arial" panose="020B0604020202020204" pitchFamily="34" charset="0"/>
              </a:rPr>
              <a:t>WHY TABLEAU :</a:t>
            </a:r>
            <a:br>
              <a:rPr lang="en-US" altLang="en-US" sz="3200" dirty="0">
                <a:latin typeface="Arial" panose="020B0604020202020204" pitchFamily="34" charset="0"/>
              </a:rPr>
            </a:br>
            <a:r>
              <a:rPr lang="en-US" altLang="en-US" sz="2800" dirty="0">
                <a:latin typeface="Arial" panose="020B0604020202020204" pitchFamily="34" charset="0"/>
              </a:rPr>
              <a:t>1.</a:t>
            </a:r>
            <a:r>
              <a:rPr lang="en-US" altLang="en-US" sz="2800" dirty="0">
                <a:latin typeface="Sagona Book" panose="02020503050505020204" pitchFamily="18" charset="0"/>
              </a:rPr>
              <a:t>Creative Dashboard</a:t>
            </a:r>
            <a:br>
              <a:rPr lang="en-US" altLang="en-US" sz="2800" dirty="0">
                <a:latin typeface="Sagona Book" panose="02020503050505020204" pitchFamily="18" charset="0"/>
              </a:rPr>
            </a:br>
            <a:r>
              <a:rPr lang="en-US" altLang="en-US" sz="2800" dirty="0">
                <a:latin typeface="Sagona Book" panose="02020503050505020204" pitchFamily="18" charset="0"/>
              </a:rPr>
              <a:t>2.User-Friendly</a:t>
            </a:r>
            <a:br>
              <a:rPr lang="en-US" altLang="en-US" sz="2800" dirty="0">
                <a:latin typeface="Arial" panose="020B0604020202020204" pitchFamily="34" charset="0"/>
              </a:rPr>
            </a:br>
            <a:r>
              <a:rPr lang="en-US" altLang="en-US" sz="2800" dirty="0">
                <a:latin typeface="Arial" panose="020B0604020202020204" pitchFamily="34" charset="0"/>
              </a:rPr>
              <a:t>3.</a:t>
            </a:r>
            <a:r>
              <a:rPr lang="en-IN" sz="2800" dirty="0"/>
              <a:t> Handles Large Data</a:t>
            </a:r>
            <a:br>
              <a:rPr lang="en-IN" sz="2800" dirty="0"/>
            </a:br>
            <a:r>
              <a:rPr lang="en-IN" sz="2800" dirty="0"/>
              <a:t>4.Interactive Analysis</a:t>
            </a:r>
            <a:br>
              <a:rPr lang="en-IN" sz="2800" dirty="0"/>
            </a:br>
            <a:r>
              <a:rPr lang="en-IN" sz="2800" dirty="0"/>
              <a:t>5. Sharing &amp; Collaboration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3A04-FEB6-3F43-FBFE-963F98C0C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E76C2-82C5-E4B2-727C-899B378DB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32618"/>
            <a:ext cx="12192000" cy="720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0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05112"/>
            <a:ext cx="7534656" cy="914400"/>
          </a:xfrm>
        </p:spPr>
        <p:txBody>
          <a:bodyPr/>
          <a:lstStyle/>
          <a:p>
            <a:r>
              <a:rPr lang="en-IN" b="1" dirty="0">
                <a:solidFill>
                  <a:srgbClr val="212121"/>
                </a:solidFill>
                <a:latin typeface="Britannic Bold" panose="020B0903060703020204" pitchFamily="34" charset="77"/>
              </a:rPr>
              <a:t>Key Insights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1"/>
            <a:ext cx="7150608" cy="4538669"/>
          </a:xfrm>
        </p:spPr>
        <p:txBody>
          <a:bodyPr>
            <a:normAutofit/>
          </a:bodyPr>
          <a:lstStyle/>
          <a:p>
            <a:endParaRPr lang="en-IN" b="1" dirty="0">
              <a:solidFill>
                <a:srgbClr val="212121"/>
              </a:solidFill>
              <a:latin typeface="Britannic Bold" panose="020B0903060703020204" pitchFamily="34" charset="77"/>
            </a:endParaRPr>
          </a:p>
          <a:p>
            <a:r>
              <a:rPr lang="en-IN" b="1" dirty="0">
                <a:solidFill>
                  <a:srgbClr val="212121"/>
                </a:solidFill>
                <a:latin typeface="Calibri"/>
              </a:rPr>
              <a:t>Sales peaked in May (₹53,150) and October (₹46,580)</a:t>
            </a:r>
            <a:r>
              <a:rPr lang="en-IN" dirty="0">
                <a:solidFill>
                  <a:srgbClr val="212121"/>
                </a:solidFill>
                <a:latin typeface="Calibri"/>
              </a:rPr>
              <a:t>; lowest in September (₹23,620).</a:t>
            </a:r>
          </a:p>
          <a:p>
            <a:r>
              <a:rPr lang="en-IN" b="1" dirty="0">
                <a:solidFill>
                  <a:srgbClr val="212121"/>
                </a:solidFill>
                <a:latin typeface="Calibri"/>
              </a:rPr>
              <a:t>Age Preferences</a:t>
            </a:r>
            <a:r>
              <a:rPr lang="en-IN" dirty="0">
                <a:solidFill>
                  <a:srgbClr val="212121"/>
                </a:solidFill>
                <a:latin typeface="Calibri"/>
              </a:rPr>
              <a:t>: 18–30 → Clothing &amp; Beauty; 31–45 → balanced; 46–65 → Electronics &amp; Clothing.</a:t>
            </a:r>
          </a:p>
          <a:p>
            <a:r>
              <a:rPr lang="en-IN" b="1" dirty="0">
                <a:solidFill>
                  <a:srgbClr val="212121"/>
                </a:solidFill>
                <a:latin typeface="Calibri"/>
              </a:rPr>
              <a:t>Gender Preferences</a:t>
            </a:r>
            <a:r>
              <a:rPr lang="en-IN" dirty="0">
                <a:solidFill>
                  <a:srgbClr val="212121"/>
                </a:solidFill>
                <a:latin typeface="Calibri"/>
              </a:rPr>
              <a:t>: Women spend more overall; dominate Beauty category (₹75K vs ₹68K).</a:t>
            </a:r>
          </a:p>
          <a:p>
            <a:r>
              <a:rPr lang="en-IN" b="1" dirty="0">
                <a:solidFill>
                  <a:srgbClr val="212121"/>
                </a:solidFill>
                <a:latin typeface="Calibri"/>
              </a:rPr>
              <a:t>Demographics</a:t>
            </a:r>
            <a:r>
              <a:rPr lang="en-IN" dirty="0">
                <a:solidFill>
                  <a:srgbClr val="212121"/>
                </a:solidFill>
                <a:latin typeface="Calibri"/>
              </a:rPr>
              <a:t>: Highest customers from </a:t>
            </a:r>
            <a:r>
              <a:rPr lang="en-IN" b="1" dirty="0">
                <a:solidFill>
                  <a:srgbClr val="212121"/>
                </a:solidFill>
                <a:latin typeface="Calibri"/>
              </a:rPr>
              <a:t>46–65</a:t>
            </a:r>
            <a:r>
              <a:rPr lang="en-IN" dirty="0">
                <a:solidFill>
                  <a:srgbClr val="212121"/>
                </a:solidFill>
                <a:latin typeface="Calibri"/>
              </a:rPr>
              <a:t>, lowest from </a:t>
            </a:r>
            <a:r>
              <a:rPr lang="en-IN" b="1" dirty="0">
                <a:solidFill>
                  <a:srgbClr val="212121"/>
                </a:solidFill>
                <a:latin typeface="Calibri"/>
              </a:rPr>
              <a:t>18–30</a:t>
            </a:r>
            <a:br>
              <a:rPr lang="en-IN" dirty="0"/>
            </a:br>
            <a:br>
              <a:rPr lang="en-IN" dirty="0">
                <a:solidFill>
                  <a:srgbClr val="212121"/>
                </a:solidFill>
                <a:latin typeface="Calibri"/>
              </a:rPr>
            </a:br>
            <a:br>
              <a:rPr lang="en-IN" dirty="0">
                <a:solidFill>
                  <a:srgbClr val="212121"/>
                </a:solidFill>
                <a:latin typeface="Calibri"/>
              </a:rPr>
            </a:br>
            <a:br>
              <a:rPr lang="en-IN" b="1" dirty="0">
                <a:solidFill>
                  <a:srgbClr val="212121"/>
                </a:solidFill>
                <a:latin typeface="Britannic Bold" panose="020B0903060703020204" pitchFamily="34" charset="77"/>
              </a:rPr>
            </a:br>
            <a:br>
              <a:rPr lang="en-IN" dirty="0">
                <a:solidFill>
                  <a:srgbClr val="212121"/>
                </a:solidFill>
                <a:latin typeface="Calibri"/>
              </a:rPr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425677"/>
            <a:ext cx="10360152" cy="1917291"/>
          </a:xfrm>
        </p:spPr>
        <p:txBody>
          <a:bodyPr anchor="b"/>
          <a:lstStyle/>
          <a:p>
            <a:r>
              <a:rPr lang="en-US" dirty="0"/>
              <a:t>CONCLUSION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806" y="1927124"/>
            <a:ext cx="8381080" cy="33528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12121"/>
                </a:solidFill>
                <a:latin typeface="Calibri"/>
              </a:rPr>
              <a:t>Electronics and Clothing categories attract wider age Groups, while Beauty is </a:t>
            </a:r>
            <a:r>
              <a:rPr lang="en-IN" b="1" dirty="0">
                <a:solidFill>
                  <a:srgbClr val="212121"/>
                </a:solidFill>
                <a:latin typeface="Calibri"/>
              </a:rPr>
              <a:t>female-dominated</a:t>
            </a:r>
            <a:r>
              <a:rPr lang="en-IN" dirty="0">
                <a:solidFill>
                  <a:srgbClr val="212121"/>
                </a:solidFill>
                <a:latin typeface="Calibri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12121"/>
                </a:solidFill>
                <a:latin typeface="Calibri"/>
              </a:rPr>
              <a:t>Seasonal peaks suggest opportunities for </a:t>
            </a:r>
            <a:r>
              <a:rPr lang="en-IN" b="1" dirty="0">
                <a:solidFill>
                  <a:srgbClr val="212121"/>
                </a:solidFill>
                <a:latin typeface="Calibri"/>
              </a:rPr>
              <a:t>targeted promotions in May &amp; October</a:t>
            </a:r>
            <a:r>
              <a:rPr lang="en-IN" dirty="0">
                <a:solidFill>
                  <a:srgbClr val="212121"/>
                </a:solidFill>
                <a:latin typeface="Calibri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12121"/>
                </a:solidFill>
                <a:latin typeface="Calibri"/>
              </a:rPr>
              <a:t>The dashboard enables quick exploration of </a:t>
            </a:r>
            <a:r>
              <a:rPr lang="en-IN" b="1" dirty="0">
                <a:solidFill>
                  <a:srgbClr val="212121"/>
                </a:solidFill>
                <a:latin typeface="Calibri"/>
              </a:rPr>
              <a:t>sales by demographics and category</a:t>
            </a:r>
            <a:r>
              <a:rPr lang="en-IN" dirty="0">
                <a:solidFill>
                  <a:srgbClr val="212121"/>
                </a:solidFill>
                <a:latin typeface="Calibri"/>
              </a:rPr>
              <a:t> for better decision-making.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rgbClr val="212121"/>
              </a:solidFill>
              <a:latin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rgbClr val="212121"/>
              </a:solidFill>
              <a:latin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rgbClr val="212121"/>
              </a:solidFill>
              <a:latin typeface="Calibri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r>
              <a:rPr lang="en-US" dirty="0"/>
              <a:t>SWETHA KALERI </a:t>
            </a:r>
          </a:p>
          <a:p>
            <a:pPr lvl="1"/>
            <a:r>
              <a:rPr lang="en-US" dirty="0">
                <a:hlinkClick r:id="rId3"/>
              </a:rPr>
              <a:t>swethakaleri1230@gmail.com</a:t>
            </a:r>
            <a:endParaRPr lang="en-US" dirty="0"/>
          </a:p>
          <a:p>
            <a:r>
              <a:rPr lang="en-US" dirty="0"/>
              <a:t>Cell:7989922131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{DD704A61-70C5-417B-A473-113054216C9D}tf11964407_win32</Template>
  <TotalTime>25</TotalTime>
  <Words>237</Words>
  <Application>Microsoft Office PowerPoint</Application>
  <PresentationFormat>Widescreen</PresentationFormat>
  <Paragraphs>31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Britannic Bold</vt:lpstr>
      <vt:lpstr>Calibri</vt:lpstr>
      <vt:lpstr>Courier New</vt:lpstr>
      <vt:lpstr>Gill Sans Nova Light</vt:lpstr>
      <vt:lpstr>Sagona Book</vt:lpstr>
      <vt:lpstr>Custom</vt:lpstr>
      <vt:lpstr>   Retail Sales Dashboard using Tableau       Data Analytics Internship Project        BY SWETHA KALERI     </vt:lpstr>
      <vt:lpstr>To analyze retail sales data and derive business insights</vt:lpstr>
      <vt:lpstr>WHY TABLEAU : 1.Creative Dashboard 2.User-Friendly 3. Handles Large Data 4.Interactive Analysis 5. Sharing &amp; Collaboration</vt:lpstr>
      <vt:lpstr>PowerPoint Presentation</vt:lpstr>
      <vt:lpstr>Key Insights</vt:lpstr>
      <vt:lpstr>CONCLUSION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swetha kaleri</dc:creator>
  <cp:lastModifiedBy>swetha kaleri</cp:lastModifiedBy>
  <cp:revision>1</cp:revision>
  <dcterms:created xsi:type="dcterms:W3CDTF">2025-09-25T13:42:04Z</dcterms:created>
  <dcterms:modified xsi:type="dcterms:W3CDTF">2025-09-25T14:07:42Z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