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6495f740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16495f740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2" name="Shape 82"/>
        <p:cNvGrpSpPr/>
        <p:nvPr/>
      </p:nvGrpSpPr>
      <p:grpSpPr>
        <a:xfrm>
          <a:off x="0" y="0"/>
          <a:ext cx="0" cy="0"/>
          <a:chOff x="0" y="0"/>
          <a:chExt cx="0" cy="0"/>
        </a:xfrm>
      </p:grpSpPr>
      <p:pic>
        <p:nvPicPr>
          <p:cNvPr descr="Side view of hands writing in a notebook at a cafe" id="83" name="Google Shape;83;p13"/>
          <p:cNvPicPr preferRelativeResize="0"/>
          <p:nvPr/>
        </p:nvPicPr>
        <p:blipFill rotWithShape="1">
          <a:blip r:embed="rId2">
            <a:alphaModFix/>
          </a:blip>
          <a:srcRect b="26445" l="9049" r="54351" t="12064"/>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89" name="Google Shape;89;p1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90" name="Google Shape;90;p1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1" name="Google Shape;91;p13"/>
          <p:cNvSpPr txBox="1"/>
          <p:nvPr>
            <p:ph idx="12" type="sldNum"/>
          </p:nvPr>
        </p:nvSpPr>
        <p:spPr>
          <a:xfrm>
            <a:off x="8536300" y="474985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b="0" l="31882" r="25713" t="8095"/>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99" name="Google Shape;99;p1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100" name="Google Shape;100;p1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1" name="Google Shape;10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8" name="Google Shape;38;p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5" name="Google Shape;5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830392" y="1191256"/>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2" name="Google Shape;62;p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9"/>
          <p:cNvGrpSpPr/>
          <p:nvPr/>
        </p:nvGrpSpPr>
        <p:grpSpPr>
          <a:xfrm>
            <a:off x="830392" y="4169130"/>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729450" y="1322450"/>
            <a:ext cx="7727400" cy="144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t>Data Engineering and Analytics </a:t>
            </a:r>
            <a:endParaRPr sz="3600"/>
          </a:p>
          <a:p>
            <a:pPr indent="0" lvl="0" marL="0" rtl="0" algn="l">
              <a:lnSpc>
                <a:spcPct val="100000"/>
              </a:lnSpc>
              <a:spcBef>
                <a:spcPts val="0"/>
              </a:spcBef>
              <a:spcAft>
                <a:spcPts val="0"/>
              </a:spcAft>
              <a:buSzPts val="4200"/>
              <a:buNone/>
            </a:pPr>
            <a:r>
              <a:rPr lang="en" sz="3600"/>
              <a:t>Test Case</a:t>
            </a:r>
            <a:endParaRPr sz="3600"/>
          </a:p>
        </p:txBody>
      </p:sp>
      <p:sp>
        <p:nvSpPr>
          <p:cNvPr id="107" name="Google Shape;107;p15"/>
          <p:cNvSpPr txBox="1"/>
          <p:nvPr>
            <p:ph idx="1" type="subTitle"/>
          </p:nvPr>
        </p:nvSpPr>
        <p:spPr>
          <a:xfrm>
            <a:off x="729600" y="2921750"/>
            <a:ext cx="3787800" cy="82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By : </a:t>
            </a:r>
            <a:endParaRPr/>
          </a:p>
          <a:p>
            <a:pPr indent="0" lvl="0" marL="0" rtl="0" algn="l">
              <a:lnSpc>
                <a:spcPct val="100000"/>
              </a:lnSpc>
              <a:spcBef>
                <a:spcPts val="0"/>
              </a:spcBef>
              <a:spcAft>
                <a:spcPts val="0"/>
              </a:spcAft>
              <a:buSzPts val="1600"/>
              <a:buNone/>
            </a:pPr>
            <a:r>
              <a:rPr lang="en"/>
              <a:t>Data Engineering and Analytics Team</a:t>
            </a:r>
            <a:endParaRPr/>
          </a:p>
          <a:p>
            <a:pPr indent="0" lvl="0" marL="0" rtl="0" algn="l">
              <a:lnSpc>
                <a:spcPct val="100000"/>
              </a:lnSpc>
              <a:spcBef>
                <a:spcPts val="0"/>
              </a:spcBef>
              <a:spcAft>
                <a:spcPts val="0"/>
              </a:spcAft>
              <a:buSzPts val="1600"/>
              <a:buNone/>
            </a:pPr>
            <a:r>
              <a:rPr lang="en"/>
              <a:t>Feb-22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4294967295" type="subTitle"/>
          </p:nvPr>
        </p:nvSpPr>
        <p:spPr>
          <a:xfrm>
            <a:off x="730000" y="1408925"/>
            <a:ext cx="7688700" cy="346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200"/>
              <a:t>Task</a:t>
            </a:r>
            <a:endParaRPr sz="1200"/>
          </a:p>
          <a:p>
            <a:pPr indent="-298450" lvl="0" marL="457200" rtl="0" algn="l">
              <a:lnSpc>
                <a:spcPct val="115000"/>
              </a:lnSpc>
              <a:spcBef>
                <a:spcPts val="0"/>
              </a:spcBef>
              <a:spcAft>
                <a:spcPts val="0"/>
              </a:spcAft>
              <a:buClr>
                <a:srgbClr val="000000"/>
              </a:buClr>
              <a:buSzPts val="1100"/>
              <a:buAutoNum type="arabicPeriod"/>
            </a:pPr>
            <a:r>
              <a:rPr lang="en" sz="1200"/>
              <a:t>Design an architecture that is able to serve daily (at least) movie recommendations to all users on MovFlix website. The architecture diagram and solution should include:</a:t>
            </a:r>
            <a:endParaRPr sz="1100">
              <a:solidFill>
                <a:srgbClr val="000000"/>
              </a:solidFill>
            </a:endParaRPr>
          </a:p>
          <a:p>
            <a:pPr indent="-298450" lvl="0" marL="914400" rtl="0" algn="l">
              <a:lnSpc>
                <a:spcPct val="115000"/>
              </a:lnSpc>
              <a:spcBef>
                <a:spcPts val="0"/>
              </a:spcBef>
              <a:spcAft>
                <a:spcPts val="0"/>
              </a:spcAft>
              <a:buClr>
                <a:srgbClr val="000000"/>
              </a:buClr>
              <a:buSzPts val="1100"/>
              <a:buChar char="●"/>
            </a:pPr>
            <a:r>
              <a:rPr lang="en" sz="1200"/>
              <a:t>Overall end-to-end architecture design from data storage to web application.</a:t>
            </a:r>
            <a:endParaRPr sz="1100">
              <a:solidFill>
                <a:srgbClr val="000000"/>
              </a:solidFill>
            </a:endParaRPr>
          </a:p>
          <a:p>
            <a:pPr indent="-298450" lvl="0" marL="914400" rtl="0" algn="l">
              <a:lnSpc>
                <a:spcPct val="115000"/>
              </a:lnSpc>
              <a:spcBef>
                <a:spcPts val="0"/>
              </a:spcBef>
              <a:spcAft>
                <a:spcPts val="0"/>
              </a:spcAft>
              <a:buClr>
                <a:srgbClr val="000000"/>
              </a:buClr>
              <a:buSzPts val="1100"/>
              <a:buChar char="●"/>
            </a:pPr>
            <a:r>
              <a:rPr lang="en" sz="1200"/>
              <a:t>List of technology choices for storing and ingesting all data, including the sample data provided above.</a:t>
            </a:r>
            <a:endParaRPr sz="1200"/>
          </a:p>
          <a:p>
            <a:pPr indent="-298450" lvl="0" marL="914400" rtl="0" algn="l">
              <a:lnSpc>
                <a:spcPct val="115000"/>
              </a:lnSpc>
              <a:spcBef>
                <a:spcPts val="0"/>
              </a:spcBef>
              <a:spcAft>
                <a:spcPts val="0"/>
              </a:spcAft>
              <a:buClr>
                <a:srgbClr val="000000"/>
              </a:buClr>
              <a:buSzPts val="1100"/>
              <a:buChar char="●"/>
            </a:pPr>
            <a:r>
              <a:rPr lang="en" sz="1200"/>
              <a:t>List of technology choices for processing the data</a:t>
            </a:r>
            <a:endParaRPr sz="1200"/>
          </a:p>
          <a:p>
            <a:pPr indent="-298450" lvl="0" marL="914400" rtl="0" algn="l">
              <a:lnSpc>
                <a:spcPct val="115000"/>
              </a:lnSpc>
              <a:spcBef>
                <a:spcPts val="0"/>
              </a:spcBef>
              <a:spcAft>
                <a:spcPts val="0"/>
              </a:spcAft>
              <a:buClr>
                <a:srgbClr val="000000"/>
              </a:buClr>
              <a:buSzPts val="1100"/>
              <a:buChar char="●"/>
            </a:pPr>
            <a:r>
              <a:rPr lang="en" sz="1200"/>
              <a:t>List of any other technologies you would use (Docker, Chef, Ansible, etc...)</a:t>
            </a:r>
            <a:endParaRPr sz="1200"/>
          </a:p>
          <a:p>
            <a:pPr indent="-298450" lvl="0" marL="914400" rtl="0" algn="l">
              <a:lnSpc>
                <a:spcPct val="115000"/>
              </a:lnSpc>
              <a:spcBef>
                <a:spcPts val="0"/>
              </a:spcBef>
              <a:spcAft>
                <a:spcPts val="0"/>
              </a:spcAft>
              <a:buClr>
                <a:srgbClr val="000000"/>
              </a:buClr>
              <a:buSzPts val="1100"/>
              <a:buChar char="●"/>
            </a:pPr>
            <a:r>
              <a:rPr lang="en" sz="1200"/>
              <a:t>Describe the data flow and transformation from sampled data to list of movie recommendations on MovFlix user's account dashboard.</a:t>
            </a:r>
            <a:endParaRPr sz="1200"/>
          </a:p>
          <a:p>
            <a:pPr indent="-298450" lvl="0" marL="914400" rtl="0" algn="l">
              <a:lnSpc>
                <a:spcPct val="115000"/>
              </a:lnSpc>
              <a:spcBef>
                <a:spcPts val="0"/>
              </a:spcBef>
              <a:spcAft>
                <a:spcPts val="0"/>
              </a:spcAft>
              <a:buClr>
                <a:srgbClr val="000000"/>
              </a:buClr>
              <a:buSzPts val="1100"/>
              <a:buChar char="●"/>
            </a:pPr>
            <a:r>
              <a:rPr lang="en" sz="1200"/>
              <a:t>You may make use of any infrastructure services or technology such as AWS/GCP/Spark/Storm/Cassandra/Kafka/Redis/PubSub in your design (anything that you like basically).</a:t>
            </a:r>
            <a:endParaRPr sz="1200"/>
          </a:p>
          <a:p>
            <a:pPr indent="-298450" lvl="0" marL="457200" rtl="0" algn="l">
              <a:lnSpc>
                <a:spcPct val="115000"/>
              </a:lnSpc>
              <a:spcBef>
                <a:spcPts val="0"/>
              </a:spcBef>
              <a:spcAft>
                <a:spcPts val="0"/>
              </a:spcAft>
              <a:buClr>
                <a:srgbClr val="000000"/>
              </a:buClr>
              <a:buSzPts val="1100"/>
              <a:buAutoNum type="arabicPeriod"/>
            </a:pPr>
            <a:r>
              <a:rPr lang="en" sz="1200"/>
              <a:t>State the pros and cons for the technology choices you have made.</a:t>
            </a:r>
            <a:endParaRPr sz="1200"/>
          </a:p>
          <a:p>
            <a:pPr indent="-298450" lvl="0" marL="457200" rtl="0" algn="l">
              <a:lnSpc>
                <a:spcPct val="115000"/>
              </a:lnSpc>
              <a:spcBef>
                <a:spcPts val="0"/>
              </a:spcBef>
              <a:spcAft>
                <a:spcPts val="0"/>
              </a:spcAft>
              <a:buClr>
                <a:srgbClr val="000000"/>
              </a:buClr>
              <a:buSzPts val="1100"/>
              <a:buAutoNum type="arabicPeriod"/>
            </a:pPr>
            <a:r>
              <a:rPr lang="en" sz="1200"/>
              <a:t>[Optional Question] You are free to propose the recommendation engine algorithm as well.</a:t>
            </a:r>
            <a:endParaRPr sz="1200"/>
          </a:p>
        </p:txBody>
      </p:sp>
      <p:sp>
        <p:nvSpPr>
          <p:cNvPr id="158" name="Google Shape;158;p24"/>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Design / Architecture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9878"/>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22450"/>
            <a:ext cx="61563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GGWP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Instruction</a:t>
            </a:r>
            <a:endParaRPr sz="2400"/>
          </a:p>
        </p:txBody>
      </p:sp>
      <p:sp>
        <p:nvSpPr>
          <p:cNvPr id="113" name="Google Shape;113;p16"/>
          <p:cNvSpPr txBox="1"/>
          <p:nvPr>
            <p:ph idx="4294967295" type="subTitle"/>
          </p:nvPr>
        </p:nvSpPr>
        <p:spPr>
          <a:xfrm>
            <a:off x="727650" y="1408925"/>
            <a:ext cx="7688700" cy="3584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1"/>
              </a:buClr>
              <a:buSzPts val="1300"/>
              <a:buFont typeface="Lato"/>
              <a:buNone/>
            </a:pPr>
            <a:r>
              <a:rPr b="1" i="0" lang="en" sz="1600" u="none" cap="none" strike="noStrike">
                <a:solidFill>
                  <a:schemeClr val="accent1"/>
                </a:solidFill>
                <a:latin typeface="Lato"/>
                <a:ea typeface="Lato"/>
                <a:cs typeface="Lato"/>
                <a:sym typeface="Lato"/>
              </a:rPr>
              <a:t>Welcome!</a:t>
            </a:r>
            <a:endParaRPr b="1" i="0" sz="16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rPr b="0" i="0" lang="en" sz="1400" u="none" cap="none" strike="noStrike">
                <a:solidFill>
                  <a:schemeClr val="accent1"/>
                </a:solidFill>
                <a:latin typeface="Lato"/>
                <a:ea typeface="Lato"/>
                <a:cs typeface="Lato"/>
                <a:sym typeface="Lato"/>
              </a:rPr>
              <a:t>Thanks and congrats you are one step ahead to join us. In this technical test you will find 3 section </a:t>
            </a:r>
            <a:endParaRPr b="0" i="0" sz="1400" u="none" cap="none" strike="noStrike">
              <a:solidFill>
                <a:schemeClr val="accent1"/>
              </a:solidFill>
              <a:latin typeface="Lato"/>
              <a:ea typeface="Lato"/>
              <a:cs typeface="Lato"/>
              <a:sym typeface="Lato"/>
            </a:endParaRPr>
          </a:p>
          <a:p>
            <a:pPr indent="-317500" lvl="0" marL="457200" marR="0" rtl="0" algn="just">
              <a:lnSpc>
                <a:spcPct val="115000"/>
              </a:lnSpc>
              <a:spcBef>
                <a:spcPts val="1000"/>
              </a:spcBef>
              <a:spcAft>
                <a:spcPts val="0"/>
              </a:spcAft>
              <a:buClr>
                <a:schemeClr val="accent1"/>
              </a:buClr>
              <a:buSzPts val="1400"/>
              <a:buFont typeface="Lato"/>
              <a:buChar char="●"/>
            </a:pPr>
            <a:r>
              <a:rPr b="0" i="0" lang="en" sz="1400" u="none" cap="none" strike="noStrike">
                <a:solidFill>
                  <a:schemeClr val="accent1"/>
                </a:solidFill>
                <a:latin typeface="Lato"/>
                <a:ea typeface="Lato"/>
                <a:cs typeface="Lato"/>
                <a:sym typeface="Lato"/>
              </a:rPr>
              <a:t>SQL</a:t>
            </a:r>
            <a:endParaRPr b="0" i="0" sz="1400" u="none" cap="none" strike="noStrike">
              <a:solidFill>
                <a:schemeClr val="accent1"/>
              </a:solidFill>
              <a:latin typeface="Lato"/>
              <a:ea typeface="Lato"/>
              <a:cs typeface="Lato"/>
              <a:sym typeface="Lato"/>
            </a:endParaRPr>
          </a:p>
          <a:p>
            <a:pPr indent="-317500" lvl="0" marL="457200" marR="0" rtl="0" algn="just">
              <a:lnSpc>
                <a:spcPct val="115000"/>
              </a:lnSpc>
              <a:spcBef>
                <a:spcPts val="0"/>
              </a:spcBef>
              <a:spcAft>
                <a:spcPts val="0"/>
              </a:spcAft>
              <a:buClr>
                <a:schemeClr val="accent1"/>
              </a:buClr>
              <a:buSzPts val="1400"/>
              <a:buFont typeface="Lato"/>
              <a:buChar char="●"/>
            </a:pPr>
            <a:r>
              <a:rPr b="0" i="0" lang="en" sz="1400" u="none" cap="none" strike="noStrike">
                <a:solidFill>
                  <a:schemeClr val="accent1"/>
                </a:solidFill>
                <a:latin typeface="Lato"/>
                <a:ea typeface="Lato"/>
                <a:cs typeface="Lato"/>
                <a:sym typeface="Lato"/>
              </a:rPr>
              <a:t>Technical Programming</a:t>
            </a:r>
            <a:endParaRPr b="0" i="0" sz="1400" u="none" cap="none" strike="noStrike">
              <a:solidFill>
                <a:schemeClr val="accent1"/>
              </a:solidFill>
              <a:latin typeface="Lato"/>
              <a:ea typeface="Lato"/>
              <a:cs typeface="Lato"/>
              <a:sym typeface="Lato"/>
            </a:endParaRPr>
          </a:p>
          <a:p>
            <a:pPr indent="-317500" lvl="0" marL="457200" marR="0" rtl="0" algn="just">
              <a:lnSpc>
                <a:spcPct val="115000"/>
              </a:lnSpc>
              <a:spcBef>
                <a:spcPts val="0"/>
              </a:spcBef>
              <a:spcAft>
                <a:spcPts val="0"/>
              </a:spcAft>
              <a:buSzPts val="1400"/>
              <a:buChar char="●"/>
            </a:pPr>
            <a:r>
              <a:rPr lang="en" sz="1400"/>
              <a:t>Design/Architecture</a:t>
            </a:r>
            <a:endParaRPr sz="1400"/>
          </a:p>
          <a:p>
            <a:pPr indent="0" lvl="0" marL="0" marR="0" rtl="0" algn="just">
              <a:lnSpc>
                <a:spcPct val="115000"/>
              </a:lnSpc>
              <a:spcBef>
                <a:spcPts val="1000"/>
              </a:spcBef>
              <a:spcAft>
                <a:spcPts val="0"/>
              </a:spcAft>
              <a:buClr>
                <a:schemeClr val="accent1"/>
              </a:buClr>
              <a:buSzPts val="1300"/>
              <a:buFont typeface="Lato"/>
              <a:buNone/>
            </a:pPr>
            <a:r>
              <a:rPr b="0" i="0" lang="en" sz="1400" u="none" cap="none" strike="noStrike">
                <a:solidFill>
                  <a:schemeClr val="accent1"/>
                </a:solidFill>
                <a:latin typeface="Lato"/>
                <a:ea typeface="Lato"/>
                <a:cs typeface="Lato"/>
                <a:sym typeface="Lato"/>
              </a:rPr>
              <a:t>Revert back the result to us and dont be shy to ask question through email if you have any.</a:t>
            </a:r>
            <a:endParaRPr b="0" i="0" sz="14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t/>
            </a:r>
            <a:endParaRPr b="0" i="0" sz="14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t/>
            </a:r>
            <a:endParaRPr b="0" i="0" sz="1400" u="none" cap="none" strike="noStrike">
              <a:solidFill>
                <a:schemeClr val="accent1"/>
              </a:solidFill>
              <a:latin typeface="Lato"/>
              <a:ea typeface="Lato"/>
              <a:cs typeface="Lato"/>
              <a:sym typeface="Lato"/>
            </a:endParaRPr>
          </a:p>
          <a:p>
            <a:pPr indent="0" lvl="0" marL="0" marR="0" rtl="0" algn="just">
              <a:lnSpc>
                <a:spcPct val="115000"/>
              </a:lnSpc>
              <a:spcBef>
                <a:spcPts val="2000"/>
              </a:spcBef>
              <a:spcAft>
                <a:spcPts val="0"/>
              </a:spcAft>
              <a:buClr>
                <a:schemeClr val="accent1"/>
              </a:buClr>
              <a:buSzPts val="1300"/>
              <a:buFont typeface="Lato"/>
              <a:buNone/>
            </a:pPr>
            <a:r>
              <a:t/>
            </a:r>
            <a:endParaRPr b="0" i="0" sz="1400" u="none" cap="none" strike="noStrike">
              <a:solidFill>
                <a:schemeClr val="accent1"/>
              </a:solidFill>
              <a:latin typeface="Lato"/>
              <a:ea typeface="Lato"/>
              <a:cs typeface="Lato"/>
              <a:sym typeface="Lato"/>
            </a:endParaRPr>
          </a:p>
          <a:p>
            <a:pPr indent="0" lvl="0" marL="0" marR="0" rtl="0" algn="just">
              <a:lnSpc>
                <a:spcPct val="115000"/>
              </a:lnSpc>
              <a:spcBef>
                <a:spcPts val="2000"/>
              </a:spcBef>
              <a:spcAft>
                <a:spcPts val="1000"/>
              </a:spcAft>
              <a:buClr>
                <a:schemeClr val="accent1"/>
              </a:buClr>
              <a:buSzPts val="1300"/>
              <a:buFont typeface="Lato"/>
              <a:buNone/>
            </a:pPr>
            <a:r>
              <a:rPr b="0" i="0" lang="en" sz="1400" u="none" cap="none" strike="noStrike">
                <a:solidFill>
                  <a:schemeClr val="accent1"/>
                </a:solidFill>
                <a:latin typeface="Lato"/>
                <a:ea typeface="Lato"/>
                <a:cs typeface="Lato"/>
                <a:sym typeface="Lato"/>
              </a:rPr>
              <a:t>Have a nice day!</a:t>
            </a:r>
            <a:endParaRPr b="0" i="0" sz="1400" u="none" cap="none" strike="noStrike">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SQL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SQL Case</a:t>
            </a:r>
            <a:endParaRPr sz="2400"/>
          </a:p>
        </p:txBody>
      </p:sp>
      <p:sp>
        <p:nvSpPr>
          <p:cNvPr id="124" name="Google Shape;124;p18"/>
          <p:cNvSpPr txBox="1"/>
          <p:nvPr>
            <p:ph idx="4294967295" type="subTitle"/>
          </p:nvPr>
        </p:nvSpPr>
        <p:spPr>
          <a:xfrm>
            <a:off x="730000" y="1408925"/>
            <a:ext cx="7688700" cy="336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1300"/>
              <a:buFont typeface="Lato"/>
              <a:buNone/>
            </a:pPr>
            <a:r>
              <a:rPr b="0" i="0" lang="en" sz="1400" u="none" cap="none" strike="noStrike">
                <a:solidFill>
                  <a:schemeClr val="accent1"/>
                </a:solidFill>
                <a:latin typeface="Lato"/>
                <a:ea typeface="Lato"/>
                <a:cs typeface="Lato"/>
                <a:sym typeface="Lato"/>
              </a:rPr>
              <a:t>Hi, </a:t>
            </a:r>
            <a:endParaRPr b="0" i="0" sz="14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We are in need someone to do some query to our data warehouse and format/structure it into something that can be used by our analyst or data science team either in their dashboard or data model feature. For this purpose you will be given a sample dataset with their structure and our user’s problem/requirement. </a:t>
            </a:r>
            <a:endParaRPr b="1" i="0" sz="16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1" i="0" lang="en" sz="1600" u="none" cap="none" strike="noStrike">
                <a:solidFill>
                  <a:schemeClr val="accent1"/>
                </a:solidFill>
                <a:latin typeface="Lato"/>
                <a:ea typeface="Lato"/>
                <a:cs typeface="Lato"/>
                <a:sym typeface="Lato"/>
              </a:rPr>
              <a:t>Dataset:</a:t>
            </a:r>
            <a:endParaRPr b="1" i="0" sz="16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You will be working with this </a:t>
            </a:r>
            <a:r>
              <a:rPr lang="en" sz="1200"/>
              <a:t>annual-enterprise-survey-2020-financial-year-provisional.csv dataset for this.</a:t>
            </a:r>
            <a:endParaRPr b="0" i="0" sz="12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1" i="0" lang="en" sz="1600" u="none" cap="none" strike="noStrike">
                <a:solidFill>
                  <a:schemeClr val="accent1"/>
                </a:solidFill>
                <a:latin typeface="Lato"/>
                <a:ea typeface="Lato"/>
                <a:cs typeface="Lato"/>
                <a:sym typeface="Lato"/>
              </a:rPr>
              <a:t>Problem:</a:t>
            </a:r>
            <a:endParaRPr b="1" i="0" sz="16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These will be the requirement we need you to solve. There are 5 problem you will need to work on ordered by their relative difficulty. Good luck.</a:t>
            </a:r>
            <a:endParaRPr b="0" i="0" sz="12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1000"/>
              </a:spcAft>
              <a:buClr>
                <a:schemeClr val="accent1"/>
              </a:buClr>
              <a:buSzPts val="1300"/>
              <a:buFont typeface="Lato"/>
              <a:buNone/>
            </a:pPr>
            <a:r>
              <a:rPr b="0" i="1" lang="en" sz="1200" u="none" cap="none" strike="noStrike">
                <a:solidFill>
                  <a:schemeClr val="accent1"/>
                </a:solidFill>
                <a:latin typeface="Lato"/>
                <a:ea typeface="Lato"/>
                <a:cs typeface="Lato"/>
                <a:sym typeface="Lato"/>
              </a:rPr>
              <a:t>**Expected result : &lt;sql-script-file&gt;.sql</a:t>
            </a:r>
            <a:endParaRPr b="1" i="1" sz="1200" u="none" cap="none" strike="noStrike">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Problem</a:t>
            </a:r>
            <a:endParaRPr sz="2400"/>
          </a:p>
        </p:txBody>
      </p:sp>
      <p:sp>
        <p:nvSpPr>
          <p:cNvPr id="130" name="Google Shape;130;p19"/>
          <p:cNvSpPr txBox="1"/>
          <p:nvPr>
            <p:ph idx="4294967295" type="subTitle"/>
          </p:nvPr>
        </p:nvSpPr>
        <p:spPr>
          <a:xfrm>
            <a:off x="730000" y="1485125"/>
            <a:ext cx="7688700" cy="3465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1"/>
              </a:buClr>
              <a:buSzPts val="1300"/>
              <a:buFont typeface="Lato"/>
              <a:buNone/>
            </a:pPr>
            <a:r>
              <a:rPr b="1" i="0" lang="en" sz="1600" u="none" cap="none" strike="noStrike">
                <a:solidFill>
                  <a:schemeClr val="accent1"/>
                </a:solidFill>
                <a:latin typeface="Lato"/>
                <a:ea typeface="Lato"/>
                <a:cs typeface="Lato"/>
                <a:sym typeface="Lato"/>
              </a:rPr>
              <a:t>Problem:</a:t>
            </a:r>
            <a:endParaRPr b="0" i="0" sz="1200" u="none" cap="none" strike="noStrike">
              <a:solidFill>
                <a:schemeClr val="accent1"/>
              </a:solidFill>
              <a:latin typeface="Lato"/>
              <a:ea typeface="Lato"/>
              <a:cs typeface="Lato"/>
              <a:sym typeface="Lato"/>
            </a:endParaRPr>
          </a:p>
          <a:p>
            <a:pPr indent="0" lvl="0" marL="0" marR="0" rtl="0" algn="l">
              <a:lnSpc>
                <a:spcPct val="115000"/>
              </a:lnSpc>
              <a:spcBef>
                <a:spcPts val="0"/>
              </a:spcBef>
              <a:spcAft>
                <a:spcPts val="0"/>
              </a:spcAft>
              <a:buNone/>
            </a:pPr>
            <a:r>
              <a:rPr lang="en" sz="1200"/>
              <a:t>Write query for the following questions:</a:t>
            </a:r>
            <a:endParaRPr sz="1200"/>
          </a:p>
          <a:p>
            <a:pPr indent="0" lvl="0" marL="0" marR="0" rtl="0" algn="l">
              <a:lnSpc>
                <a:spcPct val="115000"/>
              </a:lnSpc>
              <a:spcBef>
                <a:spcPts val="0"/>
              </a:spcBef>
              <a:spcAft>
                <a:spcPts val="0"/>
              </a:spcAft>
              <a:buNone/>
            </a:pPr>
            <a:r>
              <a:t/>
            </a:r>
            <a:endParaRPr sz="1200"/>
          </a:p>
          <a:p>
            <a:pPr indent="-304800" lvl="0" marL="457200" marR="0" rtl="0" algn="l">
              <a:lnSpc>
                <a:spcPct val="115000"/>
              </a:lnSpc>
              <a:spcBef>
                <a:spcPts val="0"/>
              </a:spcBef>
              <a:spcAft>
                <a:spcPts val="0"/>
              </a:spcAft>
              <a:buSzPts val="1200"/>
              <a:buAutoNum type="arabicPeriod"/>
            </a:pPr>
            <a:r>
              <a:rPr lang="en" sz="1200"/>
              <a:t>Generate value of "Total equity and liabilities" from industry name "mining", "printing" and "construction"</a:t>
            </a:r>
            <a:endParaRPr sz="1200"/>
          </a:p>
          <a:p>
            <a:pPr indent="-304800" lvl="0" marL="457200" marR="0" rtl="0" algn="l">
              <a:lnSpc>
                <a:spcPct val="115000"/>
              </a:lnSpc>
              <a:spcBef>
                <a:spcPts val="0"/>
              </a:spcBef>
              <a:spcAft>
                <a:spcPts val="0"/>
              </a:spcAft>
              <a:buSzPts val="1200"/>
              <a:buAutoNum type="arabicPeriod"/>
            </a:pPr>
            <a:r>
              <a:rPr lang="en" sz="1200"/>
              <a:t>Generate total value for all industry aggregation based on each variable name and units only Dollars</a:t>
            </a:r>
            <a:endParaRPr sz="1200"/>
          </a:p>
          <a:p>
            <a:pPr indent="-304800" lvl="0" marL="457200" marR="0" rtl="0" algn="l">
              <a:lnSpc>
                <a:spcPct val="115000"/>
              </a:lnSpc>
              <a:spcBef>
                <a:spcPts val="0"/>
              </a:spcBef>
              <a:spcAft>
                <a:spcPts val="0"/>
              </a:spcAft>
              <a:buSzPts val="1200"/>
              <a:buAutoNum type="arabicPeriod"/>
            </a:pPr>
            <a:r>
              <a:rPr lang="en" sz="1200"/>
              <a:t>Generate total value based on per individual industry name, per level and units only Dollars</a:t>
            </a:r>
            <a:endParaRPr sz="1200"/>
          </a:p>
          <a:p>
            <a:pPr indent="-304800" lvl="0" marL="457200" marR="0" rtl="0" algn="l">
              <a:lnSpc>
                <a:spcPct val="115000"/>
              </a:lnSpc>
              <a:spcBef>
                <a:spcPts val="0"/>
              </a:spcBef>
              <a:spcAft>
                <a:spcPts val="0"/>
              </a:spcAft>
              <a:buSzPts val="1200"/>
              <a:buAutoNum type="arabicPeriod"/>
            </a:pPr>
            <a:r>
              <a:rPr lang="en" sz="1200"/>
              <a:t>Generate summary of yearly total values based on industry name and units only Dollars</a:t>
            </a:r>
            <a:endParaRPr sz="1200"/>
          </a:p>
          <a:p>
            <a:pPr indent="-304800" lvl="0" marL="457200" rtl="0" algn="l">
              <a:spcBef>
                <a:spcPts val="0"/>
              </a:spcBef>
              <a:spcAft>
                <a:spcPts val="0"/>
              </a:spcAft>
              <a:buSzPts val="1200"/>
              <a:buAutoNum type="arabicPeriod"/>
            </a:pPr>
            <a:r>
              <a:rPr lang="en" sz="1200"/>
              <a:t>Generate top 3 and bottom 3 variable name in transposed format based on each year and units only Dollars</a:t>
            </a:r>
            <a:endParaRPr sz="1050">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200"/>
          </a:p>
          <a:p>
            <a:pPr indent="0" lvl="0" marL="0" marR="0" rtl="0" algn="l">
              <a:lnSpc>
                <a:spcPct val="115000"/>
              </a:lnSpc>
              <a:spcBef>
                <a:spcPts val="1000"/>
              </a:spcBef>
              <a:spcAft>
                <a:spcPts val="0"/>
              </a:spcAft>
              <a:buClr>
                <a:schemeClr val="accent1"/>
              </a:buClr>
              <a:buSzPts val="1300"/>
              <a:buFont typeface="Lato"/>
              <a:buNone/>
            </a:pPr>
            <a:r>
              <a:t/>
            </a:r>
            <a:endParaRPr b="0" i="1" sz="12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b="0" i="1" lang="en" sz="1200" u="none" cap="none" strike="noStrike">
                <a:solidFill>
                  <a:schemeClr val="accent1"/>
                </a:solidFill>
                <a:latin typeface="Lato"/>
                <a:ea typeface="Lato"/>
                <a:cs typeface="Lato"/>
                <a:sym typeface="Lato"/>
              </a:rPr>
              <a:t>**Expected result : &lt;sql-script-file&gt;.sql</a:t>
            </a:r>
            <a:endParaRPr b="0" i="1" sz="12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rPr i="1" lang="en" sz="1200"/>
              <a:t>***Also please state any assumptions in comment if you have any</a:t>
            </a:r>
            <a:endParaRPr i="1" sz="1200"/>
          </a:p>
          <a:p>
            <a:pPr indent="0" lvl="0" marL="0" marR="0" rtl="0" algn="l">
              <a:lnSpc>
                <a:spcPct val="115000"/>
              </a:lnSpc>
              <a:spcBef>
                <a:spcPts val="1000"/>
              </a:spcBef>
              <a:spcAft>
                <a:spcPts val="0"/>
              </a:spcAft>
              <a:buClr>
                <a:schemeClr val="accent1"/>
              </a:buClr>
              <a:buSzPts val="1300"/>
              <a:buFont typeface="Lato"/>
              <a:buNone/>
            </a:pPr>
            <a:r>
              <a:t/>
            </a:r>
            <a:endParaRPr b="0" i="0" sz="1200" u="none" cap="none" strike="noStrike">
              <a:solidFill>
                <a:schemeClr val="accent1"/>
              </a:solidFill>
              <a:latin typeface="Lato"/>
              <a:ea typeface="Lato"/>
              <a:cs typeface="Lato"/>
              <a:sym typeface="Lato"/>
            </a:endParaRPr>
          </a:p>
          <a:p>
            <a:pPr indent="0" lvl="0" marL="0" marR="0" rtl="0" algn="l">
              <a:lnSpc>
                <a:spcPct val="115000"/>
              </a:lnSpc>
              <a:spcBef>
                <a:spcPts val="1000"/>
              </a:spcBef>
              <a:spcAft>
                <a:spcPts val="0"/>
              </a:spcAft>
              <a:buClr>
                <a:schemeClr val="accent1"/>
              </a:buClr>
              <a:buSzPts val="1300"/>
              <a:buFont typeface="Lato"/>
              <a:buNone/>
            </a:pPr>
            <a:r>
              <a:t/>
            </a:r>
            <a:endParaRPr b="0" i="0" sz="12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1000"/>
              </a:spcAft>
              <a:buClr>
                <a:schemeClr val="accent1"/>
              </a:buClr>
              <a:buSzPts val="1300"/>
              <a:buFont typeface="Lato"/>
              <a:buNone/>
            </a:pPr>
            <a:r>
              <a:t/>
            </a:r>
            <a:endParaRPr b="0" i="1" sz="1200" u="none" cap="none" strike="noStrike">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22450"/>
            <a:ext cx="61563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Technical Programming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Data Collection and Transform Case</a:t>
            </a:r>
            <a:endParaRPr sz="2400"/>
          </a:p>
        </p:txBody>
      </p:sp>
      <p:sp>
        <p:nvSpPr>
          <p:cNvPr id="141" name="Google Shape;141;p21"/>
          <p:cNvSpPr txBox="1"/>
          <p:nvPr>
            <p:ph idx="4294967295" type="subTitle"/>
          </p:nvPr>
        </p:nvSpPr>
        <p:spPr>
          <a:xfrm>
            <a:off x="730000" y="1408925"/>
            <a:ext cx="7688700" cy="3466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1"/>
              </a:buClr>
              <a:buSzPts val="1300"/>
              <a:buFont typeface="Lato"/>
              <a:buNone/>
            </a:pPr>
            <a:r>
              <a:rPr b="1" i="0" lang="en" sz="1600" u="none" cap="none" strike="noStrike">
                <a:solidFill>
                  <a:schemeClr val="accent1"/>
                </a:solidFill>
                <a:latin typeface="Lato"/>
                <a:ea typeface="Lato"/>
                <a:cs typeface="Lato"/>
                <a:sym typeface="Lato"/>
              </a:rPr>
              <a:t>Case study:</a:t>
            </a:r>
            <a:endParaRPr b="1" i="0" sz="16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Our product and data science team are in need of ecommerce products data available currently in the market. As a data engineer we require you to build a prototype of a crawler with specification of :</a:t>
            </a:r>
            <a:endParaRPr b="0" i="0" sz="1200" u="none" cap="none" strike="noStrike">
              <a:solidFill>
                <a:schemeClr val="accent1"/>
              </a:solidFill>
              <a:latin typeface="Lato"/>
              <a:ea typeface="Lato"/>
              <a:cs typeface="Lato"/>
              <a:sym typeface="Lato"/>
            </a:endParaRPr>
          </a:p>
          <a:p>
            <a:pPr indent="-304800" lvl="0" marL="457200" marR="0" rtl="0" algn="just">
              <a:lnSpc>
                <a:spcPct val="115000"/>
              </a:lnSpc>
              <a:spcBef>
                <a:spcPts val="1000"/>
              </a:spcBef>
              <a:spcAft>
                <a:spcPts val="0"/>
              </a:spcAft>
              <a:buClr>
                <a:schemeClr val="accent1"/>
              </a:buClr>
              <a:buSzPts val="1200"/>
              <a:buFont typeface="Lato"/>
              <a:buChar char="●"/>
            </a:pPr>
            <a:r>
              <a:rPr b="0" i="0" lang="en" sz="1200" u="none" cap="none" strike="noStrike">
                <a:solidFill>
                  <a:schemeClr val="accent1"/>
                </a:solidFill>
                <a:latin typeface="Lato"/>
                <a:ea typeface="Lato"/>
                <a:cs typeface="Lato"/>
                <a:sym typeface="Lato"/>
              </a:rPr>
              <a:t>Crawl data from one of Indonesia’s </a:t>
            </a:r>
            <a:r>
              <a:rPr b="1" i="0" lang="en" sz="1200" u="none" cap="none" strike="noStrike">
                <a:solidFill>
                  <a:schemeClr val="accent1"/>
                </a:solidFill>
                <a:latin typeface="Lato"/>
                <a:ea typeface="Lato"/>
                <a:cs typeface="Lato"/>
                <a:sym typeface="Lato"/>
              </a:rPr>
              <a:t>Ecommerce site </a:t>
            </a:r>
            <a:r>
              <a:rPr b="0" i="0" lang="en" sz="1200" u="none" cap="none" strike="noStrike">
                <a:solidFill>
                  <a:schemeClr val="accent1"/>
                </a:solidFill>
                <a:latin typeface="Lato"/>
                <a:ea typeface="Lato"/>
                <a:cs typeface="Lato"/>
                <a:sym typeface="Lato"/>
              </a:rPr>
              <a:t>product</a:t>
            </a:r>
            <a:r>
              <a:rPr b="1" i="0" lang="en" sz="1200" u="none" cap="none" strike="noStrike">
                <a:solidFill>
                  <a:schemeClr val="accent1"/>
                </a:solidFill>
                <a:latin typeface="Lato"/>
                <a:ea typeface="Lato"/>
                <a:cs typeface="Lato"/>
                <a:sym typeface="Lato"/>
              </a:rPr>
              <a:t> </a:t>
            </a:r>
            <a:r>
              <a:rPr b="0" i="0" lang="en" sz="1200" u="none" cap="none" strike="noStrike">
                <a:solidFill>
                  <a:schemeClr val="accent1"/>
                </a:solidFill>
                <a:latin typeface="Lato"/>
                <a:ea typeface="Lato"/>
                <a:cs typeface="Lato"/>
                <a:sym typeface="Lato"/>
              </a:rPr>
              <a:t>page</a:t>
            </a:r>
            <a:r>
              <a:rPr b="1" i="0" lang="en" sz="1200" u="none" cap="none" strike="noStrike">
                <a:solidFill>
                  <a:schemeClr val="accent1"/>
                </a:solidFill>
                <a:latin typeface="Lato"/>
                <a:ea typeface="Lato"/>
                <a:cs typeface="Lato"/>
                <a:sym typeface="Lato"/>
              </a:rPr>
              <a:t> </a:t>
            </a:r>
            <a:r>
              <a:rPr b="0" i="0" lang="en" sz="1200" u="none" cap="none" strike="noStrike">
                <a:solidFill>
                  <a:schemeClr val="accent1"/>
                </a:solidFill>
                <a:latin typeface="Lato"/>
                <a:ea typeface="Lato"/>
                <a:cs typeface="Lato"/>
                <a:sym typeface="Lato"/>
              </a:rPr>
              <a:t>(your choice, free).</a:t>
            </a:r>
            <a:endParaRPr b="0" i="0" sz="1200" u="none" cap="none" strike="noStrike">
              <a:solidFill>
                <a:schemeClr val="accent1"/>
              </a:solidFill>
              <a:latin typeface="Lato"/>
              <a:ea typeface="Lato"/>
              <a:cs typeface="Lato"/>
              <a:sym typeface="Lato"/>
            </a:endParaRPr>
          </a:p>
          <a:p>
            <a:pPr indent="-304800" lvl="0" marL="457200" marR="0" rtl="0" algn="just">
              <a:lnSpc>
                <a:spcPct val="115000"/>
              </a:lnSpc>
              <a:spcBef>
                <a:spcPts val="0"/>
              </a:spcBef>
              <a:spcAft>
                <a:spcPts val="0"/>
              </a:spcAft>
              <a:buClr>
                <a:schemeClr val="accent1"/>
              </a:buClr>
              <a:buSzPts val="1200"/>
              <a:buFont typeface="Lato"/>
              <a:buChar char="●"/>
            </a:pPr>
            <a:r>
              <a:rPr b="0" i="0" lang="en" sz="1200" u="none" cap="none" strike="noStrike">
                <a:solidFill>
                  <a:schemeClr val="accent1"/>
                </a:solidFill>
                <a:latin typeface="Lato"/>
                <a:ea typeface="Lato"/>
                <a:cs typeface="Lato"/>
                <a:sym typeface="Lato"/>
              </a:rPr>
              <a:t>Use a proper </a:t>
            </a:r>
            <a:r>
              <a:rPr b="1" i="0" lang="en" sz="1200" u="none" cap="none" strike="noStrike">
                <a:solidFill>
                  <a:schemeClr val="accent1"/>
                </a:solidFill>
                <a:latin typeface="Lato"/>
                <a:ea typeface="Lato"/>
                <a:cs typeface="Lato"/>
                <a:sym typeface="Lato"/>
              </a:rPr>
              <a:t>Python 3</a:t>
            </a:r>
            <a:r>
              <a:rPr b="0" i="0" lang="en" sz="1200" u="none" cap="none" strike="noStrike">
                <a:solidFill>
                  <a:schemeClr val="accent1"/>
                </a:solidFill>
                <a:latin typeface="Lato"/>
                <a:ea typeface="Lato"/>
                <a:cs typeface="Lato"/>
                <a:sym typeface="Lato"/>
              </a:rPr>
              <a:t> script</a:t>
            </a:r>
            <a:endParaRPr b="0" i="0" sz="1200" u="none" cap="none" strike="noStrike">
              <a:solidFill>
                <a:schemeClr val="accent1"/>
              </a:solidFill>
              <a:latin typeface="Lato"/>
              <a:ea typeface="Lato"/>
              <a:cs typeface="Lato"/>
              <a:sym typeface="Lato"/>
            </a:endParaRPr>
          </a:p>
          <a:p>
            <a:pPr indent="-304800" lvl="0" marL="457200" marR="0" rtl="0" algn="just">
              <a:lnSpc>
                <a:spcPct val="115000"/>
              </a:lnSpc>
              <a:spcBef>
                <a:spcPts val="0"/>
              </a:spcBef>
              <a:spcAft>
                <a:spcPts val="0"/>
              </a:spcAft>
              <a:buClr>
                <a:schemeClr val="accent1"/>
              </a:buClr>
              <a:buSzPts val="1200"/>
              <a:buFont typeface="Lato"/>
              <a:buChar char="●"/>
            </a:pPr>
            <a:r>
              <a:rPr b="0" i="0" lang="en" sz="1200" u="none" cap="none" strike="noStrike">
                <a:solidFill>
                  <a:schemeClr val="accent1"/>
                </a:solidFill>
                <a:latin typeface="Lato"/>
                <a:ea typeface="Lato"/>
                <a:cs typeface="Lato"/>
                <a:sym typeface="Lato"/>
              </a:rPr>
              <a:t>Mandatory information result of </a:t>
            </a:r>
            <a:r>
              <a:rPr b="1" i="0" lang="en" sz="1200" u="none" cap="none" strike="noStrike">
                <a:solidFill>
                  <a:schemeClr val="accent1"/>
                </a:solidFill>
                <a:latin typeface="Lato"/>
                <a:ea typeface="Lato"/>
                <a:cs typeface="Lato"/>
                <a:sym typeface="Lato"/>
              </a:rPr>
              <a:t>Product Name, Category, and Price</a:t>
            </a:r>
            <a:endParaRPr b="1" i="0" sz="1200" u="none" cap="none" strike="noStrike">
              <a:solidFill>
                <a:schemeClr val="accent1"/>
              </a:solidFill>
              <a:latin typeface="Lato"/>
              <a:ea typeface="Lato"/>
              <a:cs typeface="Lato"/>
              <a:sym typeface="Lato"/>
            </a:endParaRPr>
          </a:p>
          <a:p>
            <a:pPr indent="-304800" lvl="0" marL="457200" marR="0" rtl="0" algn="just">
              <a:lnSpc>
                <a:spcPct val="115000"/>
              </a:lnSpc>
              <a:spcBef>
                <a:spcPts val="0"/>
              </a:spcBef>
              <a:spcAft>
                <a:spcPts val="0"/>
              </a:spcAft>
              <a:buClr>
                <a:schemeClr val="accent1"/>
              </a:buClr>
              <a:buSzPts val="1200"/>
              <a:buFont typeface="Lato"/>
              <a:buChar char="●"/>
            </a:pPr>
            <a:r>
              <a:rPr b="0" i="0" lang="en" sz="1200" u="none" cap="none" strike="noStrike">
                <a:solidFill>
                  <a:schemeClr val="accent1"/>
                </a:solidFill>
                <a:latin typeface="Lato"/>
                <a:ea typeface="Lato"/>
                <a:cs typeface="Lato"/>
                <a:sym typeface="Lato"/>
              </a:rPr>
              <a:t>Result would be in file format of : </a:t>
            </a:r>
            <a:r>
              <a:rPr b="1" i="0" lang="en" sz="1200" u="none" cap="none" strike="noStrike">
                <a:solidFill>
                  <a:schemeClr val="accent1"/>
                </a:solidFill>
                <a:latin typeface="Lato"/>
                <a:ea typeface="Lato"/>
                <a:cs typeface="Lato"/>
                <a:sym typeface="Lato"/>
              </a:rPr>
              <a:t>csv</a:t>
            </a:r>
            <a:r>
              <a:rPr b="0" i="0" lang="en" sz="1200" u="none" cap="none" strike="noStrike">
                <a:solidFill>
                  <a:schemeClr val="accent1"/>
                </a:solidFill>
                <a:latin typeface="Lato"/>
                <a:ea typeface="Lato"/>
                <a:cs typeface="Lato"/>
                <a:sym typeface="Lato"/>
              </a:rPr>
              <a:t> and </a:t>
            </a:r>
            <a:r>
              <a:rPr b="1" i="0" lang="en" sz="1200" u="none" cap="none" strike="noStrike">
                <a:solidFill>
                  <a:schemeClr val="accent1"/>
                </a:solidFill>
                <a:latin typeface="Lato"/>
                <a:ea typeface="Lato"/>
                <a:cs typeface="Lato"/>
                <a:sym typeface="Lato"/>
              </a:rPr>
              <a:t>json</a:t>
            </a:r>
            <a:endParaRPr b="1" i="0" sz="12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rPr b="0" i="0" lang="en" sz="1200" u="none" cap="none" strike="noStrike">
                <a:solidFill>
                  <a:schemeClr val="accent1"/>
                </a:solidFill>
                <a:latin typeface="Lato"/>
                <a:ea typeface="Lato"/>
                <a:cs typeface="Lato"/>
                <a:sym typeface="Lato"/>
              </a:rPr>
              <a:t>Use your own creativity to determine another extra mile that benefit our business users such as extra information field and short explanation why do you think this is important in the long run. Also don’t forget to help your other team mate, please make your code/script is as neat as possible and gave a lot of comment/mark about what your code do.</a:t>
            </a:r>
            <a:endParaRPr b="0" i="0" sz="12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0"/>
              </a:spcAft>
              <a:buClr>
                <a:schemeClr val="accent1"/>
              </a:buClr>
              <a:buSzPts val="1300"/>
              <a:buFont typeface="Lato"/>
              <a:buNone/>
            </a:pPr>
            <a:r>
              <a:t/>
            </a:r>
            <a:endParaRPr b="0" i="0" sz="1200" u="none" cap="none" strike="noStrike">
              <a:solidFill>
                <a:schemeClr val="accent1"/>
              </a:solidFill>
              <a:latin typeface="Lato"/>
              <a:ea typeface="Lato"/>
              <a:cs typeface="Lato"/>
              <a:sym typeface="Lato"/>
            </a:endParaRPr>
          </a:p>
          <a:p>
            <a:pPr indent="0" lvl="0" marL="0" marR="0" rtl="0" algn="just">
              <a:lnSpc>
                <a:spcPct val="115000"/>
              </a:lnSpc>
              <a:spcBef>
                <a:spcPts val="1000"/>
              </a:spcBef>
              <a:spcAft>
                <a:spcPts val="1000"/>
              </a:spcAft>
              <a:buClr>
                <a:schemeClr val="accent1"/>
              </a:buClr>
              <a:buSzPts val="1300"/>
              <a:buFont typeface="Lato"/>
              <a:buNone/>
            </a:pPr>
            <a:r>
              <a:rPr b="0" i="1" lang="en" sz="1200" u="none" cap="none" strike="noStrike">
                <a:solidFill>
                  <a:schemeClr val="accent1"/>
                </a:solidFill>
                <a:latin typeface="Lato"/>
                <a:ea typeface="Lato"/>
                <a:cs typeface="Lato"/>
                <a:sym typeface="Lato"/>
              </a:rPr>
              <a:t>**Expected result : &lt;python-script-file&gt;.py, &lt;result-file&gt;.csv, and &lt;result-file&gt;.json</a:t>
            </a:r>
            <a:endParaRPr b="0" i="1" sz="1200" u="none" cap="none" strike="noStrike">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9A1E3"/>
        </a:solid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22450"/>
            <a:ext cx="61563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Design / Architecture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4294967295" type="subTitle"/>
          </p:nvPr>
        </p:nvSpPr>
        <p:spPr>
          <a:xfrm>
            <a:off x="730000" y="1408925"/>
            <a:ext cx="7688700" cy="34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MovFlix is a website that streams movies to users online. Movie junkies can visit the MovFlix website to watch their favorite movies.</a:t>
            </a:r>
            <a:endParaRPr sz="1200"/>
          </a:p>
          <a:p>
            <a:pPr indent="0" lvl="0" marL="0" rtl="0" algn="l">
              <a:lnSpc>
                <a:spcPct val="115000"/>
              </a:lnSpc>
              <a:spcBef>
                <a:spcPts val="0"/>
              </a:spcBef>
              <a:spcAft>
                <a:spcPts val="0"/>
              </a:spcAft>
              <a:buNone/>
            </a:pPr>
            <a:r>
              <a:rPr lang="en" sz="1200"/>
              <a:t>In this question, you will design a end-to-end movie recommender system that can recommend movies that a user should watch based on his/her past movie ratings. Fresh recommendations (a refresh of user recommendations) have to be provided to the user through the MovFlix user's account dashboard at least daily.</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A sample of the data can be found in the MovFlix_datasets folder. Assuming that a recommender sub-system already exists, it supports real-time data ingestion with online learning ML algorithm to predict both realtime and batch user-movie ratings, depending on your preference. You can make use of this subsystem in your system design.</a:t>
            </a:r>
            <a:endParaRPr sz="1100">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chemeClr val="accent1"/>
              </a:buClr>
              <a:buSzPts val="1300"/>
              <a:buFont typeface="Lato"/>
              <a:buNone/>
            </a:pPr>
            <a:r>
              <a:t/>
            </a:r>
            <a:endParaRPr b="1" sz="1600"/>
          </a:p>
          <a:p>
            <a:pPr indent="0" lvl="0" marL="0" marR="0" rtl="0" algn="just">
              <a:lnSpc>
                <a:spcPct val="115000"/>
              </a:lnSpc>
              <a:spcBef>
                <a:spcPts val="0"/>
              </a:spcBef>
              <a:spcAft>
                <a:spcPts val="0"/>
              </a:spcAft>
              <a:buClr>
                <a:schemeClr val="accent1"/>
              </a:buClr>
              <a:buSzPts val="1300"/>
              <a:buFont typeface="Lato"/>
              <a:buNone/>
            </a:pPr>
            <a:r>
              <a:t/>
            </a:r>
            <a:endParaRPr b="1" sz="1600"/>
          </a:p>
          <a:p>
            <a:pPr indent="0" lvl="0" marL="0" marR="0" rtl="0" algn="l">
              <a:lnSpc>
                <a:spcPct val="115000"/>
              </a:lnSpc>
              <a:spcBef>
                <a:spcPts val="0"/>
              </a:spcBef>
              <a:spcAft>
                <a:spcPts val="0"/>
              </a:spcAft>
              <a:buNone/>
            </a:pPr>
            <a:r>
              <a:rPr b="1" lang="en" sz="1200"/>
              <a:t>**Remarks</a:t>
            </a:r>
            <a:r>
              <a:rPr lang="en" sz="1200"/>
              <a:t>:</a:t>
            </a:r>
            <a:endParaRPr sz="1200"/>
          </a:p>
          <a:p>
            <a:pPr indent="0" lvl="0" marL="0" marR="0" rtl="0" algn="l">
              <a:lnSpc>
                <a:spcPct val="115000"/>
              </a:lnSpc>
              <a:spcBef>
                <a:spcPts val="0"/>
              </a:spcBef>
              <a:spcAft>
                <a:spcPts val="0"/>
              </a:spcAft>
              <a:buNone/>
            </a:pPr>
            <a:r>
              <a:rPr lang="en" sz="1200"/>
              <a:t>This question does not have 'only one' solution or answer. There are many ways to approach the task, feel free to express yourself on this.</a:t>
            </a:r>
            <a:endParaRPr b="1" sz="1600"/>
          </a:p>
        </p:txBody>
      </p:sp>
      <p:sp>
        <p:nvSpPr>
          <p:cNvPr id="152" name="Google Shape;152;p23"/>
          <p:cNvSpPr txBox="1"/>
          <p:nvPr>
            <p:ph type="title"/>
          </p:nvPr>
        </p:nvSpPr>
        <p:spPr>
          <a:xfrm>
            <a:off x="727600" y="5644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t>Design / Architecture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