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8" r:id="rId1"/>
  </p:sldMasterIdLst>
  <p:notesMasterIdLst>
    <p:notesMasterId r:id="rId29"/>
  </p:notesMasterIdLst>
  <p:sldIdLst>
    <p:sldId id="256" r:id="rId2"/>
    <p:sldId id="266" r:id="rId3"/>
    <p:sldId id="267" r:id="rId4"/>
    <p:sldId id="271" r:id="rId5"/>
    <p:sldId id="268" r:id="rId6"/>
    <p:sldId id="272" r:id="rId7"/>
    <p:sldId id="274" r:id="rId8"/>
    <p:sldId id="281" r:id="rId9"/>
    <p:sldId id="282" r:id="rId10"/>
    <p:sldId id="284" r:id="rId11"/>
    <p:sldId id="285" r:id="rId12"/>
    <p:sldId id="299" r:id="rId13"/>
    <p:sldId id="300" r:id="rId14"/>
    <p:sldId id="301" r:id="rId15"/>
    <p:sldId id="302" r:id="rId16"/>
    <p:sldId id="303" r:id="rId17"/>
    <p:sldId id="306" r:id="rId18"/>
    <p:sldId id="307" r:id="rId19"/>
    <p:sldId id="308" r:id="rId20"/>
    <p:sldId id="309" r:id="rId21"/>
    <p:sldId id="310" r:id="rId22"/>
    <p:sldId id="311" r:id="rId23"/>
    <p:sldId id="312" r:id="rId24"/>
    <p:sldId id="313" r:id="rId25"/>
    <p:sldId id="314" r:id="rId26"/>
    <p:sldId id="315" r:id="rId27"/>
    <p:sldId id="31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30"/>
    <p:restoredTop sz="96327"/>
  </p:normalViewPr>
  <p:slideViewPr>
    <p:cSldViewPr snapToGrid="0" snapToObjects="1">
      <p:cViewPr varScale="1">
        <p:scale>
          <a:sx n="122" d="100"/>
          <a:sy n="122" d="100"/>
        </p:scale>
        <p:origin x="2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03B0A-2BF7-A842-90CF-83E0F061AE2C}" type="datetimeFigureOut">
              <a:rPr lang="en-US" smtClean="0"/>
              <a:t>12/13/21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4F616-A635-A648-A52A-0B691F8AFEB7}" type="slidenum">
              <a:rPr lang="en-US" smtClean="0"/>
              <a:t>‹#›</a:t>
            </a:fld>
            <a:endParaRPr lang="en-US"/>
          </a:p>
        </p:txBody>
      </p:sp>
    </p:spTree>
    <p:extLst>
      <p:ext uri="{BB962C8B-B14F-4D97-AF65-F5344CB8AC3E}">
        <p14:creationId xmlns:p14="http://schemas.microsoft.com/office/powerpoint/2010/main" val="370061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DEC4-BF66-9D47-A894-36D9D4C20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58AF4E-D1E6-1645-993F-DA74C503E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18CEC-1558-2B49-89EF-3A1F8EE3C48F}"/>
              </a:ext>
            </a:extLst>
          </p:cNvPr>
          <p:cNvSpPr>
            <a:spLocks noGrp="1"/>
          </p:cNvSpPr>
          <p:nvPr>
            <p:ph type="dt" sz="half" idx="10"/>
          </p:nvPr>
        </p:nvSpPr>
        <p:spPr/>
        <p:txBody>
          <a:bodyPr/>
          <a:lstStyle/>
          <a:p>
            <a:fld id="{EEA61EDD-6F2C-2D4A-9FE6-DD3B9C0F3362}" type="datetime1">
              <a:rPr lang="en-US" smtClean="0"/>
              <a:t>12/13/21</a:t>
            </a:fld>
            <a:endParaRPr lang="en-US" dirty="0"/>
          </a:p>
        </p:txBody>
      </p:sp>
      <p:sp>
        <p:nvSpPr>
          <p:cNvPr id="5" name="Footer Placeholder 4">
            <a:extLst>
              <a:ext uri="{FF2B5EF4-FFF2-40B4-BE49-F238E27FC236}">
                <a16:creationId xmlns:a16="http://schemas.microsoft.com/office/drawing/2014/main" id="{3C02380B-DDC6-2849-A264-C2F029A4FD14}"/>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233FBCA8-A7F4-FE45-BEB2-90BF063CC59B}"/>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0362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795F-5A84-944B-9CCE-37500ACCF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BE2DD-7B08-3A4C-9299-DAB1391CD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3B09A-59E7-C64E-A5BA-23C7ABA3BCF3}"/>
              </a:ext>
            </a:extLst>
          </p:cNvPr>
          <p:cNvSpPr>
            <a:spLocks noGrp="1"/>
          </p:cNvSpPr>
          <p:nvPr>
            <p:ph type="dt" sz="half" idx="10"/>
          </p:nvPr>
        </p:nvSpPr>
        <p:spPr/>
        <p:txBody>
          <a:bodyPr/>
          <a:lstStyle/>
          <a:p>
            <a:fld id="{B0DF86AA-2B4A-0145-8AF4-973CA9169CF8}" type="datetime1">
              <a:rPr lang="en-US" smtClean="0"/>
              <a:t>12/13/21</a:t>
            </a:fld>
            <a:endParaRPr lang="en-US" dirty="0"/>
          </a:p>
        </p:txBody>
      </p:sp>
      <p:sp>
        <p:nvSpPr>
          <p:cNvPr id="5" name="Footer Placeholder 4">
            <a:extLst>
              <a:ext uri="{FF2B5EF4-FFF2-40B4-BE49-F238E27FC236}">
                <a16:creationId xmlns:a16="http://schemas.microsoft.com/office/drawing/2014/main" id="{2BB386BC-893D-264B-B6EE-2CFF1B96CC66}"/>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9285011E-D86B-4940-8783-0471F17D575E}"/>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36335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A4D0E-2E5A-364E-BEC3-6D47AC2AC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7A933-8145-8446-BBA4-E86904AC2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3587-617F-134C-947B-D60F1789B69C}"/>
              </a:ext>
            </a:extLst>
          </p:cNvPr>
          <p:cNvSpPr>
            <a:spLocks noGrp="1"/>
          </p:cNvSpPr>
          <p:nvPr>
            <p:ph type="dt" sz="half" idx="10"/>
          </p:nvPr>
        </p:nvSpPr>
        <p:spPr/>
        <p:txBody>
          <a:bodyPr/>
          <a:lstStyle/>
          <a:p>
            <a:fld id="{937159F9-1758-AD4F-A651-36517C3AA4B1}" type="datetime1">
              <a:rPr lang="en-US" smtClean="0"/>
              <a:t>12/13/21</a:t>
            </a:fld>
            <a:endParaRPr lang="en-US" dirty="0"/>
          </a:p>
        </p:txBody>
      </p:sp>
      <p:sp>
        <p:nvSpPr>
          <p:cNvPr id="5" name="Footer Placeholder 4">
            <a:extLst>
              <a:ext uri="{FF2B5EF4-FFF2-40B4-BE49-F238E27FC236}">
                <a16:creationId xmlns:a16="http://schemas.microsoft.com/office/drawing/2014/main" id="{D9027F32-84BD-4B48-8A02-7201324506CD}"/>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188ECECB-7EE6-984E-822C-B010EF74A962}"/>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2525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E4BF-E749-834E-AF4E-2B4133779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9C242-682E-064F-8B4A-D514AA385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CED00-1FC3-544D-9609-BB289411E0CB}"/>
              </a:ext>
            </a:extLst>
          </p:cNvPr>
          <p:cNvSpPr>
            <a:spLocks noGrp="1"/>
          </p:cNvSpPr>
          <p:nvPr>
            <p:ph type="dt" sz="half" idx="10"/>
          </p:nvPr>
        </p:nvSpPr>
        <p:spPr/>
        <p:txBody>
          <a:bodyPr/>
          <a:lstStyle/>
          <a:p>
            <a:fld id="{38064E86-050E-2243-89C4-8CCB7AB86D56}" type="datetime1">
              <a:rPr lang="en-US" smtClean="0"/>
              <a:t>12/13/21</a:t>
            </a:fld>
            <a:endParaRPr lang="en-US" dirty="0"/>
          </a:p>
        </p:txBody>
      </p:sp>
      <p:sp>
        <p:nvSpPr>
          <p:cNvPr id="5" name="Footer Placeholder 4">
            <a:extLst>
              <a:ext uri="{FF2B5EF4-FFF2-40B4-BE49-F238E27FC236}">
                <a16:creationId xmlns:a16="http://schemas.microsoft.com/office/drawing/2014/main" id="{F53E2E09-01F9-584F-8ABD-F34280F5F716}"/>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D42CF848-5AEE-E042-B2C6-58749455D0B2}"/>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77565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5AB6-EA17-EF4B-A3F7-16B08DDB9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D65391-DF32-C945-83E3-D5140A5F7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59D504-FEFB-6D4D-9A75-16CFDEBFB868}"/>
              </a:ext>
            </a:extLst>
          </p:cNvPr>
          <p:cNvSpPr>
            <a:spLocks noGrp="1"/>
          </p:cNvSpPr>
          <p:nvPr>
            <p:ph type="dt" sz="half" idx="10"/>
          </p:nvPr>
        </p:nvSpPr>
        <p:spPr/>
        <p:txBody>
          <a:bodyPr/>
          <a:lstStyle/>
          <a:p>
            <a:fld id="{460890F5-ED7C-3343-97D5-3DD3FF2E11B8}" type="datetime1">
              <a:rPr lang="en-US" smtClean="0"/>
              <a:t>12/13/21</a:t>
            </a:fld>
            <a:endParaRPr lang="en-US" dirty="0"/>
          </a:p>
        </p:txBody>
      </p:sp>
      <p:sp>
        <p:nvSpPr>
          <p:cNvPr id="5" name="Footer Placeholder 4">
            <a:extLst>
              <a:ext uri="{FF2B5EF4-FFF2-40B4-BE49-F238E27FC236}">
                <a16:creationId xmlns:a16="http://schemas.microsoft.com/office/drawing/2014/main" id="{639CD739-B2BA-1A4D-96FE-3A541538FA47}"/>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813D0FCB-56E4-CD46-B5CD-B14830114CBA}"/>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90280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558F-E430-F94C-B513-9ABD5D541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3E1B1-1789-5B48-A456-5B09C99FE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DAF5C-A450-4C4F-A81F-E4EE4CBE1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AECAA-E261-CA4F-8047-68DE9E52A4A5}"/>
              </a:ext>
            </a:extLst>
          </p:cNvPr>
          <p:cNvSpPr>
            <a:spLocks noGrp="1"/>
          </p:cNvSpPr>
          <p:nvPr>
            <p:ph type="dt" sz="half" idx="10"/>
          </p:nvPr>
        </p:nvSpPr>
        <p:spPr/>
        <p:txBody>
          <a:bodyPr/>
          <a:lstStyle/>
          <a:p>
            <a:fld id="{DC44F9DF-178B-ED45-8429-0C7D84A91380}" type="datetime1">
              <a:rPr lang="en-US" smtClean="0"/>
              <a:t>12/13/21</a:t>
            </a:fld>
            <a:endParaRPr lang="en-US" dirty="0"/>
          </a:p>
        </p:txBody>
      </p:sp>
      <p:sp>
        <p:nvSpPr>
          <p:cNvPr id="6" name="Footer Placeholder 5">
            <a:extLst>
              <a:ext uri="{FF2B5EF4-FFF2-40B4-BE49-F238E27FC236}">
                <a16:creationId xmlns:a16="http://schemas.microsoft.com/office/drawing/2014/main" id="{0909C012-796E-A147-A829-E743AC0692D9}"/>
              </a:ext>
            </a:extLst>
          </p:cNvPr>
          <p:cNvSpPr>
            <a:spLocks noGrp="1"/>
          </p:cNvSpPr>
          <p:nvPr>
            <p:ph type="ftr" sz="quarter" idx="11"/>
          </p:nvPr>
        </p:nvSpPr>
        <p:spPr/>
        <p:txBody>
          <a:bodyPr/>
          <a:lstStyle/>
          <a:p>
            <a:r>
              <a:rPr lang="en-US">
                <a:solidFill>
                  <a:schemeClr val="tx1"/>
                </a:solidFill>
              </a:rPr>
              <a:t>Fall -2021</a:t>
            </a:r>
          </a:p>
        </p:txBody>
      </p:sp>
      <p:sp>
        <p:nvSpPr>
          <p:cNvPr id="7" name="Slide Number Placeholder 6">
            <a:extLst>
              <a:ext uri="{FF2B5EF4-FFF2-40B4-BE49-F238E27FC236}">
                <a16:creationId xmlns:a16="http://schemas.microsoft.com/office/drawing/2014/main" id="{487BCDE8-909E-984E-8907-24E71E97CF68}"/>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1191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8B26-8AB6-F14C-9575-9144614A8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28C974-7BC5-A741-90E9-C1B16EDCD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ADF9C3-9206-DA47-B683-86A4C9100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EDD807-44CF-DA4E-A1D3-47AE1FC7F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A2B54-AEC4-AA47-ABF2-A3D021758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F95602-1BA7-714C-BD6E-149702D6DCFE}"/>
              </a:ext>
            </a:extLst>
          </p:cNvPr>
          <p:cNvSpPr>
            <a:spLocks noGrp="1"/>
          </p:cNvSpPr>
          <p:nvPr>
            <p:ph type="dt" sz="half" idx="10"/>
          </p:nvPr>
        </p:nvSpPr>
        <p:spPr/>
        <p:txBody>
          <a:bodyPr/>
          <a:lstStyle/>
          <a:p>
            <a:fld id="{34F7F57B-AD11-A346-9219-388DC174E1F1}" type="datetime1">
              <a:rPr lang="en-US" smtClean="0"/>
              <a:t>12/13/21</a:t>
            </a:fld>
            <a:endParaRPr lang="en-US" dirty="0"/>
          </a:p>
        </p:txBody>
      </p:sp>
      <p:sp>
        <p:nvSpPr>
          <p:cNvPr id="8" name="Footer Placeholder 7">
            <a:extLst>
              <a:ext uri="{FF2B5EF4-FFF2-40B4-BE49-F238E27FC236}">
                <a16:creationId xmlns:a16="http://schemas.microsoft.com/office/drawing/2014/main" id="{04D4A335-D3FD-5347-9230-05BD28083DD0}"/>
              </a:ext>
            </a:extLst>
          </p:cNvPr>
          <p:cNvSpPr>
            <a:spLocks noGrp="1"/>
          </p:cNvSpPr>
          <p:nvPr>
            <p:ph type="ftr" sz="quarter" idx="11"/>
          </p:nvPr>
        </p:nvSpPr>
        <p:spPr/>
        <p:txBody>
          <a:bodyPr/>
          <a:lstStyle/>
          <a:p>
            <a:r>
              <a:rPr lang="en-US">
                <a:solidFill>
                  <a:schemeClr val="tx1"/>
                </a:solidFill>
              </a:rPr>
              <a:t>Fall -2021</a:t>
            </a:r>
          </a:p>
        </p:txBody>
      </p:sp>
      <p:sp>
        <p:nvSpPr>
          <p:cNvPr id="9" name="Slide Number Placeholder 8">
            <a:extLst>
              <a:ext uri="{FF2B5EF4-FFF2-40B4-BE49-F238E27FC236}">
                <a16:creationId xmlns:a16="http://schemas.microsoft.com/office/drawing/2014/main" id="{6D593764-71BF-3A46-A860-691AB2F5F46F}"/>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06330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4C4A-5CF5-D24D-9E1E-BCD5ADD4B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83ED1-82A2-E34A-B917-19FA649C9D0C}"/>
              </a:ext>
            </a:extLst>
          </p:cNvPr>
          <p:cNvSpPr>
            <a:spLocks noGrp="1"/>
          </p:cNvSpPr>
          <p:nvPr>
            <p:ph type="dt" sz="half" idx="10"/>
          </p:nvPr>
        </p:nvSpPr>
        <p:spPr/>
        <p:txBody>
          <a:bodyPr/>
          <a:lstStyle/>
          <a:p>
            <a:fld id="{FD05748E-6C66-784E-A73E-3F81A48731CF}" type="datetime1">
              <a:rPr lang="en-US" smtClean="0"/>
              <a:t>12/13/21</a:t>
            </a:fld>
            <a:endParaRPr lang="en-US" dirty="0"/>
          </a:p>
        </p:txBody>
      </p:sp>
      <p:sp>
        <p:nvSpPr>
          <p:cNvPr id="4" name="Footer Placeholder 3">
            <a:extLst>
              <a:ext uri="{FF2B5EF4-FFF2-40B4-BE49-F238E27FC236}">
                <a16:creationId xmlns:a16="http://schemas.microsoft.com/office/drawing/2014/main" id="{D75ACAEF-AED9-C64F-971F-0FC3E650B39E}"/>
              </a:ext>
            </a:extLst>
          </p:cNvPr>
          <p:cNvSpPr>
            <a:spLocks noGrp="1"/>
          </p:cNvSpPr>
          <p:nvPr>
            <p:ph type="ftr" sz="quarter" idx="11"/>
          </p:nvPr>
        </p:nvSpPr>
        <p:spPr/>
        <p:txBody>
          <a:bodyPr/>
          <a:lstStyle/>
          <a:p>
            <a:r>
              <a:rPr lang="en-US">
                <a:solidFill>
                  <a:schemeClr val="tx1"/>
                </a:solidFill>
              </a:rPr>
              <a:t>Fall -2021</a:t>
            </a:r>
          </a:p>
        </p:txBody>
      </p:sp>
      <p:sp>
        <p:nvSpPr>
          <p:cNvPr id="5" name="Slide Number Placeholder 4">
            <a:extLst>
              <a:ext uri="{FF2B5EF4-FFF2-40B4-BE49-F238E27FC236}">
                <a16:creationId xmlns:a16="http://schemas.microsoft.com/office/drawing/2014/main" id="{3E3ED7D9-312F-F747-A00B-857BCC8320C1}"/>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65168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D0F4B-8E27-E34D-8CA8-EDAF5D3A331D}"/>
              </a:ext>
            </a:extLst>
          </p:cNvPr>
          <p:cNvSpPr>
            <a:spLocks noGrp="1"/>
          </p:cNvSpPr>
          <p:nvPr>
            <p:ph type="dt" sz="half" idx="10"/>
          </p:nvPr>
        </p:nvSpPr>
        <p:spPr/>
        <p:txBody>
          <a:bodyPr/>
          <a:lstStyle/>
          <a:p>
            <a:fld id="{1B427988-65F2-D942-931C-DF9682E90D2D}" type="datetime1">
              <a:rPr lang="en-US" smtClean="0"/>
              <a:t>12/13/21</a:t>
            </a:fld>
            <a:endParaRPr lang="en-US" dirty="0"/>
          </a:p>
        </p:txBody>
      </p:sp>
      <p:sp>
        <p:nvSpPr>
          <p:cNvPr id="3" name="Footer Placeholder 2">
            <a:extLst>
              <a:ext uri="{FF2B5EF4-FFF2-40B4-BE49-F238E27FC236}">
                <a16:creationId xmlns:a16="http://schemas.microsoft.com/office/drawing/2014/main" id="{E6F47ABF-4A6A-6549-955F-0026D7965AAA}"/>
              </a:ext>
            </a:extLst>
          </p:cNvPr>
          <p:cNvSpPr>
            <a:spLocks noGrp="1"/>
          </p:cNvSpPr>
          <p:nvPr>
            <p:ph type="ftr" sz="quarter" idx="11"/>
          </p:nvPr>
        </p:nvSpPr>
        <p:spPr/>
        <p:txBody>
          <a:bodyPr/>
          <a:lstStyle/>
          <a:p>
            <a:r>
              <a:rPr lang="en-US">
                <a:solidFill>
                  <a:schemeClr val="tx1"/>
                </a:solidFill>
              </a:rPr>
              <a:t>Fall -2021</a:t>
            </a:r>
          </a:p>
        </p:txBody>
      </p:sp>
      <p:sp>
        <p:nvSpPr>
          <p:cNvPr id="4" name="Slide Number Placeholder 3">
            <a:extLst>
              <a:ext uri="{FF2B5EF4-FFF2-40B4-BE49-F238E27FC236}">
                <a16:creationId xmlns:a16="http://schemas.microsoft.com/office/drawing/2014/main" id="{3CB084C0-4B87-6B47-A5E8-9DEB37A5E454}"/>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08218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8FB9-C72E-754E-B7DB-15B6328CD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8B6FED-17A9-DB47-B9C3-1C2D8A05F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E09D0B-6735-9743-9FDD-7A14C7B70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B1325-EE8E-0647-9145-164137FB10F6}"/>
              </a:ext>
            </a:extLst>
          </p:cNvPr>
          <p:cNvSpPr>
            <a:spLocks noGrp="1"/>
          </p:cNvSpPr>
          <p:nvPr>
            <p:ph type="dt" sz="half" idx="10"/>
          </p:nvPr>
        </p:nvSpPr>
        <p:spPr/>
        <p:txBody>
          <a:bodyPr/>
          <a:lstStyle/>
          <a:p>
            <a:fld id="{48251C5E-6426-D44A-B647-CE2C2EA928DD}" type="datetime1">
              <a:rPr lang="en-US" smtClean="0"/>
              <a:t>12/13/21</a:t>
            </a:fld>
            <a:endParaRPr lang="en-US" dirty="0"/>
          </a:p>
        </p:txBody>
      </p:sp>
      <p:sp>
        <p:nvSpPr>
          <p:cNvPr id="6" name="Footer Placeholder 5">
            <a:extLst>
              <a:ext uri="{FF2B5EF4-FFF2-40B4-BE49-F238E27FC236}">
                <a16:creationId xmlns:a16="http://schemas.microsoft.com/office/drawing/2014/main" id="{2C64F891-E0D0-3D46-B3CE-842A095BD881}"/>
              </a:ext>
            </a:extLst>
          </p:cNvPr>
          <p:cNvSpPr>
            <a:spLocks noGrp="1"/>
          </p:cNvSpPr>
          <p:nvPr>
            <p:ph type="ftr" sz="quarter" idx="11"/>
          </p:nvPr>
        </p:nvSpPr>
        <p:spPr/>
        <p:txBody>
          <a:bodyPr/>
          <a:lstStyle/>
          <a:p>
            <a:r>
              <a:rPr lang="en-US">
                <a:solidFill>
                  <a:schemeClr val="tx1"/>
                </a:solidFill>
              </a:rPr>
              <a:t>Fall -2021</a:t>
            </a:r>
          </a:p>
        </p:txBody>
      </p:sp>
      <p:sp>
        <p:nvSpPr>
          <p:cNvPr id="7" name="Slide Number Placeholder 6">
            <a:extLst>
              <a:ext uri="{FF2B5EF4-FFF2-40B4-BE49-F238E27FC236}">
                <a16:creationId xmlns:a16="http://schemas.microsoft.com/office/drawing/2014/main" id="{DCD984E5-C08F-CD4E-889F-267F6C7A733B}"/>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0814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4BF-8A2B-4E4E-AE0E-4A6316F68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E9B689-84C7-F941-9558-FFF4DE4D1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D23A5-6FCA-0548-9BA3-C67CC699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148ED-1DD0-744C-BA11-43A4FD3C9CB9}"/>
              </a:ext>
            </a:extLst>
          </p:cNvPr>
          <p:cNvSpPr>
            <a:spLocks noGrp="1"/>
          </p:cNvSpPr>
          <p:nvPr>
            <p:ph type="dt" sz="half" idx="10"/>
          </p:nvPr>
        </p:nvSpPr>
        <p:spPr/>
        <p:txBody>
          <a:bodyPr/>
          <a:lstStyle/>
          <a:p>
            <a:fld id="{FC82006A-5D27-E148-A981-1BF05596CA9F}" type="datetime1">
              <a:rPr lang="en-US" smtClean="0"/>
              <a:t>12/13/21</a:t>
            </a:fld>
            <a:endParaRPr lang="en-US" dirty="0"/>
          </a:p>
        </p:txBody>
      </p:sp>
      <p:sp>
        <p:nvSpPr>
          <p:cNvPr id="6" name="Footer Placeholder 5">
            <a:extLst>
              <a:ext uri="{FF2B5EF4-FFF2-40B4-BE49-F238E27FC236}">
                <a16:creationId xmlns:a16="http://schemas.microsoft.com/office/drawing/2014/main" id="{230B915A-1903-3747-93BC-B05C8C6EED57}"/>
              </a:ext>
            </a:extLst>
          </p:cNvPr>
          <p:cNvSpPr>
            <a:spLocks noGrp="1"/>
          </p:cNvSpPr>
          <p:nvPr>
            <p:ph type="ftr" sz="quarter" idx="11"/>
          </p:nvPr>
        </p:nvSpPr>
        <p:spPr/>
        <p:txBody>
          <a:bodyPr/>
          <a:lstStyle/>
          <a:p>
            <a:r>
              <a:rPr lang="en-US">
                <a:solidFill>
                  <a:schemeClr val="tx1"/>
                </a:solidFill>
              </a:rPr>
              <a:t>Fall -2021</a:t>
            </a:r>
          </a:p>
        </p:txBody>
      </p:sp>
      <p:sp>
        <p:nvSpPr>
          <p:cNvPr id="7" name="Slide Number Placeholder 6">
            <a:extLst>
              <a:ext uri="{FF2B5EF4-FFF2-40B4-BE49-F238E27FC236}">
                <a16:creationId xmlns:a16="http://schemas.microsoft.com/office/drawing/2014/main" id="{7A10B505-8290-2642-A20C-611AE0E667AC}"/>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7387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6C6EC-15E8-914F-AB15-356DFC89F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7895E5-CC40-9844-8911-6668F7193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3CAA7-5ECD-894B-AF87-08B022680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E494F-5260-5B4A-B70F-972EC1AFC968}" type="datetime1">
              <a:rPr lang="en-US" smtClean="0"/>
              <a:t>12/13/21</a:t>
            </a:fld>
            <a:endParaRPr lang="en-US" dirty="0"/>
          </a:p>
        </p:txBody>
      </p:sp>
      <p:sp>
        <p:nvSpPr>
          <p:cNvPr id="5" name="Footer Placeholder 4">
            <a:extLst>
              <a:ext uri="{FF2B5EF4-FFF2-40B4-BE49-F238E27FC236}">
                <a16:creationId xmlns:a16="http://schemas.microsoft.com/office/drawing/2014/main" id="{BFDC9F6B-DF3B-9447-ADEC-D4A732BDA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535A12DB-7FA2-EB40-AE35-54112CA14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5864621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mrdatascience.com/how-to-predict-the-cause-of-wildfires-using-a-random-forest-classifier/" TargetMode="External"/><Relationship Id="rId3" Type="http://schemas.openxmlformats.org/officeDocument/2006/relationships/hyperlink" Target="https://www.kaggle.com/rtatman/188-million-us-wildfires" TargetMode="External"/><Relationship Id="rId7" Type="http://schemas.openxmlformats.org/officeDocument/2006/relationships/hyperlink" Target="https://www.datacamp.com/community/tutorials/random-forests-classifier-python" TargetMode="External"/><Relationship Id="rId2" Type="http://schemas.openxmlformats.org/officeDocument/2006/relationships/hyperlink" Target="https://earthdata.nasa.gov/learn/toolkits/wildfires" TargetMode="External"/><Relationship Id="rId1" Type="http://schemas.openxmlformats.org/officeDocument/2006/relationships/slideLayout" Target="../slideLayouts/slideLayout2.xml"/><Relationship Id="rId6" Type="http://schemas.openxmlformats.org/officeDocument/2006/relationships/hyperlink" Target="https://medium.com/analytics-steps/understanding-the-gini-index-and-information-gain-in-decision-trees-ab4720518ba8" TargetMode="External"/><Relationship Id="rId5" Type="http://schemas.openxmlformats.org/officeDocument/2006/relationships/hyperlink" Target="https://scikit-learn.org/stable/modules/tree.html" TargetMode="External"/><Relationship Id="rId4" Type="http://schemas.openxmlformats.org/officeDocument/2006/relationships/hyperlink" Target="https://www.datacamp.com/community/tutorials/naive-bayes-scikit-learn" TargetMode="External"/><Relationship Id="rId9" Type="http://schemas.openxmlformats.org/officeDocument/2006/relationships/hyperlink" Target="https://www.usgs.gov/news/data-release-combined-wildfire-datasets-united-states-and-certain-territories-1878-2019"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outdoor object, dark, night sky&#10;&#10;Description automatically generated">
            <a:extLst>
              <a:ext uri="{FF2B5EF4-FFF2-40B4-BE49-F238E27FC236}">
                <a16:creationId xmlns:a16="http://schemas.microsoft.com/office/drawing/2014/main" id="{D0690881-C37D-1B48-9E46-D0D42B1EA41E}"/>
              </a:ext>
            </a:extLst>
          </p:cNvPr>
          <p:cNvPicPr>
            <a:picLocks noChangeAspect="1"/>
          </p:cNvPicPr>
          <p:nvPr/>
        </p:nvPicPr>
        <p:blipFill rotWithShape="1">
          <a:blip r:embed="rId2"/>
          <a:srcRect t="23"/>
          <a:stretch/>
        </p:blipFill>
        <p:spPr>
          <a:xfrm>
            <a:off x="20" y="1612"/>
            <a:ext cx="12191980" cy="6856388"/>
          </a:xfrm>
          <a:prstGeom prst="rect">
            <a:avLst/>
          </a:prstGeom>
        </p:spPr>
      </p:pic>
      <p:sp>
        <p:nvSpPr>
          <p:cNvPr id="11" name="TextBox 10">
            <a:extLst>
              <a:ext uri="{FF2B5EF4-FFF2-40B4-BE49-F238E27FC236}">
                <a16:creationId xmlns:a16="http://schemas.microsoft.com/office/drawing/2014/main" id="{72DF43F8-CCB0-5848-8644-59B9121EEE30}"/>
              </a:ext>
            </a:extLst>
          </p:cNvPr>
          <p:cNvSpPr txBox="1"/>
          <p:nvPr/>
        </p:nvSpPr>
        <p:spPr>
          <a:xfrm>
            <a:off x="679623" y="972243"/>
            <a:ext cx="7846540" cy="923330"/>
          </a:xfrm>
          <a:prstGeom prst="rect">
            <a:avLst/>
          </a:prstGeom>
          <a:noFill/>
        </p:spPr>
        <p:txBody>
          <a:bodyPr wrap="square" rtlCol="0">
            <a:spAutoFit/>
          </a:bodyPr>
          <a:lstStyle/>
          <a:p>
            <a:r>
              <a:rPr lang="en-US" sz="5400" b="1" dirty="0">
                <a:solidFill>
                  <a:schemeClr val="bg1"/>
                </a:solidFill>
                <a:latin typeface="Arial" panose="020B0604020202020204" pitchFamily="34" charset="0"/>
                <a:cs typeface="Arial" panose="020B0604020202020204" pitchFamily="34" charset="0"/>
              </a:rPr>
              <a:t>US Wildfire Analysis</a:t>
            </a:r>
          </a:p>
        </p:txBody>
      </p:sp>
      <p:sp>
        <p:nvSpPr>
          <p:cNvPr id="12" name="TextBox 11">
            <a:extLst>
              <a:ext uri="{FF2B5EF4-FFF2-40B4-BE49-F238E27FC236}">
                <a16:creationId xmlns:a16="http://schemas.microsoft.com/office/drawing/2014/main" id="{E495EBE6-EAD1-2E4E-8362-09B601911150}"/>
              </a:ext>
            </a:extLst>
          </p:cNvPr>
          <p:cNvSpPr txBox="1"/>
          <p:nvPr/>
        </p:nvSpPr>
        <p:spPr>
          <a:xfrm>
            <a:off x="780891" y="3976676"/>
            <a:ext cx="4337220" cy="400110"/>
          </a:xfrm>
          <a:prstGeom prst="rect">
            <a:avLst/>
          </a:prstGeom>
          <a:noFill/>
        </p:spPr>
        <p:txBody>
          <a:bodyPr wrap="square" rtlCol="0">
            <a:spAutoFit/>
          </a:bodyPr>
          <a:lstStyle/>
          <a:p>
            <a:r>
              <a:rPr lang="en-US" sz="2000" dirty="0">
                <a:solidFill>
                  <a:schemeClr val="bg1"/>
                </a:solidFill>
              </a:rPr>
              <a:t>Rutuja Kale  NU ID- 001592244</a:t>
            </a:r>
          </a:p>
        </p:txBody>
      </p:sp>
      <p:sp>
        <p:nvSpPr>
          <p:cNvPr id="14" name="TextBox 13">
            <a:extLst>
              <a:ext uri="{FF2B5EF4-FFF2-40B4-BE49-F238E27FC236}">
                <a16:creationId xmlns:a16="http://schemas.microsoft.com/office/drawing/2014/main" id="{5AF843DB-55C4-F049-9E3D-4B46D2A93320}"/>
              </a:ext>
            </a:extLst>
          </p:cNvPr>
          <p:cNvSpPr txBox="1"/>
          <p:nvPr/>
        </p:nvSpPr>
        <p:spPr>
          <a:xfrm>
            <a:off x="780891" y="2852572"/>
            <a:ext cx="4744994"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INFO 6105 - Data Science Engineering Methods and Tools</a:t>
            </a:r>
          </a:p>
        </p:txBody>
      </p:sp>
    </p:spTree>
    <p:extLst>
      <p:ext uri="{BB962C8B-B14F-4D97-AF65-F5344CB8AC3E}">
        <p14:creationId xmlns:p14="http://schemas.microsoft.com/office/powerpoint/2010/main" val="31315811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77189" y="767429"/>
            <a:ext cx="4425704" cy="469558"/>
          </a:xfrm>
        </p:spPr>
        <p:txBody>
          <a:bodyPr vert="horz" lIns="91440" tIns="45720" rIns="91440" bIns="45720" rtlCol="0" anchor="b">
            <a:normAutofit/>
          </a:bodyPr>
          <a:lstStyle/>
          <a:p>
            <a:pPr fontAlgn="base"/>
            <a:r>
              <a:rPr lang="en-US" sz="2000" b="1" dirty="0">
                <a:latin typeface="Times New Roman" panose="02020603050405020304" pitchFamily="18" charset="0"/>
                <a:cs typeface="Times New Roman" panose="02020603050405020304" pitchFamily="18" charset="0"/>
              </a:rPr>
              <a:t>1. Number of Wildfires per year </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11" name="Picture 10" descr="Chart, bar chart&#10;&#10;Description automatically generated">
            <a:extLst>
              <a:ext uri="{FF2B5EF4-FFF2-40B4-BE49-F238E27FC236}">
                <a16:creationId xmlns:a16="http://schemas.microsoft.com/office/drawing/2014/main" id="{7C31E34C-8CC9-0743-926E-C5562574CD11}"/>
              </a:ext>
            </a:extLst>
          </p:cNvPr>
          <p:cNvPicPr>
            <a:picLocks noChangeAspect="1"/>
          </p:cNvPicPr>
          <p:nvPr/>
        </p:nvPicPr>
        <p:blipFill>
          <a:blip r:embed="rId2"/>
          <a:stretch>
            <a:fillRect/>
          </a:stretch>
        </p:blipFill>
        <p:spPr>
          <a:xfrm>
            <a:off x="4670855" y="220797"/>
            <a:ext cx="7134474" cy="5879714"/>
          </a:xfrm>
          <a:prstGeom prst="rect">
            <a:avLst/>
          </a:prstGeom>
        </p:spPr>
      </p:pic>
      <p:sp>
        <p:nvSpPr>
          <p:cNvPr id="12" name="Title 1">
            <a:extLst>
              <a:ext uri="{FF2B5EF4-FFF2-40B4-BE49-F238E27FC236}">
                <a16:creationId xmlns:a16="http://schemas.microsoft.com/office/drawing/2014/main" id="{F04F0EC8-AF9F-B64D-AEEE-90190FBD54B1}"/>
              </a:ext>
            </a:extLst>
          </p:cNvPr>
          <p:cNvSpPr txBox="1">
            <a:spLocks/>
          </p:cNvSpPr>
          <p:nvPr/>
        </p:nvSpPr>
        <p:spPr>
          <a:xfrm>
            <a:off x="177189" y="122791"/>
            <a:ext cx="7154562" cy="6048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4000" dirty="0">
                <a:solidFill>
                  <a:srgbClr val="0070C0"/>
                </a:solidFill>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5009C224-0943-C747-B3AC-DA9B5396FC6F}"/>
              </a:ext>
            </a:extLst>
          </p:cNvPr>
          <p:cNvSpPr txBox="1"/>
          <p:nvPr/>
        </p:nvSpPr>
        <p:spPr>
          <a:xfrm>
            <a:off x="177189" y="1594785"/>
            <a:ext cx="3997246" cy="26278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have created a bar plot of fires per year.</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2006 maximum incidents of wildfires took place.</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Around 10,000 - 15,000 incidents of wildfire take place every year.</a:t>
            </a:r>
          </a:p>
        </p:txBody>
      </p:sp>
    </p:spTree>
    <p:extLst>
      <p:ext uri="{BB962C8B-B14F-4D97-AF65-F5344CB8AC3E}">
        <p14:creationId xmlns:p14="http://schemas.microsoft.com/office/powerpoint/2010/main" val="308721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97637" y="1137387"/>
            <a:ext cx="4448431" cy="359162"/>
          </a:xfrm>
        </p:spPr>
        <p:txBody>
          <a:bodyPr vert="horz" lIns="91440" tIns="45720" rIns="91440" bIns="45720" rtlCol="0" anchor="b">
            <a:normAutofit fontScale="90000"/>
          </a:bodyPr>
          <a:lstStyle/>
          <a:p>
            <a:r>
              <a:rPr lang="en-US" sz="2000" b="1" dirty="0">
                <a:latin typeface="Times New Roman" panose="02020603050405020304" pitchFamily="18" charset="0"/>
                <a:cs typeface="Times New Roman" panose="02020603050405020304" pitchFamily="18" charset="0"/>
              </a:rPr>
              <a:t>2. Number of fires for each class per year</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11" name="Rectangle 10">
            <a:extLst>
              <a:ext uri="{FF2B5EF4-FFF2-40B4-BE49-F238E27FC236}">
                <a16:creationId xmlns:a16="http://schemas.microsoft.com/office/drawing/2014/main" id="{D6DC817F-E113-B840-A804-93E087ACE7A5}"/>
              </a:ext>
            </a:extLst>
          </p:cNvPr>
          <p:cNvSpPr/>
          <p:nvPr/>
        </p:nvSpPr>
        <p:spPr>
          <a:xfrm>
            <a:off x="197528" y="128015"/>
            <a:ext cx="3842950" cy="707886"/>
          </a:xfrm>
          <a:prstGeom prst="rect">
            <a:avLst/>
          </a:prstGeom>
        </p:spPr>
        <p:txBody>
          <a:bodyPr wrap="squar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2" name="TextBox 11">
            <a:extLst>
              <a:ext uri="{FF2B5EF4-FFF2-40B4-BE49-F238E27FC236}">
                <a16:creationId xmlns:a16="http://schemas.microsoft.com/office/drawing/2014/main" id="{712AD9F7-1D03-B44E-8D82-A98DA0577A9B}"/>
              </a:ext>
            </a:extLst>
          </p:cNvPr>
          <p:cNvSpPr txBox="1"/>
          <p:nvPr/>
        </p:nvSpPr>
        <p:spPr>
          <a:xfrm>
            <a:off x="197529" y="1544465"/>
            <a:ext cx="5233888" cy="50284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wildfire occurrences based on fire size class.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Considering the FIRE_SIZE_CLASS column, were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0- 0.25 acres,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 0.26-9.9 acres,</a:t>
            </a:r>
          </a:p>
          <a:p>
            <a:pPr>
              <a:lnSpc>
                <a:spcPct val="150000"/>
              </a:lnSpc>
            </a:pPr>
            <a:r>
              <a:rPr lang="en-US" dirty="0">
                <a:latin typeface="Times New Roman" panose="02020603050405020304" pitchFamily="18" charset="0"/>
                <a:cs typeface="Times New Roman" panose="02020603050405020304" pitchFamily="18" charset="0"/>
              </a:rPr>
              <a:t>     C=10.0-99.9 acres,</a:t>
            </a:r>
          </a:p>
          <a:p>
            <a:pPr>
              <a:lnSpc>
                <a:spcPct val="150000"/>
              </a:lnSpc>
            </a:pPr>
            <a:r>
              <a:rPr lang="en-US" dirty="0">
                <a:latin typeface="Times New Roman" panose="02020603050405020304" pitchFamily="18" charset="0"/>
                <a:cs typeface="Times New Roman" panose="02020603050405020304" pitchFamily="18" charset="0"/>
              </a:rPr>
              <a:t>     D=100-299 acres,</a:t>
            </a:r>
          </a:p>
          <a:p>
            <a:pPr>
              <a:lnSpc>
                <a:spcPct val="150000"/>
              </a:lnSpc>
            </a:pPr>
            <a:r>
              <a:rPr lang="en-US" dirty="0">
                <a:latin typeface="Times New Roman" panose="02020603050405020304" pitchFamily="18" charset="0"/>
                <a:cs typeface="Times New Roman" panose="02020603050405020304" pitchFamily="18" charset="0"/>
              </a:rPr>
              <a:t>     E=300 to 999 acres,</a:t>
            </a:r>
          </a:p>
          <a:p>
            <a:pPr>
              <a:lnSpc>
                <a:spcPct val="150000"/>
              </a:lnSpc>
            </a:pPr>
            <a:r>
              <a:rPr lang="en-US" dirty="0">
                <a:latin typeface="Times New Roman" panose="02020603050405020304" pitchFamily="18" charset="0"/>
                <a:cs typeface="Times New Roman" panose="02020603050405020304" pitchFamily="18" charset="0"/>
              </a:rPr>
              <a:t>     F=1000 to 4999 acres, and</a:t>
            </a:r>
          </a:p>
          <a:p>
            <a:pPr>
              <a:lnSpc>
                <a:spcPct val="150000"/>
              </a:lnSpc>
            </a:pPr>
            <a:r>
              <a:rPr lang="en-US" dirty="0">
                <a:latin typeface="Times New Roman" panose="02020603050405020304" pitchFamily="18" charset="0"/>
                <a:cs typeface="Times New Roman" panose="02020603050405020304" pitchFamily="18" charset="0"/>
              </a:rPr>
              <a:t>     G=5000+ acres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the occurrence of large fires i.e., fire_size_class 'G'.</a:t>
            </a:r>
          </a:p>
        </p:txBody>
      </p:sp>
      <p:pic>
        <p:nvPicPr>
          <p:cNvPr id="5" name="Picture 4" descr="Chart, bar chart&#10;&#10;Description automatically generated">
            <a:extLst>
              <a:ext uri="{FF2B5EF4-FFF2-40B4-BE49-F238E27FC236}">
                <a16:creationId xmlns:a16="http://schemas.microsoft.com/office/drawing/2014/main" id="{7F2DD858-35DE-4343-B777-38CC4AC9910E}"/>
              </a:ext>
            </a:extLst>
          </p:cNvPr>
          <p:cNvPicPr>
            <a:picLocks noChangeAspect="1"/>
          </p:cNvPicPr>
          <p:nvPr/>
        </p:nvPicPr>
        <p:blipFill>
          <a:blip r:embed="rId2"/>
          <a:stretch>
            <a:fillRect/>
          </a:stretch>
        </p:blipFill>
        <p:spPr>
          <a:xfrm>
            <a:off x="5326018" y="1496549"/>
            <a:ext cx="6668454" cy="3989851"/>
          </a:xfrm>
          <a:prstGeom prst="rect">
            <a:avLst/>
          </a:prstGeom>
        </p:spPr>
      </p:pic>
    </p:spTree>
    <p:extLst>
      <p:ext uri="{BB962C8B-B14F-4D97-AF65-F5344CB8AC3E}">
        <p14:creationId xmlns:p14="http://schemas.microsoft.com/office/powerpoint/2010/main" val="189268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96868" y="877332"/>
            <a:ext cx="4892465" cy="518984"/>
          </a:xfrm>
        </p:spPr>
        <p:txBody>
          <a:bodyPr vert="horz" lIns="91440" tIns="45720" rIns="91440" bIns="45720" rtlCol="0" anchor="b">
            <a:normAutofit/>
          </a:bodyPr>
          <a:lstStyle/>
          <a:p>
            <a:r>
              <a:rPr lang="en-US" sz="2000" b="1" dirty="0">
                <a:latin typeface="Times New Roman" panose="02020603050405020304" pitchFamily="18" charset="0"/>
                <a:cs typeface="Times New Roman" panose="02020603050405020304" pitchFamily="18" charset="0"/>
              </a:rPr>
              <a:t>3. </a:t>
            </a:r>
            <a:r>
              <a:rPr lang="en-US" sz="2000" b="1" dirty="0">
                <a:effectLst/>
                <a:latin typeface="Times New Roman" panose="02020603050405020304" pitchFamily="18" charset="0"/>
                <a:cs typeface="Times New Roman" panose="02020603050405020304" pitchFamily="18" charset="0"/>
              </a:rPr>
              <a:t>Top states with highest fire incidents</a:t>
            </a: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5" name="Picture 4" descr="Chart, bar chart, histogram&#10;&#10;Description automatically generated">
            <a:extLst>
              <a:ext uri="{FF2B5EF4-FFF2-40B4-BE49-F238E27FC236}">
                <a16:creationId xmlns:a16="http://schemas.microsoft.com/office/drawing/2014/main" id="{C8F1FBDC-4618-284F-9809-B326F8EF8944}"/>
              </a:ext>
            </a:extLst>
          </p:cNvPr>
          <p:cNvPicPr>
            <a:picLocks noChangeAspect="1"/>
          </p:cNvPicPr>
          <p:nvPr/>
        </p:nvPicPr>
        <p:blipFill>
          <a:blip r:embed="rId2"/>
          <a:stretch>
            <a:fillRect/>
          </a:stretch>
        </p:blipFill>
        <p:spPr>
          <a:xfrm>
            <a:off x="4989334" y="1136824"/>
            <a:ext cx="7050171" cy="5202190"/>
          </a:xfrm>
          <a:prstGeom prst="rect">
            <a:avLst/>
          </a:prstGeom>
        </p:spPr>
      </p:pic>
      <p:sp>
        <p:nvSpPr>
          <p:cNvPr id="6" name="Rectangle 5">
            <a:extLst>
              <a:ext uri="{FF2B5EF4-FFF2-40B4-BE49-F238E27FC236}">
                <a16:creationId xmlns:a16="http://schemas.microsoft.com/office/drawing/2014/main" id="{212F6F91-E275-B74E-A7C9-871B1847954A}"/>
              </a:ext>
            </a:extLst>
          </p:cNvPr>
          <p:cNvSpPr/>
          <p:nvPr/>
        </p:nvSpPr>
        <p:spPr>
          <a:xfrm>
            <a:off x="96869" y="70592"/>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8" name="TextBox 7">
            <a:extLst>
              <a:ext uri="{FF2B5EF4-FFF2-40B4-BE49-F238E27FC236}">
                <a16:creationId xmlns:a16="http://schemas.microsoft.com/office/drawing/2014/main" id="{517FE582-E6A8-C54F-85E6-A5F5AFE24B50}"/>
              </a:ext>
            </a:extLst>
          </p:cNvPr>
          <p:cNvSpPr txBox="1"/>
          <p:nvPr/>
        </p:nvSpPr>
        <p:spPr>
          <a:xfrm>
            <a:off x="427383" y="1818861"/>
            <a:ext cx="3667540" cy="1754326"/>
          </a:xfrm>
          <a:prstGeom prst="rect">
            <a:avLst/>
          </a:prstGeom>
          <a:noFill/>
        </p:spPr>
        <p:txBody>
          <a:bodyPr wrap="square" rtlCol="0">
            <a:spAutoFit/>
          </a:bodyPr>
          <a:lstStyle/>
          <a:p>
            <a:r>
              <a:rPr lang="en-US" dirty="0"/>
              <a:t>Result :- CA, GA, TX, are more top three more susceptible to fire.</a:t>
            </a:r>
          </a:p>
          <a:p>
            <a:endParaRPr lang="en-US" dirty="0"/>
          </a:p>
          <a:p>
            <a:r>
              <a:rPr lang="en-US" dirty="0"/>
              <a:t>I have decided to use this data to predict the causes of wildfires.</a:t>
            </a:r>
            <a:br>
              <a:rPr lang="en-US" dirty="0"/>
            </a:br>
            <a:endParaRPr lang="en-US" dirty="0"/>
          </a:p>
        </p:txBody>
      </p:sp>
    </p:spTree>
    <p:extLst>
      <p:ext uri="{BB962C8B-B14F-4D97-AF65-F5344CB8AC3E}">
        <p14:creationId xmlns:p14="http://schemas.microsoft.com/office/powerpoint/2010/main" val="251811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48281" y="1077036"/>
            <a:ext cx="4337222" cy="531341"/>
          </a:xfrm>
        </p:spPr>
        <p:txBody>
          <a:bodyPr vert="horz" lIns="91440" tIns="45720" rIns="91440" bIns="45720" rtlCol="0" anchor="b">
            <a:normAutofit fontScale="90000"/>
          </a:bodyPr>
          <a:lstStyle/>
          <a:p>
            <a:r>
              <a:rPr lang="en-US" sz="2000" b="1" dirty="0">
                <a:latin typeface="Times New Roman" panose="02020603050405020304" pitchFamily="18" charset="0"/>
                <a:cs typeface="Times New Roman" panose="02020603050405020304" pitchFamily="18" charset="0"/>
              </a:rPr>
              <a:t>4. Number of Wildfires with Causes CA, TX, GA</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5" name="Picture 4" descr="Chart, bar chart&#10;&#10;Description automatically generated">
            <a:extLst>
              <a:ext uri="{FF2B5EF4-FFF2-40B4-BE49-F238E27FC236}">
                <a16:creationId xmlns:a16="http://schemas.microsoft.com/office/drawing/2014/main" id="{AAC8EE24-50CD-9049-B4FE-0D4703DC1EF1}"/>
              </a:ext>
            </a:extLst>
          </p:cNvPr>
          <p:cNvPicPr>
            <a:picLocks noChangeAspect="1"/>
          </p:cNvPicPr>
          <p:nvPr/>
        </p:nvPicPr>
        <p:blipFill>
          <a:blip r:embed="rId2"/>
          <a:stretch>
            <a:fillRect/>
          </a:stretch>
        </p:blipFill>
        <p:spPr>
          <a:xfrm>
            <a:off x="5362832" y="1210962"/>
            <a:ext cx="6457198" cy="5040708"/>
          </a:xfrm>
          <a:prstGeom prst="rect">
            <a:avLst/>
          </a:prstGeom>
        </p:spPr>
      </p:pic>
      <p:sp>
        <p:nvSpPr>
          <p:cNvPr id="12" name="Rectangle 11">
            <a:extLst>
              <a:ext uri="{FF2B5EF4-FFF2-40B4-BE49-F238E27FC236}">
                <a16:creationId xmlns:a16="http://schemas.microsoft.com/office/drawing/2014/main" id="{254EF6B5-56B1-F042-B66A-D4EEF5725A3B}"/>
              </a:ext>
            </a:extLst>
          </p:cNvPr>
          <p:cNvSpPr/>
          <p:nvPr/>
        </p:nvSpPr>
        <p:spPr>
          <a:xfrm>
            <a:off x="0" y="155145"/>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3" name="TextBox 12">
            <a:extLst>
              <a:ext uri="{FF2B5EF4-FFF2-40B4-BE49-F238E27FC236}">
                <a16:creationId xmlns:a16="http://schemas.microsoft.com/office/drawing/2014/main" id="{2CFDB1E6-60F5-9340-A70E-DEA37FAE01FE}"/>
              </a:ext>
            </a:extLst>
          </p:cNvPr>
          <p:cNvSpPr txBox="1"/>
          <p:nvPr/>
        </p:nvSpPr>
        <p:spPr>
          <a:xfrm>
            <a:off x="268356" y="1822382"/>
            <a:ext cx="4651514" cy="161582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Next question comes is what caused this high probability of wildfire, so here I have picked top three states to identify the causes of wildfire.</a:t>
            </a:r>
          </a:p>
          <a:p>
            <a:endParaRPr lang="en-US" dirty="0"/>
          </a:p>
        </p:txBody>
      </p:sp>
    </p:spTree>
    <p:extLst>
      <p:ext uri="{BB962C8B-B14F-4D97-AF65-F5344CB8AC3E}">
        <p14:creationId xmlns:p14="http://schemas.microsoft.com/office/powerpoint/2010/main" val="210830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86498" y="1037967"/>
            <a:ext cx="4856205" cy="877330"/>
          </a:xfrm>
        </p:spPr>
        <p:txBody>
          <a:bodyPr vert="horz" lIns="91440" tIns="45720" rIns="91440" bIns="45720" rtlCol="0" anchor="b">
            <a:noAutofit/>
          </a:bodyPr>
          <a:lstStyle/>
          <a:p>
            <a:pPr fontAlgn="base"/>
            <a:r>
              <a:rPr lang="en-US" sz="2000" b="1" dirty="0">
                <a:latin typeface="Times New Roman" panose="02020603050405020304" pitchFamily="18" charset="0"/>
                <a:cs typeface="Times New Roman" panose="02020603050405020304" pitchFamily="18" charset="0"/>
              </a:rPr>
              <a:t>Number of Wildfires with Causes in Texas</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Chart, histogram&#10;&#10;Description automatically generated">
            <a:extLst>
              <a:ext uri="{FF2B5EF4-FFF2-40B4-BE49-F238E27FC236}">
                <a16:creationId xmlns:a16="http://schemas.microsoft.com/office/drawing/2014/main" id="{C8D7924C-ACC0-5042-B42D-464AF082CE5B}"/>
              </a:ext>
            </a:extLst>
          </p:cNvPr>
          <p:cNvPicPr>
            <a:picLocks noChangeAspect="1"/>
          </p:cNvPicPr>
          <p:nvPr/>
        </p:nvPicPr>
        <p:blipFill>
          <a:blip r:embed="rId2"/>
          <a:stretch>
            <a:fillRect/>
          </a:stretch>
        </p:blipFill>
        <p:spPr>
          <a:xfrm>
            <a:off x="5627141" y="1476632"/>
            <a:ext cx="6330738" cy="4460789"/>
          </a:xfrm>
          <a:prstGeom prst="rect">
            <a:avLst/>
          </a:prstGeom>
        </p:spPr>
      </p:pic>
      <p:sp>
        <p:nvSpPr>
          <p:cNvPr id="3" name="Rectangle 2">
            <a:extLst>
              <a:ext uri="{FF2B5EF4-FFF2-40B4-BE49-F238E27FC236}">
                <a16:creationId xmlns:a16="http://schemas.microsoft.com/office/drawing/2014/main" id="{799FEA38-25DF-894A-AB05-E9F750C37A97}"/>
              </a:ext>
            </a:extLst>
          </p:cNvPr>
          <p:cNvSpPr/>
          <p:nvPr/>
        </p:nvSpPr>
        <p:spPr>
          <a:xfrm>
            <a:off x="86498" y="169444"/>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Tree>
    <p:extLst>
      <p:ext uri="{BB962C8B-B14F-4D97-AF65-F5344CB8AC3E}">
        <p14:creationId xmlns:p14="http://schemas.microsoft.com/office/powerpoint/2010/main" val="313224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81108" y="1147810"/>
            <a:ext cx="5611952" cy="407774"/>
          </a:xfrm>
        </p:spPr>
        <p:txBody>
          <a:bodyPr vert="horz" lIns="91440" tIns="45720" rIns="91440" bIns="45720" rtlCol="0" anchor="b">
            <a:normAutofit/>
          </a:bodyPr>
          <a:lstStyle/>
          <a:p>
            <a:pPr fontAlgn="base"/>
            <a:r>
              <a:rPr lang="en-US" sz="2000" b="1" dirty="0">
                <a:latin typeface="Times New Roman" panose="02020603050405020304" pitchFamily="18" charset="0"/>
                <a:cs typeface="Times New Roman" panose="02020603050405020304" pitchFamily="18" charset="0"/>
              </a:rPr>
              <a:t>Number of Wildfires with Causes in Georgia</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Chart, bar chart, histogram&#10;&#10;Description automatically generated">
            <a:extLst>
              <a:ext uri="{FF2B5EF4-FFF2-40B4-BE49-F238E27FC236}">
                <a16:creationId xmlns:a16="http://schemas.microsoft.com/office/drawing/2014/main" id="{6757308D-F76C-7D4F-B473-520181C95CF8}"/>
              </a:ext>
            </a:extLst>
          </p:cNvPr>
          <p:cNvPicPr>
            <a:picLocks noChangeAspect="1"/>
          </p:cNvPicPr>
          <p:nvPr/>
        </p:nvPicPr>
        <p:blipFill>
          <a:blip r:embed="rId2"/>
          <a:stretch>
            <a:fillRect/>
          </a:stretch>
        </p:blipFill>
        <p:spPr>
          <a:xfrm>
            <a:off x="6096000" y="1050324"/>
            <a:ext cx="5871471" cy="5066271"/>
          </a:xfrm>
          <a:prstGeom prst="rect">
            <a:avLst/>
          </a:prstGeom>
        </p:spPr>
      </p:pic>
      <p:sp>
        <p:nvSpPr>
          <p:cNvPr id="8" name="Rectangle 7">
            <a:extLst>
              <a:ext uri="{FF2B5EF4-FFF2-40B4-BE49-F238E27FC236}">
                <a16:creationId xmlns:a16="http://schemas.microsoft.com/office/drawing/2014/main" id="{6F0E9CD8-F1A0-EB4E-8ACB-EABFB5DF4170}"/>
              </a:ext>
            </a:extLst>
          </p:cNvPr>
          <p:cNvSpPr/>
          <p:nvPr/>
        </p:nvSpPr>
        <p:spPr>
          <a:xfrm>
            <a:off x="96869" y="70592"/>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0" name="TextBox 9">
            <a:extLst>
              <a:ext uri="{FF2B5EF4-FFF2-40B4-BE49-F238E27FC236}">
                <a16:creationId xmlns:a16="http://schemas.microsoft.com/office/drawing/2014/main" id="{AF5DBA8F-0E13-9B41-967D-9BA0827ACD4F}"/>
              </a:ext>
            </a:extLst>
          </p:cNvPr>
          <p:cNvSpPr txBox="1"/>
          <p:nvPr/>
        </p:nvSpPr>
        <p:spPr>
          <a:xfrm>
            <a:off x="224529" y="2049851"/>
            <a:ext cx="5006472" cy="203132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There is a very small percentage of natural cause for wildfire. Most of the wildfire is initiated because of some or other human activity such as Debris Burning , Arson (malicious) </a:t>
            </a:r>
          </a:p>
          <a:p>
            <a:endParaRPr lang="en-US" dirty="0"/>
          </a:p>
        </p:txBody>
      </p:sp>
    </p:spTree>
    <p:extLst>
      <p:ext uri="{BB962C8B-B14F-4D97-AF65-F5344CB8AC3E}">
        <p14:creationId xmlns:p14="http://schemas.microsoft.com/office/powerpoint/2010/main" val="287655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57506" y="1054934"/>
            <a:ext cx="3165315" cy="512205"/>
          </a:xfrm>
        </p:spPr>
        <p:txBody>
          <a:bodyPr vert="horz" lIns="91440" tIns="45720" rIns="91440" bIns="45720" rtlCol="0" anchor="b">
            <a:normAutofit fontScale="90000"/>
          </a:bodyPr>
          <a:lstStyle/>
          <a:p>
            <a:pPr fontAlgn="base"/>
            <a:r>
              <a:rPr lang="en-US" sz="2000" b="1" dirty="0">
                <a:latin typeface="Times New Roman" panose="02020603050405020304" pitchFamily="18" charset="0"/>
                <a:cs typeface="Times New Roman" panose="02020603050405020304" pitchFamily="18" charset="0"/>
              </a:rPr>
              <a:t>Correlation -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5" name="Picture 4" descr="A picture containing graphical user interface&#10;&#10;Description automatically generated">
            <a:extLst>
              <a:ext uri="{FF2B5EF4-FFF2-40B4-BE49-F238E27FC236}">
                <a16:creationId xmlns:a16="http://schemas.microsoft.com/office/drawing/2014/main" id="{CE089B4C-513A-A14F-B433-4131BA8F1814}"/>
              </a:ext>
            </a:extLst>
          </p:cNvPr>
          <p:cNvPicPr>
            <a:picLocks noChangeAspect="1"/>
          </p:cNvPicPr>
          <p:nvPr/>
        </p:nvPicPr>
        <p:blipFill>
          <a:blip r:embed="rId2"/>
          <a:stretch>
            <a:fillRect/>
          </a:stretch>
        </p:blipFill>
        <p:spPr>
          <a:xfrm>
            <a:off x="6096000" y="1567139"/>
            <a:ext cx="5384285" cy="4235926"/>
          </a:xfrm>
          <a:prstGeom prst="rect">
            <a:avLst/>
          </a:prstGeom>
        </p:spPr>
      </p:pic>
      <p:sp>
        <p:nvSpPr>
          <p:cNvPr id="9" name="Rectangle 8">
            <a:extLst>
              <a:ext uri="{FF2B5EF4-FFF2-40B4-BE49-F238E27FC236}">
                <a16:creationId xmlns:a16="http://schemas.microsoft.com/office/drawing/2014/main" id="{24270F0B-8ED4-914E-A09A-521625AF5040}"/>
              </a:ext>
            </a:extLst>
          </p:cNvPr>
          <p:cNvSpPr/>
          <p:nvPr/>
        </p:nvSpPr>
        <p:spPr>
          <a:xfrm>
            <a:off x="86498" y="169444"/>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2" name="TextBox 11">
            <a:extLst>
              <a:ext uri="{FF2B5EF4-FFF2-40B4-BE49-F238E27FC236}">
                <a16:creationId xmlns:a16="http://schemas.microsoft.com/office/drawing/2014/main" id="{B550312F-7867-0348-AFAE-A3169B741671}"/>
              </a:ext>
            </a:extLst>
          </p:cNvPr>
          <p:cNvSpPr txBox="1"/>
          <p:nvPr/>
        </p:nvSpPr>
        <p:spPr>
          <a:xfrm>
            <a:off x="257506" y="1744743"/>
            <a:ext cx="5617777"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have transferred the states and causes to numeric numbers.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Tried to calculate the correlations but found out the dataset didn’t show a strong correlation.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difficult to predict the fire causes, I used ML algorithms on the dataset to analyze, predict wildfires. </a:t>
            </a:r>
          </a:p>
          <a:p>
            <a:pPr algn="just"/>
            <a:endParaRPr lang="en-US" dirty="0"/>
          </a:p>
        </p:txBody>
      </p:sp>
    </p:spTree>
    <p:extLst>
      <p:ext uri="{BB962C8B-B14F-4D97-AF65-F5344CB8AC3E}">
        <p14:creationId xmlns:p14="http://schemas.microsoft.com/office/powerpoint/2010/main" val="27328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94577" y="970071"/>
            <a:ext cx="5587239" cy="457200"/>
          </a:xfrm>
        </p:spPr>
        <p:txBody>
          <a:bodyPr vert="horz" lIns="91440" tIns="45720" rIns="91440" bIns="45720" rtlCol="0" anchor="b">
            <a:noAutofit/>
          </a:bodyPr>
          <a:lstStyle/>
          <a:p>
            <a:r>
              <a:rPr lang="en-US" sz="3600" dirty="0">
                <a:solidFill>
                  <a:srgbClr val="0070C0"/>
                </a:solidFill>
                <a:latin typeface="Times New Roman" panose="02020603050405020304" pitchFamily="18" charset="0"/>
                <a:cs typeface="Times New Roman" panose="02020603050405020304" pitchFamily="18" charset="0"/>
              </a:rPr>
              <a:t>Gaussian Naive Bayes</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11" name="TextBox 10">
            <a:extLst>
              <a:ext uri="{FF2B5EF4-FFF2-40B4-BE49-F238E27FC236}">
                <a16:creationId xmlns:a16="http://schemas.microsoft.com/office/drawing/2014/main" id="{8A810EE0-E318-294E-AFB4-8C83F83C075A}"/>
              </a:ext>
            </a:extLst>
          </p:cNvPr>
          <p:cNvSpPr txBox="1"/>
          <p:nvPr/>
        </p:nvSpPr>
        <p:spPr>
          <a:xfrm>
            <a:off x="131364" y="1826092"/>
            <a:ext cx="11929271" cy="3600986"/>
          </a:xfrm>
          <a:prstGeom prst="rect">
            <a:avLst/>
          </a:prstGeom>
          <a:noFill/>
        </p:spPr>
        <p:txBody>
          <a:bodyPr wrap="square" rtlCol="0">
            <a:spAutoFit/>
          </a:bodyPr>
          <a:lstStyle/>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Naive Bayes is a statistical classification technique based on Bayes Theorem. It is one of the simplest supervised learning algorithms. Naive Bayes classifier is the fast, accurate and reliable algorithm. Naive Bayes classifiers have high accuracy and speed on large datasets.</a:t>
            </a:r>
          </a:p>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r>
              <a:rPr lang="en-US" sz="2000" baseline="30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483D3BB7-0739-C142-A0ED-6F859FE42A80}"/>
              </a:ext>
            </a:extLst>
          </p:cNvPr>
          <p:cNvSpPr txBox="1"/>
          <p:nvPr/>
        </p:nvSpPr>
        <p:spPr>
          <a:xfrm>
            <a:off x="294576" y="0"/>
            <a:ext cx="9875035" cy="1323439"/>
          </a:xfrm>
          <a:prstGeom prst="rect">
            <a:avLst/>
          </a:prstGeom>
          <a:noFill/>
        </p:spPr>
        <p:txBody>
          <a:bodyPr wrap="squar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ML Algorithm</a:t>
            </a:r>
          </a:p>
          <a:p>
            <a:endParaRPr 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99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47135" y="231990"/>
            <a:ext cx="8302859" cy="529254"/>
          </a:xfrm>
        </p:spPr>
        <p:txBody>
          <a:bodyPr vert="horz" lIns="91440" tIns="45720" rIns="91440" bIns="45720" rtlCol="0" anchor="b">
            <a:noAutofit/>
          </a:bodyPr>
          <a:lstStyle/>
          <a:p>
            <a:pPr fontAlgn="base"/>
            <a:r>
              <a:rPr lang="en-US" sz="4000" dirty="0">
                <a:solidFill>
                  <a:srgbClr val="0070C0"/>
                </a:solidFill>
                <a:latin typeface="Times New Roman" panose="02020603050405020304" pitchFamily="18" charset="0"/>
                <a:cs typeface="Times New Roman" panose="02020603050405020304" pitchFamily="18" charset="0"/>
              </a:rPr>
              <a:t>Gaussian Naive Bayes</a:t>
            </a:r>
            <a:endParaRPr lang="en-US" sz="4000" dirty="0">
              <a:solidFill>
                <a:srgbClr val="0070C0"/>
              </a:solidFill>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Graphical user interface, text, application, email&#10;&#10;Description automatically generated">
            <a:extLst>
              <a:ext uri="{FF2B5EF4-FFF2-40B4-BE49-F238E27FC236}">
                <a16:creationId xmlns:a16="http://schemas.microsoft.com/office/drawing/2014/main" id="{97328F88-71BE-B647-9B51-8D22DAA37119}"/>
              </a:ext>
            </a:extLst>
          </p:cNvPr>
          <p:cNvPicPr>
            <a:picLocks noChangeAspect="1"/>
          </p:cNvPicPr>
          <p:nvPr/>
        </p:nvPicPr>
        <p:blipFill>
          <a:blip r:embed="rId2"/>
          <a:stretch>
            <a:fillRect/>
          </a:stretch>
        </p:blipFill>
        <p:spPr>
          <a:xfrm>
            <a:off x="5375190" y="1074998"/>
            <a:ext cx="6157784" cy="2180349"/>
          </a:xfrm>
          <a:prstGeom prst="rect">
            <a:avLst/>
          </a:prstGeom>
        </p:spPr>
      </p:pic>
      <p:pic>
        <p:nvPicPr>
          <p:cNvPr id="9" name="Picture 8" descr="Table&#10;&#10;Description automatically generated">
            <a:extLst>
              <a:ext uri="{FF2B5EF4-FFF2-40B4-BE49-F238E27FC236}">
                <a16:creationId xmlns:a16="http://schemas.microsoft.com/office/drawing/2014/main" id="{96DA187D-7682-D745-A647-75949953D9F4}"/>
              </a:ext>
            </a:extLst>
          </p:cNvPr>
          <p:cNvPicPr>
            <a:picLocks noChangeAspect="1"/>
          </p:cNvPicPr>
          <p:nvPr/>
        </p:nvPicPr>
        <p:blipFill>
          <a:blip r:embed="rId3"/>
          <a:stretch>
            <a:fillRect/>
          </a:stretch>
        </p:blipFill>
        <p:spPr>
          <a:xfrm>
            <a:off x="5599100" y="3429000"/>
            <a:ext cx="4331233" cy="2848634"/>
          </a:xfrm>
          <a:prstGeom prst="rect">
            <a:avLst/>
          </a:prstGeom>
        </p:spPr>
      </p:pic>
      <p:sp>
        <p:nvSpPr>
          <p:cNvPr id="10" name="TextBox 9">
            <a:extLst>
              <a:ext uri="{FF2B5EF4-FFF2-40B4-BE49-F238E27FC236}">
                <a16:creationId xmlns:a16="http://schemas.microsoft.com/office/drawing/2014/main" id="{6AD8D616-DD23-F44D-BB57-0A2F56457251}"/>
              </a:ext>
            </a:extLst>
          </p:cNvPr>
          <p:cNvSpPr txBox="1"/>
          <p:nvPr/>
        </p:nvSpPr>
        <p:spPr>
          <a:xfrm>
            <a:off x="375299" y="1105170"/>
            <a:ext cx="4703327" cy="253550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Imported the Gaussian Naive Bayes model, created a Gaussian Classifier.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the model and predicted the response for the test dataset.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finally came to an accuracy of around 25%, which is not good. </a:t>
            </a:r>
          </a:p>
        </p:txBody>
      </p:sp>
    </p:spTree>
    <p:extLst>
      <p:ext uri="{BB962C8B-B14F-4D97-AF65-F5344CB8AC3E}">
        <p14:creationId xmlns:p14="http://schemas.microsoft.com/office/powerpoint/2010/main" val="342533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57507" y="0"/>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Decision Tree</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3" name="TextBox 2">
            <a:extLst>
              <a:ext uri="{FF2B5EF4-FFF2-40B4-BE49-F238E27FC236}">
                <a16:creationId xmlns:a16="http://schemas.microsoft.com/office/drawing/2014/main" id="{F39896FA-49DA-E44F-B222-928FC3AC792B}"/>
              </a:ext>
            </a:extLst>
          </p:cNvPr>
          <p:cNvSpPr txBox="1"/>
          <p:nvPr/>
        </p:nvSpPr>
        <p:spPr>
          <a:xfrm>
            <a:off x="257507" y="1028343"/>
            <a:ext cx="11934493" cy="433965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Decision Trees (DTs)</a:t>
            </a:r>
            <a:r>
              <a:rPr lang="en-US" sz="2000" dirty="0">
                <a:latin typeface="Times New Roman" panose="02020603050405020304" pitchFamily="18" charset="0"/>
                <a:cs typeface="Times New Roman" panose="02020603050405020304" pitchFamily="18" charset="0"/>
              </a:rPr>
              <a:t> are a non-parametric supervised learning method used for classification and regression. The goal is to create a model that predicts the value of a target variable by learning simple decision rules inferred from the data features. A tree can be seen as a piecewise constant approximation.</a:t>
            </a:r>
            <a:r>
              <a:rPr lang="en-US" sz="2000" baseline="30000" dirty="0">
                <a:latin typeface="Times New Roman" panose="02020603050405020304" pitchFamily="18" charset="0"/>
                <a:cs typeface="Times New Roman" panose="02020603050405020304" pitchFamily="18" charset="0"/>
              </a:rPr>
              <a:t>2</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The concept of entropy plays an important role in calculating Information Gain.</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Information Gain is applied to quantify which feature provides maximal information about the classification based on the notion of entropy, i.e., by quantifying the size of uncertainty, disorder or impurity, in general, with the intention of decreasing the amount of entropy initiating from the top (root node) to bottom(leaves nodes).</a:t>
            </a:r>
            <a:r>
              <a:rPr lang="en-US" sz="2000" baseline="30000" dirty="0">
                <a:latin typeface="Times New Roman" panose="02020603050405020304" pitchFamily="18" charset="0"/>
                <a:cs typeface="Times New Roman" panose="02020603050405020304" pitchFamily="18" charset="0"/>
              </a:rPr>
              <a:t>5</a:t>
            </a:r>
            <a:endParaRPr lang="en-US" dirty="0"/>
          </a:p>
          <a:p>
            <a:endParaRPr lang="en-US" dirty="0"/>
          </a:p>
          <a:p>
            <a:endParaRPr lang="en-US" dirty="0"/>
          </a:p>
        </p:txBody>
      </p:sp>
    </p:spTree>
    <p:extLst>
      <p:ext uri="{BB962C8B-B14F-4D97-AF65-F5344CB8AC3E}">
        <p14:creationId xmlns:p14="http://schemas.microsoft.com/office/powerpoint/2010/main" val="203040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80253" y="189760"/>
            <a:ext cx="6309733" cy="679492"/>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Outline</a:t>
            </a:r>
          </a:p>
        </p:txBody>
      </p:sp>
      <p:sp>
        <p:nvSpPr>
          <p:cNvPr id="8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280253" y="1259275"/>
            <a:ext cx="6798539" cy="4003118"/>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PROBLEM STATEMENT</a:t>
            </a:r>
          </a:p>
          <a:p>
            <a:pPr>
              <a:lnSpc>
                <a:spcPct val="150000"/>
              </a:lnSpc>
            </a:pPr>
            <a:r>
              <a:rPr lang="en-US" altLang="zh-CN" sz="2000" dirty="0">
                <a:latin typeface="Times New Roman" panose="02020603050405020304" pitchFamily="18" charset="0"/>
                <a:ea typeface="Times New Roman"/>
                <a:cs typeface="Times New Roman" panose="02020603050405020304" pitchFamily="18" charset="0"/>
                <a:sym typeface="Times New Roman"/>
              </a:rPr>
              <a:t>IMPORTING DATA  AND CONTENT</a:t>
            </a:r>
          </a:p>
          <a:p>
            <a:pPr>
              <a:lnSpc>
                <a:spcPct val="150000"/>
              </a:lnSpc>
            </a:pPr>
            <a:r>
              <a:rPr lang="en-US" sz="2000" dirty="0">
                <a:latin typeface="Times New Roman" panose="02020603050405020304" pitchFamily="18" charset="0"/>
                <a:cs typeface="Times New Roman" panose="02020603050405020304" pitchFamily="18" charset="0"/>
                <a:sym typeface="Times New Roman"/>
              </a:rPr>
              <a:t>DATA CLEANING AND PREPROCESSING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DATA VISUALIZATION</a:t>
            </a:r>
          </a:p>
          <a:p>
            <a:pPr>
              <a:lnSpc>
                <a:spcPct val="150000"/>
              </a:lnSpc>
            </a:pPr>
            <a:r>
              <a:rPr lang="en-US" sz="2000" dirty="0">
                <a:latin typeface="Times New Roman" panose="02020603050405020304" pitchFamily="18" charset="0"/>
                <a:cs typeface="Times New Roman" panose="02020603050405020304" pitchFamily="18" charset="0"/>
              </a:rPr>
              <a:t>ANALYSIS USING ML ALGORITHM</a:t>
            </a:r>
          </a:p>
          <a:p>
            <a:pPr>
              <a:lnSpc>
                <a:spcPct val="150000"/>
              </a:lnSpc>
            </a:pPr>
            <a:r>
              <a:rPr lang="en-US" sz="2000" dirty="0">
                <a:latin typeface="Times New Roman" panose="02020603050405020304" pitchFamily="18" charset="0"/>
                <a:cs typeface="Times New Roman" panose="02020603050405020304" pitchFamily="18" charset="0"/>
              </a:rPr>
              <a:t>CONCLUSION</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7750916" y="6492875"/>
            <a:ext cx="4438035"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p>
        </p:txBody>
      </p:sp>
    </p:spTree>
    <p:extLst>
      <p:ext uri="{BB962C8B-B14F-4D97-AF65-F5344CB8AC3E}">
        <p14:creationId xmlns:p14="http://schemas.microsoft.com/office/powerpoint/2010/main" val="108306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385338" y="244818"/>
            <a:ext cx="5029200" cy="520656"/>
          </a:xfrm>
        </p:spPr>
        <p:txBody>
          <a:bodyPr vert="horz" lIns="91440" tIns="45720" rIns="91440" bIns="45720" rtlCol="0" anchor="b">
            <a:noAutofit/>
          </a:bodyPr>
          <a:lstStyle/>
          <a:p>
            <a:r>
              <a:rPr lang="en-US" sz="4000" dirty="0">
                <a:solidFill>
                  <a:srgbClr val="0070C0"/>
                </a:solidFill>
                <a:latin typeface="Times New Roman" panose="02020603050405020304" pitchFamily="18" charset="0"/>
                <a:cs typeface="Times New Roman" panose="02020603050405020304" pitchFamily="18" charset="0"/>
              </a:rPr>
              <a:t>Decision Tree</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Graphical user interface, text, application, email&#10;&#10;Description automatically generated">
            <a:extLst>
              <a:ext uri="{FF2B5EF4-FFF2-40B4-BE49-F238E27FC236}">
                <a16:creationId xmlns:a16="http://schemas.microsoft.com/office/drawing/2014/main" id="{F4FC66E6-29C2-E646-950E-228EF6492123}"/>
              </a:ext>
            </a:extLst>
          </p:cNvPr>
          <p:cNvPicPr>
            <a:picLocks noChangeAspect="1"/>
          </p:cNvPicPr>
          <p:nvPr/>
        </p:nvPicPr>
        <p:blipFill>
          <a:blip r:embed="rId2"/>
          <a:stretch>
            <a:fillRect/>
          </a:stretch>
        </p:blipFill>
        <p:spPr>
          <a:xfrm>
            <a:off x="4819135" y="1356436"/>
            <a:ext cx="5860484" cy="2763154"/>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2E673CF5-0C86-3B45-A2B3-2CEE97612F9A}"/>
              </a:ext>
            </a:extLst>
          </p:cNvPr>
          <p:cNvPicPr>
            <a:picLocks noChangeAspect="1"/>
          </p:cNvPicPr>
          <p:nvPr/>
        </p:nvPicPr>
        <p:blipFill>
          <a:blip r:embed="rId3"/>
          <a:stretch>
            <a:fillRect/>
          </a:stretch>
        </p:blipFill>
        <p:spPr>
          <a:xfrm>
            <a:off x="4819135" y="4302152"/>
            <a:ext cx="5587107" cy="2008160"/>
          </a:xfrm>
          <a:prstGeom prst="rect">
            <a:avLst/>
          </a:prstGeom>
        </p:spPr>
      </p:pic>
      <p:sp>
        <p:nvSpPr>
          <p:cNvPr id="13" name="TextBox 12">
            <a:extLst>
              <a:ext uri="{FF2B5EF4-FFF2-40B4-BE49-F238E27FC236}">
                <a16:creationId xmlns:a16="http://schemas.microsoft.com/office/drawing/2014/main" id="{2B234F3A-4E62-DC48-B9D6-F6359450E866}"/>
              </a:ext>
            </a:extLst>
          </p:cNvPr>
          <p:cNvSpPr txBox="1"/>
          <p:nvPr/>
        </p:nvSpPr>
        <p:spPr>
          <a:xfrm>
            <a:off x="481914" y="1322174"/>
            <a:ext cx="4015945"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Collected the data required and  converted data to numeric numbers.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data came out with a score of 33%.</a:t>
            </a:r>
          </a:p>
          <a:p>
            <a:endParaRPr lang="en-US" dirty="0"/>
          </a:p>
        </p:txBody>
      </p:sp>
    </p:spTree>
    <p:extLst>
      <p:ext uri="{BB962C8B-B14F-4D97-AF65-F5344CB8AC3E}">
        <p14:creationId xmlns:p14="http://schemas.microsoft.com/office/powerpoint/2010/main" val="415419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71848" y="21621"/>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Random forest</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5" name="TextBox 4">
            <a:extLst>
              <a:ext uri="{FF2B5EF4-FFF2-40B4-BE49-F238E27FC236}">
                <a16:creationId xmlns:a16="http://schemas.microsoft.com/office/drawing/2014/main" id="{D8B69F2A-E89B-F140-8704-C5A1E3715CFD}"/>
              </a:ext>
            </a:extLst>
          </p:cNvPr>
          <p:cNvSpPr txBox="1"/>
          <p:nvPr/>
        </p:nvSpPr>
        <p:spPr>
          <a:xfrm>
            <a:off x="271848" y="989471"/>
            <a:ext cx="11330266"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Random forest is a supervised learning algorithm. It can be used both for classification and regression.</a:t>
            </a:r>
          </a:p>
          <a:p>
            <a:pPr algn="just">
              <a:lnSpc>
                <a:spcPct val="150000"/>
              </a:lnSpc>
            </a:pPr>
            <a:r>
              <a:rPr lang="en-US" sz="2000" dirty="0">
                <a:latin typeface="Times New Roman" panose="02020603050405020304" pitchFamily="18" charset="0"/>
                <a:cs typeface="Times New Roman" panose="02020603050405020304" pitchFamily="18" charset="0"/>
              </a:rPr>
              <a:t>It is also the most flexible and easy to use algorithm. A forest is comprised of trees. It is said that the more trees it has, the more robust a forest is. </a:t>
            </a:r>
          </a:p>
          <a:p>
            <a:pPr algn="just">
              <a:lnSpc>
                <a:spcPct val="150000"/>
              </a:lnSpc>
            </a:pPr>
            <a:r>
              <a:rPr lang="en-US" sz="2000" dirty="0">
                <a:latin typeface="Times New Roman" panose="02020603050405020304" pitchFamily="18" charset="0"/>
                <a:cs typeface="Times New Roman" panose="02020603050405020304" pitchFamily="18" charset="0"/>
              </a:rPr>
              <a:t>Random forests creates decision trees on randomly selected data samples, gets prediction from each tree and selects the best solution by means of voting. It also provides a pretty good indicator of the feature importance.</a:t>
            </a:r>
            <a:r>
              <a:rPr lang="en-US" sz="2000" baseline="30000" dirty="0">
                <a:latin typeface="Times New Roman" panose="02020603050405020304" pitchFamily="18" charset="0"/>
                <a:cs typeface="Times New Roman" panose="02020603050405020304" pitchFamily="18" charset="0"/>
              </a:rPr>
              <a:t> 6</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Random forests has a variety of applications, such as recommendation engines, </a:t>
            </a:r>
          </a:p>
          <a:p>
            <a:pPr algn="just">
              <a:lnSpc>
                <a:spcPct val="150000"/>
              </a:lnSpc>
            </a:pPr>
            <a:r>
              <a:rPr lang="en-US" sz="2000" dirty="0">
                <a:latin typeface="Times New Roman" panose="02020603050405020304" pitchFamily="18" charset="0"/>
                <a:cs typeface="Times New Roman" panose="02020603050405020304" pitchFamily="18" charset="0"/>
              </a:rPr>
              <a:t>image classification and feature selection. It can be used to classify loyal loan applicants, identify fraudulent activity and predict diseases. It lies at the base of the Boruta algorithm, which selects important features in a dataset </a:t>
            </a:r>
            <a:r>
              <a:rPr lang="en-US" sz="2000" baseline="30000" dirty="0">
                <a:latin typeface="Times New Roman" panose="02020603050405020304" pitchFamily="18" charset="0"/>
                <a:cs typeface="Times New Roman" panose="02020603050405020304" pitchFamily="18" charset="0"/>
              </a:rPr>
              <a:t>7,8</a:t>
            </a:r>
            <a:endParaRPr lang="en-US" sz="1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21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70639" y="0"/>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Random forest</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Text&#10;&#10;Description automatically generated">
            <a:extLst>
              <a:ext uri="{FF2B5EF4-FFF2-40B4-BE49-F238E27FC236}">
                <a16:creationId xmlns:a16="http://schemas.microsoft.com/office/drawing/2014/main" id="{7CADEDEA-9356-634A-B4CF-3414D840180C}"/>
              </a:ext>
            </a:extLst>
          </p:cNvPr>
          <p:cNvPicPr>
            <a:picLocks noChangeAspect="1"/>
          </p:cNvPicPr>
          <p:nvPr/>
        </p:nvPicPr>
        <p:blipFill>
          <a:blip r:embed="rId2"/>
          <a:stretch>
            <a:fillRect/>
          </a:stretch>
        </p:blipFill>
        <p:spPr>
          <a:xfrm>
            <a:off x="250957" y="1142270"/>
            <a:ext cx="7583227" cy="1409890"/>
          </a:xfrm>
          <a:prstGeom prst="rect">
            <a:avLst/>
          </a:prstGeom>
        </p:spPr>
      </p:pic>
      <p:sp>
        <p:nvSpPr>
          <p:cNvPr id="8" name="TextBox 7">
            <a:extLst>
              <a:ext uri="{FF2B5EF4-FFF2-40B4-BE49-F238E27FC236}">
                <a16:creationId xmlns:a16="http://schemas.microsoft.com/office/drawing/2014/main" id="{EDE95E42-D05C-094A-BC9A-3774DC6A5ADE}"/>
              </a:ext>
            </a:extLst>
          </p:cNvPr>
          <p:cNvSpPr txBox="1"/>
          <p:nvPr/>
        </p:nvSpPr>
        <p:spPr>
          <a:xfrm>
            <a:off x="170639" y="2612682"/>
            <a:ext cx="11924492" cy="1292662"/>
          </a:xfrm>
          <a:prstGeom prst="rect">
            <a:avLst/>
          </a:prstGeom>
          <a:noFill/>
        </p:spPr>
        <p:txBody>
          <a:bodyPr wrap="square" rtlCol="0">
            <a:spAutoFit/>
          </a:bodyPr>
          <a:lstStyle/>
          <a:p>
            <a:r>
              <a:rPr lang="en-US" altLang="zh-CN" sz="2000" dirty="0">
                <a:solidFill>
                  <a:srgbClr val="292929"/>
                </a:solidFill>
                <a:highlight>
                  <a:srgbClr val="FFFFFF"/>
                </a:highlight>
                <a:latin typeface="Times New Roman"/>
                <a:ea typeface="Times New Roman"/>
                <a:cs typeface="Times New Roman"/>
                <a:sym typeface="Times New Roman"/>
              </a:rPr>
              <a:t>The 58% score was much better than before. </a:t>
            </a:r>
          </a:p>
          <a:p>
            <a:endParaRPr lang="en-US" altLang="zh-CN" sz="2000" dirty="0">
              <a:solidFill>
                <a:srgbClr val="292929"/>
              </a:solidFill>
              <a:highlight>
                <a:srgbClr val="FFFFFF"/>
              </a:highlight>
              <a:latin typeface="Times New Roman"/>
              <a:ea typeface="Times New Roman"/>
              <a:cs typeface="Times New Roman"/>
              <a:sym typeface="Times New Roman"/>
            </a:endParaRPr>
          </a:p>
          <a:p>
            <a:r>
              <a:rPr lang="en-US" altLang="zh-CN" sz="2000" dirty="0">
                <a:solidFill>
                  <a:srgbClr val="292929"/>
                </a:solidFill>
                <a:highlight>
                  <a:srgbClr val="FFFFFF"/>
                </a:highlight>
                <a:latin typeface="Times New Roman"/>
                <a:ea typeface="Times New Roman"/>
                <a:cs typeface="Times New Roman"/>
                <a:sym typeface="Times New Roman"/>
              </a:rPr>
              <a:t>I have decided to classify the causes  into 4 classes: Natural, Accidental, Malicious and Other. </a:t>
            </a:r>
            <a:endParaRPr lang="en-US" sz="2000" dirty="0">
              <a:solidFill>
                <a:srgbClr val="292929"/>
              </a:solidFill>
              <a:highlight>
                <a:srgbClr val="FFFFFF"/>
              </a:highlight>
              <a:latin typeface="Times New Roman"/>
              <a:ea typeface="Times New Roman"/>
              <a:cs typeface="Times New Roman"/>
              <a:sym typeface="Times New Roman"/>
            </a:endParaRPr>
          </a:p>
          <a:p>
            <a:endParaRPr lang="en-US" dirty="0"/>
          </a:p>
        </p:txBody>
      </p:sp>
      <p:pic>
        <p:nvPicPr>
          <p:cNvPr id="10" name="Picture 9" descr="Graphical user interface, text&#10;&#10;Description automatically generated">
            <a:extLst>
              <a:ext uri="{FF2B5EF4-FFF2-40B4-BE49-F238E27FC236}">
                <a16:creationId xmlns:a16="http://schemas.microsoft.com/office/drawing/2014/main" id="{24C1B918-9702-5D43-BD75-86DA9CABA188}"/>
              </a:ext>
            </a:extLst>
          </p:cNvPr>
          <p:cNvPicPr>
            <a:picLocks noChangeAspect="1"/>
          </p:cNvPicPr>
          <p:nvPr/>
        </p:nvPicPr>
        <p:blipFill>
          <a:blip r:embed="rId3"/>
          <a:stretch>
            <a:fillRect/>
          </a:stretch>
        </p:blipFill>
        <p:spPr>
          <a:xfrm>
            <a:off x="250957" y="3668721"/>
            <a:ext cx="7495167" cy="1498398"/>
          </a:xfrm>
          <a:prstGeom prst="rect">
            <a:avLst/>
          </a:prstGeom>
        </p:spPr>
      </p:pic>
      <p:sp>
        <p:nvSpPr>
          <p:cNvPr id="11" name="Rectangle 10">
            <a:extLst>
              <a:ext uri="{FF2B5EF4-FFF2-40B4-BE49-F238E27FC236}">
                <a16:creationId xmlns:a16="http://schemas.microsoft.com/office/drawing/2014/main" id="{AD865CE5-6727-524E-AAB5-64CE5EE717CD}"/>
              </a:ext>
            </a:extLst>
          </p:cNvPr>
          <p:cNvSpPr/>
          <p:nvPr/>
        </p:nvSpPr>
        <p:spPr>
          <a:xfrm>
            <a:off x="170639" y="5258660"/>
            <a:ext cx="11790702" cy="498663"/>
          </a:xfrm>
          <a:prstGeom prst="rect">
            <a:avLst/>
          </a:prstGeom>
        </p:spPr>
        <p:txBody>
          <a:bodyPr wrap="square">
            <a:spAutoFit/>
          </a:bodyPr>
          <a:lstStyle/>
          <a:p>
            <a:pPr>
              <a:lnSpc>
                <a:spcPct val="150000"/>
              </a:lnSpc>
            </a:pPr>
            <a:r>
              <a:rPr lang="en-US" sz="2000" dirty="0">
                <a:highlight>
                  <a:srgbClr val="FFFFFF"/>
                </a:highlight>
                <a:latin typeface="Times New Roman" panose="02020603050405020304" pitchFamily="18" charset="0"/>
                <a:cs typeface="Times New Roman" panose="02020603050405020304" pitchFamily="18" charset="0"/>
              </a:rPr>
              <a:t>Then, did a random forest test based on the new dataset, which gave a 70% score.</a:t>
            </a:r>
          </a:p>
        </p:txBody>
      </p:sp>
    </p:spTree>
    <p:extLst>
      <p:ext uri="{BB962C8B-B14F-4D97-AF65-F5344CB8AC3E}">
        <p14:creationId xmlns:p14="http://schemas.microsoft.com/office/powerpoint/2010/main" val="310946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393431" y="148281"/>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Model Improvement</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8" name="TextBox 7">
            <a:extLst>
              <a:ext uri="{FF2B5EF4-FFF2-40B4-BE49-F238E27FC236}">
                <a16:creationId xmlns:a16="http://schemas.microsoft.com/office/drawing/2014/main" id="{F826E739-EF7A-2143-8268-35398E9FDF91}"/>
              </a:ext>
            </a:extLst>
          </p:cNvPr>
          <p:cNvSpPr txBox="1"/>
          <p:nvPr/>
        </p:nvSpPr>
        <p:spPr>
          <a:xfrm>
            <a:off x="393431" y="1241253"/>
            <a:ext cx="10639167" cy="4339650"/>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After reducing the number of attributes model gave the accuracy 70% using random forest.</a:t>
            </a:r>
            <a:r>
              <a:rPr lang="en-US" sz="2000" dirty="0">
                <a:effectLst/>
                <a:latin typeface="Times New Roman" panose="02020603050405020304" pitchFamily="18" charset="0"/>
                <a:cs typeface="Times New Roman" panose="02020603050405020304" pitchFamily="18" charset="0"/>
              </a:rPr>
              <a:t> </a:t>
            </a:r>
            <a:r>
              <a:rPr lang="en-US" sz="2000" dirty="0">
                <a:effectLst/>
              </a:rPr>
              <a:t>But</a:t>
            </a:r>
            <a:r>
              <a:rPr lang="en-US" altLang="zh-CN" sz="2000" dirty="0">
                <a:latin typeface="Times New Roman"/>
                <a:ea typeface="Times New Roman"/>
                <a:cs typeface="Times New Roman"/>
                <a:sym typeface="Times New Roman"/>
              </a:rPr>
              <a:t> the accuracy is not good for malicious part which is Arson.</a:t>
            </a:r>
          </a:p>
          <a:p>
            <a:pPr algn="just">
              <a:lnSpc>
                <a:spcPct val="150000"/>
              </a:lnSpc>
            </a:pPr>
            <a:endParaRPr lang="en-US" altLang="zh-CN" sz="2000" dirty="0">
              <a:latin typeface="Times New Roman"/>
              <a:ea typeface="Times New Roman"/>
              <a:cs typeface="Times New Roman"/>
              <a:sym typeface="Times New Roman"/>
            </a:endParaRPr>
          </a:p>
          <a:p>
            <a:pPr algn="just">
              <a:lnSpc>
                <a:spcPct val="150000"/>
              </a:lnSpc>
            </a:pPr>
            <a:r>
              <a:rPr lang="en-US" altLang="zh-CN" sz="2000" dirty="0">
                <a:latin typeface="Times New Roman"/>
                <a:ea typeface="Times New Roman"/>
                <a:cs typeface="Times New Roman"/>
                <a:sym typeface="Times New Roman"/>
              </a:rPr>
              <a:t>The previous model has the US wildfires and try to classify the causes into four classes. So, I have decided to perform random forest algorithm on single state with one fire cause, malicious. </a:t>
            </a:r>
          </a:p>
          <a:p>
            <a:pPr algn="just">
              <a:lnSpc>
                <a:spcPct val="150000"/>
              </a:lnSpc>
            </a:pPr>
            <a:endParaRPr lang="en-US" altLang="zh-CN" sz="2000" dirty="0">
              <a:latin typeface="Times New Roman"/>
              <a:ea typeface="Times New Roman"/>
              <a:cs typeface="Times New Roman"/>
              <a:sym typeface="Times New Roman"/>
            </a:endParaRPr>
          </a:p>
          <a:p>
            <a:pPr algn="just">
              <a:lnSpc>
                <a:spcPct val="150000"/>
              </a:lnSpc>
            </a:pPr>
            <a:r>
              <a:rPr lang="en-US" altLang="zh-CN" sz="2000" dirty="0">
                <a:highlight>
                  <a:srgbClr val="FFFFFF"/>
                </a:highlight>
                <a:latin typeface="Times New Roman"/>
                <a:ea typeface="Times New Roman"/>
                <a:cs typeface="Times New Roman"/>
                <a:sym typeface="Times New Roman"/>
              </a:rPr>
              <a:t>Next step is to predict malicious fires on top three state. CA, GA and TX. </a:t>
            </a:r>
            <a:r>
              <a:rPr lang="en-US" altLang="zh-CN" sz="2000" dirty="0">
                <a:latin typeface="Times New Roman"/>
                <a:ea typeface="Times New Roman"/>
                <a:cs typeface="Times New Roman"/>
                <a:sym typeface="Times New Roman"/>
              </a:rPr>
              <a:t>In order to improve the accuracy, drop some columns to do that.</a:t>
            </a:r>
            <a:r>
              <a:rPr lang="en-US" altLang="zh-CN" sz="2000" baseline="30000" dirty="0">
                <a:latin typeface="Times New Roman"/>
                <a:ea typeface="Times New Roman"/>
                <a:cs typeface="Times New Roman"/>
                <a:sym typeface="Times New Roman"/>
              </a:rPr>
              <a:t>9</a:t>
            </a:r>
            <a:endParaRPr lang="en-US" sz="2000" dirty="0">
              <a:latin typeface="Times New Roman"/>
              <a:ea typeface="Times New Roman"/>
              <a:cs typeface="Times New Roman"/>
              <a:sym typeface="Times New Roman"/>
            </a:endParaRPr>
          </a:p>
          <a:p>
            <a:endParaRPr lang="en-US" dirty="0">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400827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5DC4D4-050E-0D42-9BD8-19B893E0DA79}"/>
              </a:ext>
            </a:extLst>
          </p:cNvPr>
          <p:cNvSpPr>
            <a:spLocks noGrp="1"/>
          </p:cNvSpPr>
          <p:nvPr>
            <p:ph type="ftr" sz="quarter" idx="11"/>
          </p:nvPr>
        </p:nvSpPr>
        <p:spPr>
          <a:xfrm>
            <a:off x="8077200" y="6492875"/>
            <a:ext cx="4114800" cy="365125"/>
          </a:xfrm>
        </p:spPr>
        <p:txBody>
          <a:bodyPr/>
          <a:lstStyle/>
          <a:p>
            <a:pPr algn="r"/>
            <a:r>
              <a:rPr lang="en-US">
                <a:solidFill>
                  <a:schemeClr val="bg1">
                    <a:lumMod val="50000"/>
                  </a:schemeClr>
                </a:solidFill>
              </a:rPr>
              <a:t>Fall -2021</a:t>
            </a:r>
            <a:endParaRPr lang="en-US" dirty="0">
              <a:solidFill>
                <a:schemeClr val="bg1">
                  <a:lumMod val="50000"/>
                </a:schemeClr>
              </a:solidFill>
            </a:endParaRPr>
          </a:p>
        </p:txBody>
      </p:sp>
      <p:sp>
        <p:nvSpPr>
          <p:cNvPr id="7" name="TextBox 6">
            <a:extLst>
              <a:ext uri="{FF2B5EF4-FFF2-40B4-BE49-F238E27FC236}">
                <a16:creationId xmlns:a16="http://schemas.microsoft.com/office/drawing/2014/main" id="{B95AD27D-64EC-F547-A983-DD6F20DC7A46}"/>
              </a:ext>
            </a:extLst>
          </p:cNvPr>
          <p:cNvSpPr txBox="1"/>
          <p:nvPr/>
        </p:nvSpPr>
        <p:spPr>
          <a:xfrm>
            <a:off x="321275" y="210064"/>
            <a:ext cx="3435179" cy="707886"/>
          </a:xfrm>
          <a:prstGeom prst="rect">
            <a:avLst/>
          </a:prstGeom>
          <a:noFill/>
        </p:spPr>
        <p:txBody>
          <a:bodyPr wrap="squar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Random Forest</a:t>
            </a:r>
          </a:p>
        </p:txBody>
      </p:sp>
      <p:sp>
        <p:nvSpPr>
          <p:cNvPr id="11" name="TextBox 10">
            <a:extLst>
              <a:ext uri="{FF2B5EF4-FFF2-40B4-BE49-F238E27FC236}">
                <a16:creationId xmlns:a16="http://schemas.microsoft.com/office/drawing/2014/main" id="{047AC00B-046B-4C4B-827A-CD936A01AECF}"/>
              </a:ext>
            </a:extLst>
          </p:cNvPr>
          <p:cNvSpPr txBox="1"/>
          <p:nvPr/>
        </p:nvSpPr>
        <p:spPr>
          <a:xfrm>
            <a:off x="321275" y="1426833"/>
            <a:ext cx="9082217" cy="26776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the model, I have created a filed Arson.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Hence, I was able to predict fire cause in 3 states, with a better accuracy of 94%.</a:t>
            </a:r>
            <a:r>
              <a:rPr lang="en-US" sz="200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a:t>
            </a:r>
            <a:r>
              <a:rPr lang="en-US" sz="2000" dirty="0">
                <a:latin typeface="Times New Roman" panose="02020603050405020304" pitchFamily="18" charset="0"/>
                <a:cs typeface="Times New Roman" panose="02020603050405020304" pitchFamily="18" charset="0"/>
              </a:rPr>
              <a:t> (California) State the accuracy is </a:t>
            </a:r>
            <a:r>
              <a:rPr lang="en-US" sz="2000" b="1" dirty="0">
                <a:latin typeface="Times New Roman" panose="02020603050405020304" pitchFamily="18" charset="0"/>
                <a:cs typeface="Times New Roman" panose="02020603050405020304" pitchFamily="18" charset="0"/>
              </a:rPr>
              <a:t>91%</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GA</a:t>
            </a:r>
            <a:r>
              <a:rPr lang="en-US" sz="2000" dirty="0">
                <a:latin typeface="Times New Roman" panose="02020603050405020304" pitchFamily="18" charset="0"/>
                <a:cs typeface="Times New Roman" panose="02020603050405020304" pitchFamily="18" charset="0"/>
              </a:rPr>
              <a:t> (Georgia) State the accuracy is </a:t>
            </a:r>
            <a:r>
              <a:rPr lang="en-US" sz="2000" b="1" dirty="0">
                <a:latin typeface="Times New Roman" panose="02020603050405020304" pitchFamily="18" charset="0"/>
                <a:cs typeface="Times New Roman" panose="02020603050405020304" pitchFamily="18" charset="0"/>
              </a:rPr>
              <a:t>85 %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(Texas) State the accuracy is </a:t>
            </a:r>
            <a:r>
              <a:rPr lang="en-US" sz="2000" b="1" dirty="0">
                <a:latin typeface="Times New Roman" panose="02020603050405020304" pitchFamily="18" charset="0"/>
                <a:cs typeface="Times New Roman" panose="02020603050405020304" pitchFamily="18" charset="0"/>
              </a:rPr>
              <a:t>94% </a:t>
            </a:r>
          </a:p>
          <a:p>
            <a:pPr algn="just"/>
            <a:endParaRPr lang="en-US" dirty="0"/>
          </a:p>
        </p:txBody>
      </p:sp>
    </p:spTree>
    <p:extLst>
      <p:ext uri="{BB962C8B-B14F-4D97-AF65-F5344CB8AC3E}">
        <p14:creationId xmlns:p14="http://schemas.microsoft.com/office/powerpoint/2010/main" val="419283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0496-F20A-9144-AA5A-7641DEC154C0}"/>
              </a:ext>
            </a:extLst>
          </p:cNvPr>
          <p:cNvSpPr>
            <a:spLocks noGrp="1"/>
          </p:cNvSpPr>
          <p:nvPr>
            <p:ph type="title"/>
          </p:nvPr>
        </p:nvSpPr>
        <p:spPr>
          <a:xfrm>
            <a:off x="393357" y="229202"/>
            <a:ext cx="4067432" cy="598702"/>
          </a:xfrm>
        </p:spPr>
        <p:txBody>
          <a:bodyPr>
            <a:noAutofit/>
          </a:bodyPr>
          <a:lstStyle/>
          <a:p>
            <a:r>
              <a:rPr lang="en-US" sz="4000" dirty="0">
                <a:solidFill>
                  <a:srgbClr val="0070C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282F1A-8859-CE40-B1E7-B898DA213880}"/>
              </a:ext>
            </a:extLst>
          </p:cNvPr>
          <p:cNvSpPr>
            <a:spLocks noGrp="1"/>
          </p:cNvSpPr>
          <p:nvPr>
            <p:ph idx="1"/>
          </p:nvPr>
        </p:nvSpPr>
        <p:spPr>
          <a:xfrm>
            <a:off x="516922" y="1004394"/>
            <a:ext cx="11357920" cy="5351956"/>
          </a:xfrm>
        </p:spPr>
        <p:txBody>
          <a:bodyPr>
            <a:normAutofit fontScale="92500"/>
          </a:bodyPr>
          <a:lstStyle/>
          <a:p>
            <a:pPr algn="just">
              <a:lnSpc>
                <a:spcPct val="150000"/>
              </a:lnSpc>
            </a:pPr>
            <a:r>
              <a:rPr lang="en-US" sz="2200" dirty="0">
                <a:latin typeface="Times New Roman" panose="02020603050405020304" pitchFamily="18" charset="0"/>
                <a:cs typeface="Times New Roman" panose="02020603050405020304" pitchFamily="18" charset="0"/>
              </a:rPr>
              <a:t>Performed necessary data pre-processing , apply various classification and regression models to predict the causes for wildfires. Also, improve the accuracy of the predictions using tuning and validation methods. </a:t>
            </a:r>
          </a:p>
          <a:p>
            <a:pPr algn="just">
              <a:lnSpc>
                <a:spcPct val="160000"/>
              </a:lnSpc>
            </a:pPr>
            <a:r>
              <a:rPr lang="en-US" sz="2200" dirty="0">
                <a:latin typeface="Times New Roman" panose="02020603050405020304" pitchFamily="18" charset="0"/>
                <a:cs typeface="Times New Roman" panose="02020603050405020304" pitchFamily="18" charset="0"/>
              </a:rPr>
              <a:t>In this project, I have implemented multiple machine learning methods to predict wildfire causes. The models I have attempted to apply include Decision Tree, Gaussian Naïve bayes , and Random Forest machine learning algorithms. But observed limited accuracy among all models on the current dataset. </a:t>
            </a:r>
          </a:p>
          <a:p>
            <a:pPr algn="just">
              <a:lnSpc>
                <a:spcPct val="160000"/>
              </a:lnSpc>
            </a:pPr>
            <a:r>
              <a:rPr lang="en-US" sz="2200" dirty="0">
                <a:latin typeface="Times New Roman" panose="02020603050405020304" pitchFamily="18" charset="0"/>
                <a:cs typeface="Times New Roman" panose="02020603050405020304" pitchFamily="18" charset="0"/>
              </a:rPr>
              <a:t>Random forest turn out to be the best model and gave accuracy around 70 % but didn’t work well for the Arson part. Hence, in the next model I drop few columns which are not required and work on only one state to check the wildfire cause in that state is malicious or not. And finally got 94 % accuracy.</a:t>
            </a:r>
          </a:p>
          <a:p>
            <a:pPr algn="just">
              <a:lnSpc>
                <a:spcPct val="160000"/>
              </a:lnSpc>
            </a:pPr>
            <a:r>
              <a:rPr lang="en-US" sz="2200" dirty="0">
                <a:latin typeface="Times New Roman" panose="02020603050405020304" pitchFamily="18" charset="0"/>
                <a:cs typeface="Times New Roman" panose="02020603050405020304" pitchFamily="18" charset="0"/>
              </a:rPr>
              <a:t>Random Forest accuracy is 94 % which is a great to predict the causes of wildfires in United States.</a:t>
            </a:r>
          </a:p>
          <a:p>
            <a:pPr algn="just">
              <a:lnSpc>
                <a:spcPct val="150000"/>
              </a:lnSpc>
            </a:pP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A816F79-1679-A642-BD9E-91FFE12955F6}"/>
              </a:ext>
            </a:extLst>
          </p:cNvPr>
          <p:cNvSpPr>
            <a:spLocks noGrp="1"/>
          </p:cNvSpPr>
          <p:nvPr>
            <p:ph type="ftr" sz="quarter" idx="11"/>
          </p:nvPr>
        </p:nvSpPr>
        <p:spPr>
          <a:xfrm>
            <a:off x="8077200" y="6492875"/>
            <a:ext cx="4114800" cy="365125"/>
          </a:xfrm>
        </p:spPr>
        <p:txBody>
          <a:bodyPr/>
          <a:lstStyle/>
          <a:p>
            <a:pPr algn="r"/>
            <a:r>
              <a:rPr lang="en-US">
                <a:solidFill>
                  <a:schemeClr val="bg1">
                    <a:lumMod val="50000"/>
                  </a:schemeClr>
                </a:solidFill>
              </a:rPr>
              <a:t>Fall -2021</a:t>
            </a:r>
            <a:endParaRPr lang="en-US" dirty="0">
              <a:solidFill>
                <a:schemeClr val="bg1">
                  <a:lumMod val="50000"/>
                </a:schemeClr>
              </a:solidFill>
            </a:endParaRPr>
          </a:p>
        </p:txBody>
      </p:sp>
    </p:spTree>
    <p:extLst>
      <p:ext uri="{BB962C8B-B14F-4D97-AF65-F5344CB8AC3E}">
        <p14:creationId xmlns:p14="http://schemas.microsoft.com/office/powerpoint/2010/main" val="1209778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BA59-BAD7-CF4A-B3C1-D0CC70572615}"/>
              </a:ext>
            </a:extLst>
          </p:cNvPr>
          <p:cNvSpPr>
            <a:spLocks noGrp="1"/>
          </p:cNvSpPr>
          <p:nvPr>
            <p:ph type="title"/>
          </p:nvPr>
        </p:nvSpPr>
        <p:spPr>
          <a:xfrm>
            <a:off x="492211" y="136525"/>
            <a:ext cx="9615616" cy="752947"/>
          </a:xfrm>
        </p:spPr>
        <p:txBody>
          <a:bodyPr>
            <a:normAutofit/>
          </a:bodyPr>
          <a:lstStyle/>
          <a:p>
            <a:r>
              <a:rPr lang="zh-CN" sz="4000" dirty="0">
                <a:solidFill>
                  <a:schemeClr val="accent1"/>
                </a:solidFill>
                <a:latin typeface="Times New Roman"/>
                <a:ea typeface="Times New Roman"/>
                <a:cs typeface="Times New Roman"/>
                <a:sym typeface="Times New Roman"/>
              </a:rPr>
              <a:t>References</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56AC3-E276-2143-A51A-1E8770FDDA3F}"/>
              </a:ext>
            </a:extLst>
          </p:cNvPr>
          <p:cNvSpPr>
            <a:spLocks noGrp="1"/>
          </p:cNvSpPr>
          <p:nvPr>
            <p:ph idx="1"/>
          </p:nvPr>
        </p:nvSpPr>
        <p:spPr>
          <a:xfrm>
            <a:off x="492211" y="1148170"/>
            <a:ext cx="10182415" cy="4561659"/>
          </a:xfrm>
        </p:spPr>
        <p:txBody>
          <a:bodyPr>
            <a:norm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2"/>
              </a:rPr>
              <a:t>https://earthdata.nasa.gov/learn/toolkits/wildfires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3"/>
              </a:rPr>
              <a:t>https://www.kaggle.com/rtatman/188-million-us-wildfires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3"/>
              </a:rPr>
              <a:t>https://www.kaggle.com/rtatman/188-million-us-wildfires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4"/>
              </a:rPr>
              <a:t>https://www.datacamp.com/community/tutorials/naive-bayes-scikit-learn</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5"/>
              </a:rPr>
              <a:t>https://scikit-learn.org/stable/modules/tree.html</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6"/>
              </a:rPr>
              <a:t>https://medium.com/analytics-steps/understanding-the-gini-index-and-information-gain-in-decision-trees-ab4720518ba8</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7"/>
              </a:rPr>
              <a:t>https://www.datacamp.com/community/tutorials/random-forests-classifier-python</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8"/>
              </a:rPr>
              <a:t>https://mrdatascience.com/how-to-predict-the-cause-of-wildfires-using-a-random-forest-classifier/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9"/>
              </a:rPr>
              <a:t>https://www.usgs.gov/news/data-release-combined-wildfire-datasets-united-states-and-certain-territories-1878-2019</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6332B615-D8C8-E944-90B6-C05FB0445B8E}"/>
              </a:ext>
            </a:extLst>
          </p:cNvPr>
          <p:cNvSpPr>
            <a:spLocks noGrp="1"/>
          </p:cNvSpPr>
          <p:nvPr>
            <p:ph type="ftr" sz="quarter" idx="11"/>
          </p:nvPr>
        </p:nvSpPr>
        <p:spPr>
          <a:xfrm>
            <a:off x="8077200" y="6492875"/>
            <a:ext cx="4114800" cy="365125"/>
          </a:xfrm>
        </p:spPr>
        <p:txBody>
          <a:bodyPr/>
          <a:lstStyle/>
          <a:p>
            <a:pPr algn="r"/>
            <a:r>
              <a:rPr lang="en-US">
                <a:solidFill>
                  <a:schemeClr val="bg1">
                    <a:lumMod val="50000"/>
                  </a:schemeClr>
                </a:solidFill>
              </a:rPr>
              <a:t>Fall -2021</a:t>
            </a:r>
            <a:endParaRPr lang="en-US" dirty="0">
              <a:solidFill>
                <a:schemeClr val="bg1">
                  <a:lumMod val="50000"/>
                </a:schemeClr>
              </a:solidFill>
            </a:endParaRPr>
          </a:p>
        </p:txBody>
      </p:sp>
    </p:spTree>
    <p:extLst>
      <p:ext uri="{BB962C8B-B14F-4D97-AF65-F5344CB8AC3E}">
        <p14:creationId xmlns:p14="http://schemas.microsoft.com/office/powerpoint/2010/main" val="86766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object, dark, night sky&#10;&#10;Description automatically generated">
            <a:extLst>
              <a:ext uri="{FF2B5EF4-FFF2-40B4-BE49-F238E27FC236}">
                <a16:creationId xmlns:a16="http://schemas.microsoft.com/office/drawing/2014/main" id="{D0690881-C37D-1B48-9E46-D0D42B1EA41E}"/>
              </a:ext>
            </a:extLst>
          </p:cNvPr>
          <p:cNvPicPr>
            <a:picLocks noChangeAspect="1"/>
          </p:cNvPicPr>
          <p:nvPr/>
        </p:nvPicPr>
        <p:blipFill rotWithShape="1">
          <a:blip r:embed="rId2"/>
          <a:srcRect t="23"/>
          <a:stretch/>
        </p:blipFill>
        <p:spPr>
          <a:xfrm>
            <a:off x="20" y="1612"/>
            <a:ext cx="12191980" cy="6856388"/>
          </a:xfrm>
          <a:prstGeom prst="rect">
            <a:avLst/>
          </a:prstGeom>
        </p:spPr>
      </p:pic>
      <p:sp>
        <p:nvSpPr>
          <p:cNvPr id="11" name="TextBox 10">
            <a:extLst>
              <a:ext uri="{FF2B5EF4-FFF2-40B4-BE49-F238E27FC236}">
                <a16:creationId xmlns:a16="http://schemas.microsoft.com/office/drawing/2014/main" id="{72DF43F8-CCB0-5848-8644-59B9121EEE30}"/>
              </a:ext>
            </a:extLst>
          </p:cNvPr>
          <p:cNvSpPr txBox="1"/>
          <p:nvPr/>
        </p:nvSpPr>
        <p:spPr>
          <a:xfrm>
            <a:off x="1453801" y="2856290"/>
            <a:ext cx="7076392" cy="923330"/>
          </a:xfrm>
          <a:prstGeom prst="rect">
            <a:avLst/>
          </a:prstGeom>
          <a:noFill/>
        </p:spPr>
        <p:txBody>
          <a:bodyPr wrap="square" rtlCol="0">
            <a:spAutoFit/>
          </a:bodyPr>
          <a:lstStyle/>
          <a:p>
            <a:r>
              <a:rPr lang="en-US" sz="5400" b="1" dirty="0">
                <a:solidFill>
                  <a:schemeClr val="bg1"/>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46746472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26124" y="147113"/>
            <a:ext cx="8414951" cy="756402"/>
          </a:xfrm>
        </p:spPr>
        <p:txBody>
          <a:bodyPr vert="horz" lIns="91440" tIns="45720" rIns="91440" bIns="45720" rtlCol="0" anchor="b">
            <a:noAutofit/>
          </a:bodyPr>
          <a:lstStyle/>
          <a:p>
            <a:pPr fontAlgn="base"/>
            <a:br>
              <a:rPr lang="en-US" dirty="0">
                <a:solidFill>
                  <a:srgbClr val="0070C0"/>
                </a:solidFill>
                <a:latin typeface="Arial" panose="020B0604020202020204" pitchFamily="34" charset="0"/>
                <a:cs typeface="Arial" panose="020B0604020202020204" pitchFamily="34" charset="0"/>
              </a:rPr>
            </a:br>
            <a:br>
              <a:rPr lang="en-US" dirty="0">
                <a:solidFill>
                  <a:srgbClr val="0070C0"/>
                </a:solidFill>
                <a:latin typeface="Arial" panose="020B0604020202020204" pitchFamily="34" charset="0"/>
                <a:cs typeface="Arial" panose="020B0604020202020204" pitchFamily="34" charset="0"/>
              </a:rPr>
            </a:br>
            <a:r>
              <a:rPr lang="en-US" dirty="0">
                <a:solidFill>
                  <a:schemeClr val="accent5">
                    <a:lumMod val="75000"/>
                  </a:schemeClr>
                </a:solidFill>
                <a:latin typeface="Times New Roman" panose="02020603050405020304" pitchFamily="18" charset="0"/>
                <a:cs typeface="Times New Roman" panose="02020603050405020304" pitchFamily="18" charset="0"/>
              </a:rPr>
              <a:t>Introduction</a:t>
            </a:r>
            <a:endParaRPr lang="en-US"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45842" y="1050627"/>
            <a:ext cx="12097266" cy="5428421"/>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Each year, forest fires consume millions of acres of land, destroying thousands of homes and properties in the United States and around the world. Fires like the 100,277-hectare Lutz Creek fire in British Columbia in August 2018 and the Camp Fire in California in November 2018, which burned more than 142,000 acres, exact a costly economic and human toll. The need to study the relationships between environmental factors and fires to minimize risk is critical.</a:t>
            </a:r>
          </a:p>
          <a:p>
            <a:pPr algn="just">
              <a:lnSpc>
                <a:spcPct val="150000"/>
              </a:lnSpc>
            </a:pPr>
            <a:r>
              <a:rPr lang="en-US" sz="2000" dirty="0">
                <a:latin typeface="Times New Roman" panose="02020603050405020304" pitchFamily="18" charset="0"/>
                <a:cs typeface="Times New Roman" panose="02020603050405020304" pitchFamily="18" charset="0"/>
              </a:rPr>
              <a:t>In this project, I will show you how to analyze, visualize the data and how implement various Machine Learning Algorithms to classify the causes of wildfires. The whole model will take the ‘fire’ part of this dataset and provide percentage accuracy for all possible reasons that could cause wildfires. </a:t>
            </a:r>
            <a:r>
              <a:rPr lang="en-US" sz="2000" baseline="30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7753965" y="6479048"/>
            <a:ext cx="4438035"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Tree>
    <p:extLst>
      <p:ext uri="{BB962C8B-B14F-4D97-AF65-F5344CB8AC3E}">
        <p14:creationId xmlns:p14="http://schemas.microsoft.com/office/powerpoint/2010/main" val="51974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18629" y="995661"/>
            <a:ext cx="11843857" cy="5417236"/>
          </a:xfrm>
        </p:spPr>
        <p:txBody>
          <a:bodyPr>
            <a:noAutofit/>
          </a:bodyPr>
          <a:lstStyle/>
          <a:p>
            <a:pPr marL="171450" lvl="0" indent="0" algn="just">
              <a:lnSpc>
                <a:spcPct val="150000"/>
              </a:lnSpc>
              <a:spcBef>
                <a:spcPts val="0"/>
              </a:spcBef>
              <a:buNone/>
            </a:pPr>
            <a:r>
              <a:rPr lang="en-US" altLang="zh-CN" sz="2000" dirty="0">
                <a:solidFill>
                  <a:srgbClr val="000000"/>
                </a:solidFill>
                <a:latin typeface="Times New Roman" panose="02020603050405020304" pitchFamily="18" charset="0"/>
                <a:ea typeface="Times New Roman"/>
                <a:cs typeface="Times New Roman" panose="02020603050405020304" pitchFamily="18" charset="0"/>
                <a:sym typeface="Times New Roman"/>
              </a:rPr>
              <a:t>Data Source : </a:t>
            </a:r>
            <a:r>
              <a:rPr lang="en-US" altLang="zh-CN" sz="2000" u="sng" dirty="0">
                <a:latin typeface="Times New Roman" panose="02020603050405020304" pitchFamily="18" charset="0"/>
                <a:ea typeface="Times New Roman"/>
                <a:cs typeface="Times New Roman" panose="02020603050405020304" pitchFamily="18" charset="0"/>
                <a:sym typeface="Times New Roman"/>
                <a:hlinkClick r:id="rId2"/>
              </a:rPr>
              <a:t>https://www.kaggle.com/rtatman/188-million-us-wildfires</a:t>
            </a:r>
            <a:endParaRPr lang="en-US" altLang="zh-CN" sz="2000" u="sng" dirty="0">
              <a:latin typeface="Times New Roman" panose="02020603050405020304" pitchFamily="18" charset="0"/>
              <a:ea typeface="Times New Roman"/>
              <a:cs typeface="Times New Roman" panose="02020603050405020304" pitchFamily="18" charset="0"/>
              <a:sym typeface="Times New Roman"/>
            </a:endParaRPr>
          </a:p>
          <a:p>
            <a:pPr marL="171450" lvl="0" indent="0" algn="just">
              <a:lnSpc>
                <a:spcPct val="100000"/>
              </a:lnSpc>
              <a:spcBef>
                <a:spcPts val="0"/>
              </a:spcBef>
              <a:buNone/>
            </a:pPr>
            <a:endParaRPr lang="en-US" sz="20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171450" lvl="0" indent="0" algn="just">
              <a:lnSpc>
                <a:spcPct val="150000"/>
              </a:lnSpc>
              <a:spcBef>
                <a:spcPts val="0"/>
              </a:spcBef>
              <a:buClr>
                <a:schemeClr val="dk1"/>
              </a:buClr>
              <a:buSzPts val="1200"/>
              <a:buNone/>
            </a:pPr>
            <a:r>
              <a:rPr lang="en-US" sz="2000" dirty="0">
                <a:highlight>
                  <a:srgbClr val="FFFFFF"/>
                </a:highlight>
                <a:latin typeface="Times New Roman" panose="02020603050405020304" pitchFamily="18" charset="0"/>
                <a:cs typeface="Times New Roman" panose="02020603050405020304" pitchFamily="18" charset="0"/>
              </a:rPr>
              <a:t>This data publication contains a spatial database of wildfires that occurred in the United States from 1992 to 2015. It is the third update of a publication originally generated to support the national Fire Program Analysis (FPA) system. </a:t>
            </a:r>
          </a:p>
          <a:p>
            <a:pPr marL="171450" lvl="0" indent="0" algn="just">
              <a:lnSpc>
                <a:spcPct val="100000"/>
              </a:lnSpc>
              <a:spcBef>
                <a:spcPts val="0"/>
              </a:spcBef>
              <a:buClr>
                <a:schemeClr val="dk1"/>
              </a:buClr>
              <a:buSzPts val="1200"/>
              <a:buNone/>
            </a:pPr>
            <a:endParaRPr lang="en-US" sz="2000" dirty="0">
              <a:highlight>
                <a:srgbClr val="FFFFFF"/>
              </a:highlight>
              <a:latin typeface="Times New Roman" panose="02020603050405020304" pitchFamily="18" charset="0"/>
              <a:cs typeface="Times New Roman" panose="02020603050405020304" pitchFamily="18" charset="0"/>
            </a:endParaRPr>
          </a:p>
          <a:p>
            <a:pPr marL="171450" lvl="0" indent="0" algn="just">
              <a:lnSpc>
                <a:spcPct val="150000"/>
              </a:lnSpc>
              <a:spcBef>
                <a:spcPts val="0"/>
              </a:spcBef>
              <a:buClr>
                <a:schemeClr val="dk1"/>
              </a:buClr>
              <a:buSzPts val="1200"/>
              <a:buNone/>
            </a:pPr>
            <a:r>
              <a:rPr lang="en-US" sz="2000" dirty="0">
                <a:highlight>
                  <a:srgbClr val="FFFFFF"/>
                </a:highlight>
                <a:latin typeface="Times New Roman" panose="02020603050405020304" pitchFamily="18" charset="0"/>
                <a:cs typeface="Times New Roman" panose="02020603050405020304" pitchFamily="18" charset="0"/>
              </a:rPr>
              <a:t>The data were transformed to conform, when possible, to the data standards of the National Wildfire Coordinating Group (NWCG). Basic error-checking was performed, and redundant records were identified and removed, to the degree possible. The resulting product, referred to as the Fire Program Analysis fire-occurrence database (FPA FOD), includes 1.88 million geo-referenced wildfire records, representing a total of 140 million acres burned during the 24-year period. </a:t>
            </a:r>
            <a:r>
              <a:rPr lang="en-US" sz="2000" baseline="30000" dirty="0">
                <a:highlight>
                  <a:srgbClr val="FFFFFF"/>
                </a:highlight>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60782"/>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6" name="Title 5">
            <a:extLst>
              <a:ext uri="{FF2B5EF4-FFF2-40B4-BE49-F238E27FC236}">
                <a16:creationId xmlns:a16="http://schemas.microsoft.com/office/drawing/2014/main" id="{8FDCC55E-C9FE-DC4F-895E-75BD15301B18}"/>
              </a:ext>
            </a:extLst>
          </p:cNvPr>
          <p:cNvSpPr>
            <a:spLocks noGrp="1"/>
          </p:cNvSpPr>
          <p:nvPr>
            <p:ph type="title"/>
          </p:nvPr>
        </p:nvSpPr>
        <p:spPr>
          <a:xfrm>
            <a:off x="130822" y="32093"/>
            <a:ext cx="11930355" cy="963568"/>
          </a:xfrm>
        </p:spPr>
        <p:txBody>
          <a:bodyPr>
            <a:no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Dataset Description &amp; Source Link</a:t>
            </a:r>
            <a:r>
              <a:rPr lang="en-US" sz="4000" dirty="0">
                <a:solidFill>
                  <a:schemeClr val="accent5">
                    <a:lumMod val="75000"/>
                  </a:schemeClr>
                </a:solidFill>
                <a:effectLst/>
                <a:latin typeface="Times New Roman" panose="02020603050405020304" pitchFamily="18" charset="0"/>
                <a:cs typeface="Times New Roman" panose="02020603050405020304" pitchFamily="18" charset="0"/>
              </a:rPr>
              <a:t> </a:t>
            </a:r>
            <a:endParaRPr lang="en-US" sz="4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4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79441" y="132279"/>
            <a:ext cx="6798541" cy="728919"/>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Problem Statement</a:t>
            </a:r>
          </a:p>
        </p:txBody>
      </p:sp>
      <p:sp>
        <p:nvSpPr>
          <p:cNvPr id="3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179441" y="1205643"/>
            <a:ext cx="10818073" cy="4891858"/>
          </a:xfrm>
        </p:spPr>
        <p:txBody>
          <a:bodyPr>
            <a:normAutofit/>
          </a:bodyPr>
          <a:lstStyle/>
          <a:p>
            <a:pPr algn="just">
              <a:lnSpc>
                <a:spcPct val="100000"/>
              </a:lnSpc>
              <a:spcBef>
                <a:spcPts val="0"/>
              </a:spcBef>
              <a:buClr>
                <a:srgbClr val="000000"/>
              </a:buClr>
              <a:buSzPts val="1800"/>
            </a:pPr>
            <a:r>
              <a:rPr lang="en-US" altLang="zh-CN" sz="2000" dirty="0">
                <a:latin typeface="Times New Roman" panose="02020603050405020304" pitchFamily="18" charset="0"/>
                <a:cs typeface="Times New Roman" panose="02020603050405020304" pitchFamily="18" charset="0"/>
              </a:rPr>
              <a:t>Objective? Analyzing and predicting the wildfire causes?</a:t>
            </a:r>
          </a:p>
          <a:p>
            <a:pPr marL="0" indent="0" algn="just">
              <a:lnSpc>
                <a:spcPct val="100000"/>
              </a:lnSpc>
              <a:spcBef>
                <a:spcPts val="0"/>
              </a:spcBef>
              <a:buClr>
                <a:srgbClr val="000000"/>
              </a:buClr>
              <a:buSzPts val="1800"/>
              <a:buNone/>
            </a:pPr>
            <a:endParaRPr lang="en-US" altLang="zh-CN" sz="2000" dirty="0">
              <a:latin typeface="Times New Roman" panose="02020603050405020304" pitchFamily="18" charset="0"/>
              <a:ea typeface="Times New Roman"/>
              <a:cs typeface="Times New Roman" panose="02020603050405020304" pitchFamily="18" charset="0"/>
              <a:sym typeface="Times New Roman"/>
            </a:endParaRPr>
          </a:p>
          <a:p>
            <a:pPr algn="just">
              <a:lnSpc>
                <a:spcPct val="100000"/>
              </a:lnSpc>
              <a:spcBef>
                <a:spcPts val="0"/>
              </a:spcBef>
              <a:buClr>
                <a:srgbClr val="000000"/>
              </a:buClr>
              <a:buSzPts val="1800"/>
            </a:pPr>
            <a:r>
              <a:rPr lang="en-US" altLang="zh-CN" sz="200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Data Analysis Data visualization</a:t>
            </a:r>
          </a:p>
          <a:p>
            <a:pPr marL="0" indent="0" algn="just">
              <a:lnSpc>
                <a:spcPct val="100000"/>
              </a:lnSpc>
              <a:spcBef>
                <a:spcPts val="0"/>
              </a:spcBef>
              <a:buClr>
                <a:srgbClr val="000000"/>
              </a:buClr>
              <a:buSzPts val="1800"/>
              <a:buNone/>
            </a:pPr>
            <a:endParaRPr lang="en-US" altLang="zh-CN" sz="2000" dirty="0">
              <a:latin typeface="Times New Roman" panose="02020603050405020304" pitchFamily="18" charset="0"/>
              <a:ea typeface="Times New Roman"/>
              <a:cs typeface="Times New Roman" panose="02020603050405020304" pitchFamily="18" charset="0"/>
              <a:sym typeface="Times New Roman"/>
            </a:endParaRPr>
          </a:p>
          <a:p>
            <a:pPr algn="just">
              <a:lnSpc>
                <a:spcPct val="100000"/>
              </a:lnSpc>
              <a:spcBef>
                <a:spcPts val="0"/>
              </a:spcBef>
              <a:buClr>
                <a:srgbClr val="000000"/>
              </a:buClr>
              <a:buSzPts val="1800"/>
            </a:pPr>
            <a:r>
              <a:rPr lang="en-US" altLang="zh-CN" sz="200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Figuring out the top fire-prone locations</a:t>
            </a:r>
          </a:p>
          <a:p>
            <a:pPr marL="0" indent="0" algn="just">
              <a:lnSpc>
                <a:spcPct val="100000"/>
              </a:lnSpc>
              <a:spcBef>
                <a:spcPts val="0"/>
              </a:spcBef>
              <a:buClr>
                <a:srgbClr val="000000"/>
              </a:buClr>
              <a:buSzPts val="1800"/>
              <a:buNone/>
            </a:pPr>
            <a:endParaRPr lang="en-US" altLang="zh-CN" sz="2000" i="0" u="none" strike="noStrike" dirty="0">
              <a:latin typeface="Times New Roman" panose="02020603050405020304" pitchFamily="18" charset="0"/>
              <a:ea typeface="Times New Roman"/>
              <a:cs typeface="Times New Roman" panose="02020603050405020304" pitchFamily="18" charset="0"/>
              <a:sym typeface="Times New Roman"/>
            </a:endParaRPr>
          </a:p>
          <a:p>
            <a:pPr algn="just">
              <a:lnSpc>
                <a:spcPct val="100000"/>
              </a:lnSpc>
              <a:spcBef>
                <a:spcPts val="0"/>
              </a:spcBef>
              <a:buClr>
                <a:srgbClr val="000000"/>
              </a:buClr>
              <a:buSzPts val="1800"/>
            </a:pPr>
            <a:r>
              <a:rPr lang="en-US" altLang="zh-CN" sz="2000" dirty="0">
                <a:solidFill>
                  <a:srgbClr val="000000"/>
                </a:solidFill>
                <a:latin typeface="Times New Roman" panose="02020603050405020304" pitchFamily="18" charset="0"/>
                <a:ea typeface="Times New Roman"/>
                <a:cs typeface="Times New Roman" panose="02020603050405020304" pitchFamily="18" charset="0"/>
                <a:sym typeface="Times New Roman"/>
              </a:rPr>
              <a:t>Implement Machine Learning Algorithms to analyze and predict the causes of wildfires in United States</a:t>
            </a:r>
            <a:endParaRPr lang="en-US" sz="2000" dirty="0">
              <a:latin typeface="Times New Roman" panose="02020603050405020304" pitchFamily="18" charset="0"/>
              <a:ea typeface="Times New Roman"/>
              <a:cs typeface="Times New Roman" panose="02020603050405020304" pitchFamily="18" charset="0"/>
              <a:sym typeface="Times New Roman"/>
            </a:endParaRPr>
          </a:p>
          <a:p>
            <a:endParaRPr lang="en-US" sz="2000" dirty="0"/>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7746353" y="6441946"/>
            <a:ext cx="4438035"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Tree>
    <p:extLst>
      <p:ext uri="{BB962C8B-B14F-4D97-AF65-F5344CB8AC3E}">
        <p14:creationId xmlns:p14="http://schemas.microsoft.com/office/powerpoint/2010/main" val="358592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95723" y="83608"/>
            <a:ext cx="6586491" cy="771163"/>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Dataset Content</a:t>
            </a:r>
          </a:p>
        </p:txBody>
      </p:sp>
      <p:pic>
        <p:nvPicPr>
          <p:cNvPr id="6" name="Content Placeholder 5" descr="Table&#10;&#10;Description automatically generated">
            <a:extLst>
              <a:ext uri="{FF2B5EF4-FFF2-40B4-BE49-F238E27FC236}">
                <a16:creationId xmlns:a16="http://schemas.microsoft.com/office/drawing/2014/main" id="{55B2ECA4-836F-1245-8032-F94D6ECD35A0}"/>
              </a:ext>
            </a:extLst>
          </p:cNvPr>
          <p:cNvPicPr>
            <a:picLocks noGrp="1" noChangeAspect="1"/>
          </p:cNvPicPr>
          <p:nvPr>
            <p:ph idx="1"/>
          </p:nvPr>
        </p:nvPicPr>
        <p:blipFill>
          <a:blip r:embed="rId2"/>
          <a:stretch>
            <a:fillRect/>
          </a:stretch>
        </p:blipFill>
        <p:spPr>
          <a:xfrm>
            <a:off x="195723" y="1706258"/>
            <a:ext cx="9365720" cy="4399054"/>
          </a:xfrm>
        </p:spPr>
      </p:pic>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04778"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3" name="TextBox 2">
            <a:extLst>
              <a:ext uri="{FF2B5EF4-FFF2-40B4-BE49-F238E27FC236}">
                <a16:creationId xmlns:a16="http://schemas.microsoft.com/office/drawing/2014/main" id="{268354D1-959B-B34D-B776-08A59A698D3A}"/>
              </a:ext>
            </a:extLst>
          </p:cNvPr>
          <p:cNvSpPr txBox="1"/>
          <p:nvPr/>
        </p:nvSpPr>
        <p:spPr>
          <a:xfrm>
            <a:off x="195723" y="1143145"/>
            <a:ext cx="92533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Implemented sqlite3 to import the dataset.</a:t>
            </a:r>
          </a:p>
        </p:txBody>
      </p:sp>
    </p:spTree>
    <p:extLst>
      <p:ext uri="{BB962C8B-B14F-4D97-AF65-F5344CB8AC3E}">
        <p14:creationId xmlns:p14="http://schemas.microsoft.com/office/powerpoint/2010/main" val="393117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21582" y="28704"/>
            <a:ext cx="8302859" cy="1257000"/>
          </a:xfrm>
        </p:spPr>
        <p:txBody>
          <a:bodyPr vert="horz" lIns="91440" tIns="45720" rIns="91440" bIns="45720" rtlCol="0" anchor="b">
            <a:normAutofit fontScale="90000"/>
          </a:bodyPr>
          <a:lstStyle/>
          <a:p>
            <a:pPr fontAlgn="base"/>
            <a:r>
              <a:rPr lang="en-US" dirty="0">
                <a:solidFill>
                  <a:schemeClr val="accent5">
                    <a:lumMod val="75000"/>
                  </a:schemeClr>
                </a:solidFill>
                <a:latin typeface="Times New Roman" panose="02020603050405020304" pitchFamily="18" charset="0"/>
                <a:cs typeface="Times New Roman" panose="02020603050405020304" pitchFamily="18" charset="0"/>
              </a:rPr>
              <a:t>Dataset Content</a:t>
            </a:r>
            <a:br>
              <a:rPr lang="en-US" sz="2400" dirty="0">
                <a:solidFill>
                  <a:srgbClr val="0070C0"/>
                </a:solidFill>
                <a:latin typeface="Times New Roman" panose="02020603050405020304" pitchFamily="18" charset="0"/>
                <a:cs typeface="Times New Roman" panose="02020603050405020304" pitchFamily="18" charset="0"/>
              </a:rPr>
            </a:br>
            <a:br>
              <a:rPr lang="en-US" sz="2400" dirty="0">
                <a:solidFill>
                  <a:srgbClr val="0070C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dataset is an SQLite database that contains the following information:</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5" name="Content Placeholder 4">
            <a:extLst>
              <a:ext uri="{FF2B5EF4-FFF2-40B4-BE49-F238E27FC236}">
                <a16:creationId xmlns:a16="http://schemas.microsoft.com/office/drawing/2014/main" id="{E9B8C099-29B1-7C40-B895-E6FDF8DD0482}"/>
              </a:ext>
            </a:extLst>
          </p:cNvPr>
          <p:cNvSpPr>
            <a:spLocks noGrp="1"/>
          </p:cNvSpPr>
          <p:nvPr>
            <p:ph idx="1"/>
          </p:nvPr>
        </p:nvSpPr>
        <p:spPr>
          <a:xfrm>
            <a:off x="132872" y="1545725"/>
            <a:ext cx="11926256" cy="4842046"/>
          </a:xfrm>
        </p:spPr>
        <p:txBody>
          <a:bodyPr>
            <a:noAutofit/>
          </a:bodyPr>
          <a:lstStyle/>
          <a:p>
            <a:pPr>
              <a:lnSpc>
                <a:spcPct val="100000"/>
              </a:lnSpc>
            </a:pPr>
            <a:r>
              <a:rPr lang="en-US" sz="1700" b="1" dirty="0">
                <a:latin typeface="Times New Roman" panose="02020603050405020304" pitchFamily="18" charset="0"/>
                <a:cs typeface="Times New Roman" panose="02020603050405020304" pitchFamily="18" charset="0"/>
              </a:rPr>
              <a:t>FIRE_CODE </a:t>
            </a:r>
            <a:r>
              <a:rPr lang="en-US" sz="1700" dirty="0">
                <a:latin typeface="Times New Roman" panose="02020603050405020304" pitchFamily="18" charset="0"/>
                <a:cs typeface="Times New Roman" panose="02020603050405020304" pitchFamily="18" charset="0"/>
              </a:rPr>
              <a:t>= Code used within the interagency wildland fire community to track and compile cost information for emergency fire suppression.</a:t>
            </a:r>
          </a:p>
          <a:p>
            <a:pPr>
              <a:lnSpc>
                <a:spcPct val="100000"/>
              </a:lnSpc>
            </a:pPr>
            <a:r>
              <a:rPr lang="en-US" sz="1700" b="1" dirty="0">
                <a:latin typeface="Times New Roman" panose="02020603050405020304" pitchFamily="18" charset="0"/>
                <a:cs typeface="Times New Roman" panose="02020603050405020304" pitchFamily="18" charset="0"/>
              </a:rPr>
              <a:t>FIRE_NAME </a:t>
            </a:r>
            <a:r>
              <a:rPr lang="en-US" sz="1700" dirty="0">
                <a:latin typeface="Times New Roman" panose="02020603050405020304" pitchFamily="18" charset="0"/>
                <a:cs typeface="Times New Roman" panose="02020603050405020304" pitchFamily="18" charset="0"/>
              </a:rPr>
              <a:t>= Name of the incident, from the fire report (primary) or ICS-209 report (secondary).</a:t>
            </a:r>
          </a:p>
          <a:p>
            <a:pPr fontAlgn="base">
              <a:lnSpc>
                <a:spcPct val="100000"/>
              </a:lnSpc>
            </a:pPr>
            <a:r>
              <a:rPr lang="en-US" sz="1700" b="1" dirty="0">
                <a:latin typeface="Times New Roman" panose="02020603050405020304" pitchFamily="18" charset="0"/>
                <a:cs typeface="Times New Roman" panose="02020603050405020304" pitchFamily="18" charset="0"/>
              </a:rPr>
              <a:t>FIRE_YEAR </a:t>
            </a:r>
            <a:r>
              <a:rPr lang="en-US" sz="1700" dirty="0">
                <a:latin typeface="Times New Roman" panose="02020603050405020304" pitchFamily="18" charset="0"/>
                <a:cs typeface="Times New Roman" panose="02020603050405020304" pitchFamily="18" charset="0"/>
              </a:rPr>
              <a:t>= Calendar year in which the fire was discovered or confirmed to exist.</a:t>
            </a:r>
          </a:p>
          <a:p>
            <a:pPr fontAlgn="base">
              <a:lnSpc>
                <a:spcPct val="100000"/>
              </a:lnSpc>
            </a:pPr>
            <a:r>
              <a:rPr lang="en-US" sz="1700" b="1" dirty="0">
                <a:latin typeface="Times New Roman" panose="02020603050405020304" pitchFamily="18" charset="0"/>
                <a:cs typeface="Times New Roman" panose="02020603050405020304" pitchFamily="18" charset="0"/>
              </a:rPr>
              <a:t>STAT</a:t>
            </a:r>
            <a:r>
              <a:rPr lang="en-US" sz="1700" b="1" i="1" dirty="0">
                <a:latin typeface="Times New Roman" panose="02020603050405020304" pitchFamily="18" charset="0"/>
                <a:cs typeface="Times New Roman" panose="02020603050405020304" pitchFamily="18" charset="0"/>
              </a:rPr>
              <a:t>CAUSE</a:t>
            </a:r>
            <a:r>
              <a:rPr lang="en-US" sz="1700" b="1" dirty="0">
                <a:latin typeface="Times New Roman" panose="02020603050405020304" pitchFamily="18" charset="0"/>
                <a:cs typeface="Times New Roman" panose="02020603050405020304" pitchFamily="18" charset="0"/>
              </a:rPr>
              <a:t>DESCR</a:t>
            </a:r>
            <a:r>
              <a:rPr lang="en-US" sz="1700" dirty="0">
                <a:latin typeface="Times New Roman" panose="02020603050405020304" pitchFamily="18" charset="0"/>
                <a:cs typeface="Times New Roman" panose="02020603050405020304" pitchFamily="18" charset="0"/>
              </a:rPr>
              <a:t> = Description of the (statistical) cause of the fire.</a:t>
            </a:r>
          </a:p>
          <a:p>
            <a:pPr fontAlgn="base">
              <a:lnSpc>
                <a:spcPct val="100000"/>
              </a:lnSpc>
            </a:pPr>
            <a:r>
              <a:rPr lang="en-US" sz="1700" b="1" dirty="0">
                <a:latin typeface="Times New Roman" panose="02020603050405020304" pitchFamily="18" charset="0"/>
                <a:cs typeface="Times New Roman" panose="02020603050405020304" pitchFamily="18" charset="0"/>
              </a:rPr>
              <a:t>LATITUDE</a:t>
            </a:r>
            <a:r>
              <a:rPr lang="en-US" sz="1700" dirty="0">
                <a:latin typeface="Times New Roman" panose="02020603050405020304" pitchFamily="18" charset="0"/>
                <a:cs typeface="Times New Roman" panose="02020603050405020304" pitchFamily="18" charset="0"/>
              </a:rPr>
              <a:t> = Latitude (NAD83) for point location of the fire (decimal degrees).</a:t>
            </a:r>
          </a:p>
          <a:p>
            <a:pPr fontAlgn="base">
              <a:lnSpc>
                <a:spcPct val="100000"/>
              </a:lnSpc>
            </a:pPr>
            <a:r>
              <a:rPr lang="en-US" sz="1700" b="1" dirty="0">
                <a:latin typeface="Times New Roman" panose="02020603050405020304" pitchFamily="18" charset="0"/>
                <a:cs typeface="Times New Roman" panose="02020603050405020304" pitchFamily="18" charset="0"/>
              </a:rPr>
              <a:t>LONGITUDE</a:t>
            </a:r>
            <a:r>
              <a:rPr lang="en-US" sz="1700" dirty="0">
                <a:latin typeface="Times New Roman" panose="02020603050405020304" pitchFamily="18" charset="0"/>
                <a:cs typeface="Times New Roman" panose="02020603050405020304" pitchFamily="18" charset="0"/>
              </a:rPr>
              <a:t> = Longitude (NAD83) for point location of the fire (decimal degrees).</a:t>
            </a:r>
          </a:p>
          <a:p>
            <a:pPr fontAlgn="base">
              <a:lnSpc>
                <a:spcPct val="100000"/>
              </a:lnSpc>
            </a:pPr>
            <a:r>
              <a:rPr lang="en-US" sz="1700" b="1" dirty="0">
                <a:latin typeface="Times New Roman" panose="02020603050405020304" pitchFamily="18" charset="0"/>
                <a:cs typeface="Times New Roman" panose="02020603050405020304" pitchFamily="18" charset="0"/>
              </a:rPr>
              <a:t>STATE</a:t>
            </a:r>
            <a:r>
              <a:rPr lang="en-US" sz="1700" dirty="0">
                <a:latin typeface="Times New Roman" panose="02020603050405020304" pitchFamily="18" charset="0"/>
                <a:cs typeface="Times New Roman" panose="02020603050405020304" pitchFamily="18" charset="0"/>
              </a:rPr>
              <a:t> = Two-letter alphabetic code for the state in which the fire burned (or originated), based on the nominal designation in the fire report.</a:t>
            </a:r>
          </a:p>
          <a:p>
            <a:pPr fontAlgn="base">
              <a:lnSpc>
                <a:spcPct val="100000"/>
              </a:lnSpc>
            </a:pPr>
            <a:r>
              <a:rPr lang="en-US" sz="1700" b="1" dirty="0">
                <a:latin typeface="Times New Roman" panose="02020603050405020304" pitchFamily="18" charset="0"/>
                <a:cs typeface="Times New Roman" panose="02020603050405020304" pitchFamily="18" charset="0"/>
              </a:rPr>
              <a:t>FIRE_SIZE </a:t>
            </a:r>
            <a:r>
              <a:rPr lang="en-US" sz="1700" dirty="0">
                <a:latin typeface="Times New Roman" panose="02020603050405020304" pitchFamily="18" charset="0"/>
                <a:cs typeface="Times New Roman" panose="02020603050405020304" pitchFamily="18" charset="0"/>
              </a:rPr>
              <a:t>= Estimate of acres within the final perimeter of the fire.</a:t>
            </a:r>
          </a:p>
          <a:p>
            <a:pPr fontAlgn="base">
              <a:lnSpc>
                <a:spcPct val="100000"/>
              </a:lnSpc>
            </a:pPr>
            <a:r>
              <a:rPr lang="en-US" sz="1700" b="1" dirty="0">
                <a:latin typeface="Times New Roman" panose="02020603050405020304" pitchFamily="18" charset="0"/>
                <a:cs typeface="Times New Roman" panose="02020603050405020304" pitchFamily="18" charset="0"/>
              </a:rPr>
              <a:t>FIRE</a:t>
            </a:r>
            <a:r>
              <a:rPr lang="en-US" sz="1700" b="1" i="1" dirty="0">
                <a:latin typeface="Times New Roman" panose="02020603050405020304" pitchFamily="18" charset="0"/>
                <a:cs typeface="Times New Roman" panose="02020603050405020304" pitchFamily="18" charset="0"/>
              </a:rPr>
              <a:t>SIZE</a:t>
            </a:r>
            <a:r>
              <a:rPr lang="en-US" sz="1700" b="1" dirty="0">
                <a:latin typeface="Times New Roman" panose="02020603050405020304" pitchFamily="18" charset="0"/>
                <a:cs typeface="Times New Roman" panose="02020603050405020304" pitchFamily="18" charset="0"/>
              </a:rPr>
              <a:t>CLASS </a:t>
            </a:r>
            <a:r>
              <a:rPr lang="en-US" sz="1700" dirty="0">
                <a:latin typeface="Times New Roman" panose="02020603050405020304" pitchFamily="18" charset="0"/>
                <a:cs typeface="Times New Roman" panose="02020603050405020304" pitchFamily="18" charset="0"/>
              </a:rPr>
              <a:t>= Code for fire size based on the number of acres within the final fire perimeter expenditures (A=greater than 0 but less than or equal to 0.25 acres, B=0.26-9.9 acres, C=10.0-99.9 acres, D=100-299 acres, E=300 to 999 acres, F=1000 to 4999 acres, and G=5000+ acres). </a:t>
            </a:r>
            <a:r>
              <a:rPr lang="en-US" sz="1700" baseline="30000" dirty="0">
                <a:latin typeface="Times New Roman" panose="02020603050405020304" pitchFamily="18" charset="0"/>
                <a:cs typeface="Times New Roman" panose="02020603050405020304" pitchFamily="18" charset="0"/>
              </a:rPr>
              <a:t>3</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69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73268" y="187647"/>
            <a:ext cx="8316097" cy="734026"/>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Analysis Using Following Algorithm</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5" name="Content Placeholder 4">
            <a:extLst>
              <a:ext uri="{FF2B5EF4-FFF2-40B4-BE49-F238E27FC236}">
                <a16:creationId xmlns:a16="http://schemas.microsoft.com/office/drawing/2014/main" id="{E9B8C099-29B1-7C40-B895-E6FDF8DD0482}"/>
              </a:ext>
            </a:extLst>
          </p:cNvPr>
          <p:cNvSpPr>
            <a:spLocks noGrp="1"/>
          </p:cNvSpPr>
          <p:nvPr>
            <p:ph idx="1"/>
          </p:nvPr>
        </p:nvSpPr>
        <p:spPr>
          <a:xfrm>
            <a:off x="273268" y="1146937"/>
            <a:ext cx="10653509" cy="5120674"/>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Gaussian Naïve Bayes</a:t>
            </a:r>
          </a:p>
          <a:p>
            <a:pPr>
              <a:lnSpc>
                <a:spcPct val="200000"/>
              </a:lnSpc>
            </a:pPr>
            <a:r>
              <a:rPr lang="en-US" dirty="0">
                <a:latin typeface="Times New Roman" panose="02020603050405020304" pitchFamily="18" charset="0"/>
                <a:cs typeface="Times New Roman" panose="02020603050405020304" pitchFamily="18" charset="0"/>
              </a:rPr>
              <a:t>Decision Tree</a:t>
            </a:r>
          </a:p>
          <a:p>
            <a:pPr>
              <a:lnSpc>
                <a:spcPct val="200000"/>
              </a:lnSpc>
            </a:pPr>
            <a:r>
              <a:rPr lang="en-US" dirty="0">
                <a:latin typeface="Times New Roman" panose="02020603050405020304" pitchFamily="18" charset="0"/>
                <a:cs typeface="Times New Roman" panose="02020603050405020304" pitchFamily="18" charset="0"/>
              </a:rPr>
              <a:t>Random Forest</a:t>
            </a:r>
          </a:p>
          <a:p>
            <a:pPr marL="0" indent="0">
              <a:buNone/>
            </a:pPr>
            <a:br>
              <a:rPr lang="en-US" sz="1400" dirty="0"/>
            </a:br>
            <a:br>
              <a:rPr lang="en-US" sz="1400" dirty="0"/>
            </a:br>
            <a:br>
              <a:rPr lang="en-US" sz="1400" dirty="0"/>
            </a:br>
            <a:endParaRPr lang="en-US" sz="1400" dirty="0"/>
          </a:p>
          <a:p>
            <a:endParaRPr lang="en-US" dirty="0"/>
          </a:p>
        </p:txBody>
      </p:sp>
    </p:spTree>
    <p:extLst>
      <p:ext uri="{BB962C8B-B14F-4D97-AF65-F5344CB8AC3E}">
        <p14:creationId xmlns:p14="http://schemas.microsoft.com/office/powerpoint/2010/main" val="71648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60966" y="197576"/>
            <a:ext cx="8302859" cy="556054"/>
          </a:xfrm>
        </p:spPr>
        <p:txBody>
          <a:bodyPr vert="horz" lIns="91440" tIns="45720" rIns="91440" bIns="45720" rtlCol="0" anchor="b">
            <a:noAutofit/>
          </a:bodyPr>
          <a:lstStyle/>
          <a:p>
            <a:pPr fontAlgn="base"/>
            <a:r>
              <a:rPr lang="en-US" sz="4000" dirty="0">
                <a:solidFill>
                  <a:schemeClr val="accent5">
                    <a:lumMod val="75000"/>
                  </a:schemeClr>
                </a:solidFill>
                <a:latin typeface="Times New Roman" panose="02020603050405020304" pitchFamily="18" charset="0"/>
                <a:cs typeface="Times New Roman" panose="02020603050405020304" pitchFamily="18" charset="0"/>
              </a:rPr>
              <a:t>Reading</a:t>
            </a:r>
            <a:r>
              <a:rPr lang="en-US" sz="4000" dirty="0">
                <a:solidFill>
                  <a:schemeClr val="accent1"/>
                </a:solidFill>
                <a:latin typeface="Times New Roman" panose="02020603050405020304" pitchFamily="18" charset="0"/>
                <a:cs typeface="Times New Roman" panose="02020603050405020304" pitchFamily="18" charset="0"/>
              </a:rPr>
              <a:t> and Pre-processing Data</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76528"/>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26" name="TextBox 25">
            <a:extLst>
              <a:ext uri="{FF2B5EF4-FFF2-40B4-BE49-F238E27FC236}">
                <a16:creationId xmlns:a16="http://schemas.microsoft.com/office/drawing/2014/main" id="{1C8789BE-CA67-D24A-98C6-6D39B9E8BCE2}"/>
              </a:ext>
            </a:extLst>
          </p:cNvPr>
          <p:cNvSpPr txBox="1"/>
          <p:nvPr/>
        </p:nvSpPr>
        <p:spPr>
          <a:xfrm>
            <a:off x="260966" y="895409"/>
            <a:ext cx="27815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Importing data from Kaggle</a:t>
            </a:r>
          </a:p>
        </p:txBody>
      </p:sp>
      <p:pic>
        <p:nvPicPr>
          <p:cNvPr id="5" name="Picture 4" descr="Graphical user interface, text&#10;&#10;Description automatically generated with medium confidence">
            <a:extLst>
              <a:ext uri="{FF2B5EF4-FFF2-40B4-BE49-F238E27FC236}">
                <a16:creationId xmlns:a16="http://schemas.microsoft.com/office/drawing/2014/main" id="{408EFFBF-E3C4-8644-ABA3-3E2A82ADD081}"/>
              </a:ext>
            </a:extLst>
          </p:cNvPr>
          <p:cNvPicPr>
            <a:picLocks noChangeAspect="1"/>
          </p:cNvPicPr>
          <p:nvPr/>
        </p:nvPicPr>
        <p:blipFill>
          <a:blip r:embed="rId2"/>
          <a:stretch>
            <a:fillRect/>
          </a:stretch>
        </p:blipFill>
        <p:spPr>
          <a:xfrm>
            <a:off x="369183" y="1460500"/>
            <a:ext cx="8356600" cy="1968500"/>
          </a:xfrm>
          <a:prstGeom prst="rect">
            <a:avLst/>
          </a:prstGeom>
        </p:spPr>
      </p:pic>
      <p:pic>
        <p:nvPicPr>
          <p:cNvPr id="7" name="Picture 6" descr="Table&#10;&#10;Description automatically generated">
            <a:extLst>
              <a:ext uri="{FF2B5EF4-FFF2-40B4-BE49-F238E27FC236}">
                <a16:creationId xmlns:a16="http://schemas.microsoft.com/office/drawing/2014/main" id="{5A06E97A-0651-B545-83FD-E257F4ECD2AC}"/>
              </a:ext>
            </a:extLst>
          </p:cNvPr>
          <p:cNvPicPr>
            <a:picLocks noChangeAspect="1"/>
          </p:cNvPicPr>
          <p:nvPr/>
        </p:nvPicPr>
        <p:blipFill>
          <a:blip r:embed="rId3"/>
          <a:stretch>
            <a:fillRect/>
          </a:stretch>
        </p:blipFill>
        <p:spPr>
          <a:xfrm>
            <a:off x="369183" y="3489450"/>
            <a:ext cx="7683683" cy="2852022"/>
          </a:xfrm>
          <a:prstGeom prst="rect">
            <a:avLst/>
          </a:prstGeom>
        </p:spPr>
      </p:pic>
    </p:spTree>
    <p:extLst>
      <p:ext uri="{BB962C8B-B14F-4D97-AF65-F5344CB8AC3E}">
        <p14:creationId xmlns:p14="http://schemas.microsoft.com/office/powerpoint/2010/main" val="1933249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2985</TotalTime>
  <Words>1986</Words>
  <Application>Microsoft Macintosh PowerPoint</Application>
  <PresentationFormat>Widescreen</PresentationFormat>
  <Paragraphs>162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Outline</vt:lpstr>
      <vt:lpstr>  Introduction</vt:lpstr>
      <vt:lpstr>Dataset Description &amp; Source Link </vt:lpstr>
      <vt:lpstr>Problem Statement</vt:lpstr>
      <vt:lpstr>Dataset Content</vt:lpstr>
      <vt:lpstr>Dataset Content  This dataset is an SQLite database that contains the following information:</vt:lpstr>
      <vt:lpstr>Analysis Using Following Algorithm</vt:lpstr>
      <vt:lpstr>Reading and Pre-processing Data</vt:lpstr>
      <vt:lpstr>1. Number of Wildfires per year </vt:lpstr>
      <vt:lpstr>2. Number of fires for each class per year</vt:lpstr>
      <vt:lpstr>3. Top states with highest fire incidents</vt:lpstr>
      <vt:lpstr>4. Number of Wildfires with Causes CA, TX, GA</vt:lpstr>
      <vt:lpstr>Number of Wildfires with Causes in Texas </vt:lpstr>
      <vt:lpstr>Number of Wildfires with Causes in Georgia</vt:lpstr>
      <vt:lpstr>Correlation -  </vt:lpstr>
      <vt:lpstr>Gaussian Naive Bayes</vt:lpstr>
      <vt:lpstr>Gaussian Naive Bayes</vt:lpstr>
      <vt:lpstr>Decision Tree</vt:lpstr>
      <vt:lpstr>Decision Tree</vt:lpstr>
      <vt:lpstr>Random forest</vt:lpstr>
      <vt:lpstr>Random forest</vt:lpstr>
      <vt:lpstr>Model Improvement</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Shinde</dc:creator>
  <cp:lastModifiedBy>Rahul Shinde</cp:lastModifiedBy>
  <cp:revision>70</cp:revision>
  <dcterms:created xsi:type="dcterms:W3CDTF">2021-12-11T03:32:01Z</dcterms:created>
  <dcterms:modified xsi:type="dcterms:W3CDTF">2021-12-13T21:45:49Z</dcterms:modified>
</cp:coreProperties>
</file>