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8" r:id="rId1"/>
  </p:sldMasterIdLst>
  <p:notesMasterIdLst>
    <p:notesMasterId r:id="rId28"/>
  </p:notesMasterIdLst>
  <p:sldIdLst>
    <p:sldId id="256" r:id="rId2"/>
    <p:sldId id="266" r:id="rId3"/>
    <p:sldId id="267" r:id="rId4"/>
    <p:sldId id="268" r:id="rId5"/>
    <p:sldId id="272" r:id="rId6"/>
    <p:sldId id="274" r:id="rId7"/>
    <p:sldId id="281" r:id="rId8"/>
    <p:sldId id="282" r:id="rId9"/>
    <p:sldId id="284" r:id="rId10"/>
    <p:sldId id="285" r:id="rId11"/>
    <p:sldId id="299" r:id="rId12"/>
    <p:sldId id="300" r:id="rId13"/>
    <p:sldId id="301" r:id="rId14"/>
    <p:sldId id="302" r:id="rId15"/>
    <p:sldId id="303" r:id="rId16"/>
    <p:sldId id="306" r:id="rId17"/>
    <p:sldId id="307" r:id="rId18"/>
    <p:sldId id="308" r:id="rId19"/>
    <p:sldId id="309" r:id="rId20"/>
    <p:sldId id="310" r:id="rId21"/>
    <p:sldId id="311" r:id="rId22"/>
    <p:sldId id="312" r:id="rId23"/>
    <p:sldId id="313" r:id="rId24"/>
    <p:sldId id="314" r:id="rId25"/>
    <p:sldId id="315" r:id="rId26"/>
    <p:sldId id="31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30"/>
    <p:restoredTop sz="96327"/>
  </p:normalViewPr>
  <p:slideViewPr>
    <p:cSldViewPr snapToGrid="0" snapToObjects="1">
      <p:cViewPr varScale="1">
        <p:scale>
          <a:sx n="122" d="100"/>
          <a:sy n="122" d="100"/>
        </p:scale>
        <p:origin x="2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03B0A-2BF7-A842-90CF-83E0F061AE2C}" type="datetimeFigureOut">
              <a:rPr lang="en-US" smtClean="0"/>
              <a:t>12/15/21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4F616-A635-A648-A52A-0B691F8AFEB7}" type="slidenum">
              <a:rPr lang="en-US" smtClean="0"/>
              <a:t>‹#›</a:t>
            </a:fld>
            <a:endParaRPr lang="en-US"/>
          </a:p>
        </p:txBody>
      </p:sp>
    </p:spTree>
    <p:extLst>
      <p:ext uri="{BB962C8B-B14F-4D97-AF65-F5344CB8AC3E}">
        <p14:creationId xmlns:p14="http://schemas.microsoft.com/office/powerpoint/2010/main" val="370061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DEC4-BF66-9D47-A894-36D9D4C20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58AF4E-D1E6-1645-993F-DA74C503E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18CEC-1558-2B49-89EF-3A1F8EE3C48F}"/>
              </a:ext>
            </a:extLst>
          </p:cNvPr>
          <p:cNvSpPr>
            <a:spLocks noGrp="1"/>
          </p:cNvSpPr>
          <p:nvPr>
            <p:ph type="dt" sz="half" idx="10"/>
          </p:nvPr>
        </p:nvSpPr>
        <p:spPr/>
        <p:txBody>
          <a:bodyPr/>
          <a:lstStyle/>
          <a:p>
            <a:fld id="{EEA61EDD-6F2C-2D4A-9FE6-DD3B9C0F3362}" type="datetime1">
              <a:rPr lang="en-US" smtClean="0"/>
              <a:t>12/15/21</a:t>
            </a:fld>
            <a:endParaRPr lang="en-US" dirty="0"/>
          </a:p>
        </p:txBody>
      </p:sp>
      <p:sp>
        <p:nvSpPr>
          <p:cNvPr id="5" name="Footer Placeholder 4">
            <a:extLst>
              <a:ext uri="{FF2B5EF4-FFF2-40B4-BE49-F238E27FC236}">
                <a16:creationId xmlns:a16="http://schemas.microsoft.com/office/drawing/2014/main" id="{3C02380B-DDC6-2849-A264-C2F029A4FD14}"/>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233FBCA8-A7F4-FE45-BEB2-90BF063CC59B}"/>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0362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795F-5A84-944B-9CCE-37500ACCF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BE2DD-7B08-3A4C-9299-DAB1391CDB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3B09A-59E7-C64E-A5BA-23C7ABA3BCF3}"/>
              </a:ext>
            </a:extLst>
          </p:cNvPr>
          <p:cNvSpPr>
            <a:spLocks noGrp="1"/>
          </p:cNvSpPr>
          <p:nvPr>
            <p:ph type="dt" sz="half" idx="10"/>
          </p:nvPr>
        </p:nvSpPr>
        <p:spPr/>
        <p:txBody>
          <a:bodyPr/>
          <a:lstStyle/>
          <a:p>
            <a:fld id="{B0DF86AA-2B4A-0145-8AF4-973CA9169CF8}" type="datetime1">
              <a:rPr lang="en-US" smtClean="0"/>
              <a:t>12/15/21</a:t>
            </a:fld>
            <a:endParaRPr lang="en-US" dirty="0"/>
          </a:p>
        </p:txBody>
      </p:sp>
      <p:sp>
        <p:nvSpPr>
          <p:cNvPr id="5" name="Footer Placeholder 4">
            <a:extLst>
              <a:ext uri="{FF2B5EF4-FFF2-40B4-BE49-F238E27FC236}">
                <a16:creationId xmlns:a16="http://schemas.microsoft.com/office/drawing/2014/main" id="{2BB386BC-893D-264B-B6EE-2CFF1B96CC66}"/>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9285011E-D86B-4940-8783-0471F17D575E}"/>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36335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A4D0E-2E5A-364E-BEC3-6D47AC2AC1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F7A933-8145-8446-BBA4-E86904AC2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3587-617F-134C-947B-D60F1789B69C}"/>
              </a:ext>
            </a:extLst>
          </p:cNvPr>
          <p:cNvSpPr>
            <a:spLocks noGrp="1"/>
          </p:cNvSpPr>
          <p:nvPr>
            <p:ph type="dt" sz="half" idx="10"/>
          </p:nvPr>
        </p:nvSpPr>
        <p:spPr/>
        <p:txBody>
          <a:bodyPr/>
          <a:lstStyle/>
          <a:p>
            <a:fld id="{937159F9-1758-AD4F-A651-36517C3AA4B1}" type="datetime1">
              <a:rPr lang="en-US" smtClean="0"/>
              <a:t>12/15/21</a:t>
            </a:fld>
            <a:endParaRPr lang="en-US" dirty="0"/>
          </a:p>
        </p:txBody>
      </p:sp>
      <p:sp>
        <p:nvSpPr>
          <p:cNvPr id="5" name="Footer Placeholder 4">
            <a:extLst>
              <a:ext uri="{FF2B5EF4-FFF2-40B4-BE49-F238E27FC236}">
                <a16:creationId xmlns:a16="http://schemas.microsoft.com/office/drawing/2014/main" id="{D9027F32-84BD-4B48-8A02-7201324506CD}"/>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188ECECB-7EE6-984E-822C-B010EF74A962}"/>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2525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E4BF-E749-834E-AF4E-2B4133779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9C242-682E-064F-8B4A-D514AA385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CED00-1FC3-544D-9609-BB289411E0CB}"/>
              </a:ext>
            </a:extLst>
          </p:cNvPr>
          <p:cNvSpPr>
            <a:spLocks noGrp="1"/>
          </p:cNvSpPr>
          <p:nvPr>
            <p:ph type="dt" sz="half" idx="10"/>
          </p:nvPr>
        </p:nvSpPr>
        <p:spPr/>
        <p:txBody>
          <a:bodyPr/>
          <a:lstStyle/>
          <a:p>
            <a:fld id="{38064E86-050E-2243-89C4-8CCB7AB86D56}" type="datetime1">
              <a:rPr lang="en-US" smtClean="0"/>
              <a:t>12/15/21</a:t>
            </a:fld>
            <a:endParaRPr lang="en-US" dirty="0"/>
          </a:p>
        </p:txBody>
      </p:sp>
      <p:sp>
        <p:nvSpPr>
          <p:cNvPr id="5" name="Footer Placeholder 4">
            <a:extLst>
              <a:ext uri="{FF2B5EF4-FFF2-40B4-BE49-F238E27FC236}">
                <a16:creationId xmlns:a16="http://schemas.microsoft.com/office/drawing/2014/main" id="{F53E2E09-01F9-584F-8ABD-F34280F5F716}"/>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D42CF848-5AEE-E042-B2C6-58749455D0B2}"/>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77565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5AB6-EA17-EF4B-A3F7-16B08DDB93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D65391-DF32-C945-83E3-D5140A5F7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59D504-FEFB-6D4D-9A75-16CFDEBFB868}"/>
              </a:ext>
            </a:extLst>
          </p:cNvPr>
          <p:cNvSpPr>
            <a:spLocks noGrp="1"/>
          </p:cNvSpPr>
          <p:nvPr>
            <p:ph type="dt" sz="half" idx="10"/>
          </p:nvPr>
        </p:nvSpPr>
        <p:spPr/>
        <p:txBody>
          <a:bodyPr/>
          <a:lstStyle/>
          <a:p>
            <a:fld id="{460890F5-ED7C-3343-97D5-3DD3FF2E11B8}" type="datetime1">
              <a:rPr lang="en-US" smtClean="0"/>
              <a:t>12/15/21</a:t>
            </a:fld>
            <a:endParaRPr lang="en-US" dirty="0"/>
          </a:p>
        </p:txBody>
      </p:sp>
      <p:sp>
        <p:nvSpPr>
          <p:cNvPr id="5" name="Footer Placeholder 4">
            <a:extLst>
              <a:ext uri="{FF2B5EF4-FFF2-40B4-BE49-F238E27FC236}">
                <a16:creationId xmlns:a16="http://schemas.microsoft.com/office/drawing/2014/main" id="{639CD739-B2BA-1A4D-96FE-3A541538FA47}"/>
              </a:ext>
            </a:extLst>
          </p:cNvPr>
          <p:cNvSpPr>
            <a:spLocks noGrp="1"/>
          </p:cNvSpPr>
          <p:nvPr>
            <p:ph type="ftr" sz="quarter" idx="11"/>
          </p:nvPr>
        </p:nvSpPr>
        <p:spPr/>
        <p:txBody>
          <a:body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813D0FCB-56E4-CD46-B5CD-B14830114CBA}"/>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90280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558F-E430-F94C-B513-9ABD5D541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3E1B1-1789-5B48-A456-5B09C99FE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DAF5C-A450-4C4F-A81F-E4EE4CBE1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AECAA-E261-CA4F-8047-68DE9E52A4A5}"/>
              </a:ext>
            </a:extLst>
          </p:cNvPr>
          <p:cNvSpPr>
            <a:spLocks noGrp="1"/>
          </p:cNvSpPr>
          <p:nvPr>
            <p:ph type="dt" sz="half" idx="10"/>
          </p:nvPr>
        </p:nvSpPr>
        <p:spPr/>
        <p:txBody>
          <a:bodyPr/>
          <a:lstStyle/>
          <a:p>
            <a:fld id="{DC44F9DF-178B-ED45-8429-0C7D84A91380}" type="datetime1">
              <a:rPr lang="en-US" smtClean="0"/>
              <a:t>12/15/21</a:t>
            </a:fld>
            <a:endParaRPr lang="en-US" dirty="0"/>
          </a:p>
        </p:txBody>
      </p:sp>
      <p:sp>
        <p:nvSpPr>
          <p:cNvPr id="6" name="Footer Placeholder 5">
            <a:extLst>
              <a:ext uri="{FF2B5EF4-FFF2-40B4-BE49-F238E27FC236}">
                <a16:creationId xmlns:a16="http://schemas.microsoft.com/office/drawing/2014/main" id="{0909C012-796E-A147-A829-E743AC0692D9}"/>
              </a:ext>
            </a:extLst>
          </p:cNvPr>
          <p:cNvSpPr>
            <a:spLocks noGrp="1"/>
          </p:cNvSpPr>
          <p:nvPr>
            <p:ph type="ftr" sz="quarter" idx="11"/>
          </p:nvPr>
        </p:nvSpPr>
        <p:spPr/>
        <p:txBody>
          <a:bodyPr/>
          <a:lstStyle/>
          <a:p>
            <a:r>
              <a:rPr lang="en-US">
                <a:solidFill>
                  <a:schemeClr val="tx1"/>
                </a:solidFill>
              </a:rPr>
              <a:t>Fall -2021</a:t>
            </a:r>
          </a:p>
        </p:txBody>
      </p:sp>
      <p:sp>
        <p:nvSpPr>
          <p:cNvPr id="7" name="Slide Number Placeholder 6">
            <a:extLst>
              <a:ext uri="{FF2B5EF4-FFF2-40B4-BE49-F238E27FC236}">
                <a16:creationId xmlns:a16="http://schemas.microsoft.com/office/drawing/2014/main" id="{487BCDE8-909E-984E-8907-24E71E97CF68}"/>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1191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8B26-8AB6-F14C-9575-9144614A8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28C974-7BC5-A741-90E9-C1B16EDCD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ADF9C3-9206-DA47-B683-86A4C9100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EDD807-44CF-DA4E-A1D3-47AE1FC7F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A2B54-AEC4-AA47-ABF2-A3D021758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F95602-1BA7-714C-BD6E-149702D6DCFE}"/>
              </a:ext>
            </a:extLst>
          </p:cNvPr>
          <p:cNvSpPr>
            <a:spLocks noGrp="1"/>
          </p:cNvSpPr>
          <p:nvPr>
            <p:ph type="dt" sz="half" idx="10"/>
          </p:nvPr>
        </p:nvSpPr>
        <p:spPr/>
        <p:txBody>
          <a:bodyPr/>
          <a:lstStyle/>
          <a:p>
            <a:fld id="{34F7F57B-AD11-A346-9219-388DC174E1F1}" type="datetime1">
              <a:rPr lang="en-US" smtClean="0"/>
              <a:t>12/15/21</a:t>
            </a:fld>
            <a:endParaRPr lang="en-US" dirty="0"/>
          </a:p>
        </p:txBody>
      </p:sp>
      <p:sp>
        <p:nvSpPr>
          <p:cNvPr id="8" name="Footer Placeholder 7">
            <a:extLst>
              <a:ext uri="{FF2B5EF4-FFF2-40B4-BE49-F238E27FC236}">
                <a16:creationId xmlns:a16="http://schemas.microsoft.com/office/drawing/2014/main" id="{04D4A335-D3FD-5347-9230-05BD28083DD0}"/>
              </a:ext>
            </a:extLst>
          </p:cNvPr>
          <p:cNvSpPr>
            <a:spLocks noGrp="1"/>
          </p:cNvSpPr>
          <p:nvPr>
            <p:ph type="ftr" sz="quarter" idx="11"/>
          </p:nvPr>
        </p:nvSpPr>
        <p:spPr/>
        <p:txBody>
          <a:bodyPr/>
          <a:lstStyle/>
          <a:p>
            <a:r>
              <a:rPr lang="en-US">
                <a:solidFill>
                  <a:schemeClr val="tx1"/>
                </a:solidFill>
              </a:rPr>
              <a:t>Fall -2021</a:t>
            </a:r>
          </a:p>
        </p:txBody>
      </p:sp>
      <p:sp>
        <p:nvSpPr>
          <p:cNvPr id="9" name="Slide Number Placeholder 8">
            <a:extLst>
              <a:ext uri="{FF2B5EF4-FFF2-40B4-BE49-F238E27FC236}">
                <a16:creationId xmlns:a16="http://schemas.microsoft.com/office/drawing/2014/main" id="{6D593764-71BF-3A46-A860-691AB2F5F46F}"/>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06330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4C4A-5CF5-D24D-9E1E-BCD5ADD4B8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83ED1-82A2-E34A-B917-19FA649C9D0C}"/>
              </a:ext>
            </a:extLst>
          </p:cNvPr>
          <p:cNvSpPr>
            <a:spLocks noGrp="1"/>
          </p:cNvSpPr>
          <p:nvPr>
            <p:ph type="dt" sz="half" idx="10"/>
          </p:nvPr>
        </p:nvSpPr>
        <p:spPr/>
        <p:txBody>
          <a:bodyPr/>
          <a:lstStyle/>
          <a:p>
            <a:fld id="{FD05748E-6C66-784E-A73E-3F81A48731CF}" type="datetime1">
              <a:rPr lang="en-US" smtClean="0"/>
              <a:t>12/15/21</a:t>
            </a:fld>
            <a:endParaRPr lang="en-US" dirty="0"/>
          </a:p>
        </p:txBody>
      </p:sp>
      <p:sp>
        <p:nvSpPr>
          <p:cNvPr id="4" name="Footer Placeholder 3">
            <a:extLst>
              <a:ext uri="{FF2B5EF4-FFF2-40B4-BE49-F238E27FC236}">
                <a16:creationId xmlns:a16="http://schemas.microsoft.com/office/drawing/2014/main" id="{D75ACAEF-AED9-C64F-971F-0FC3E650B39E}"/>
              </a:ext>
            </a:extLst>
          </p:cNvPr>
          <p:cNvSpPr>
            <a:spLocks noGrp="1"/>
          </p:cNvSpPr>
          <p:nvPr>
            <p:ph type="ftr" sz="quarter" idx="11"/>
          </p:nvPr>
        </p:nvSpPr>
        <p:spPr/>
        <p:txBody>
          <a:bodyPr/>
          <a:lstStyle/>
          <a:p>
            <a:r>
              <a:rPr lang="en-US">
                <a:solidFill>
                  <a:schemeClr val="tx1"/>
                </a:solidFill>
              </a:rPr>
              <a:t>Fall -2021</a:t>
            </a:r>
          </a:p>
        </p:txBody>
      </p:sp>
      <p:sp>
        <p:nvSpPr>
          <p:cNvPr id="5" name="Slide Number Placeholder 4">
            <a:extLst>
              <a:ext uri="{FF2B5EF4-FFF2-40B4-BE49-F238E27FC236}">
                <a16:creationId xmlns:a16="http://schemas.microsoft.com/office/drawing/2014/main" id="{3E3ED7D9-312F-F747-A00B-857BCC8320C1}"/>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65168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D0F4B-8E27-E34D-8CA8-EDAF5D3A331D}"/>
              </a:ext>
            </a:extLst>
          </p:cNvPr>
          <p:cNvSpPr>
            <a:spLocks noGrp="1"/>
          </p:cNvSpPr>
          <p:nvPr>
            <p:ph type="dt" sz="half" idx="10"/>
          </p:nvPr>
        </p:nvSpPr>
        <p:spPr/>
        <p:txBody>
          <a:bodyPr/>
          <a:lstStyle/>
          <a:p>
            <a:fld id="{1B427988-65F2-D942-931C-DF9682E90D2D}" type="datetime1">
              <a:rPr lang="en-US" smtClean="0"/>
              <a:t>12/15/21</a:t>
            </a:fld>
            <a:endParaRPr lang="en-US" dirty="0"/>
          </a:p>
        </p:txBody>
      </p:sp>
      <p:sp>
        <p:nvSpPr>
          <p:cNvPr id="3" name="Footer Placeholder 2">
            <a:extLst>
              <a:ext uri="{FF2B5EF4-FFF2-40B4-BE49-F238E27FC236}">
                <a16:creationId xmlns:a16="http://schemas.microsoft.com/office/drawing/2014/main" id="{E6F47ABF-4A6A-6549-955F-0026D7965AAA}"/>
              </a:ext>
            </a:extLst>
          </p:cNvPr>
          <p:cNvSpPr>
            <a:spLocks noGrp="1"/>
          </p:cNvSpPr>
          <p:nvPr>
            <p:ph type="ftr" sz="quarter" idx="11"/>
          </p:nvPr>
        </p:nvSpPr>
        <p:spPr/>
        <p:txBody>
          <a:bodyPr/>
          <a:lstStyle/>
          <a:p>
            <a:r>
              <a:rPr lang="en-US">
                <a:solidFill>
                  <a:schemeClr val="tx1"/>
                </a:solidFill>
              </a:rPr>
              <a:t>Fall -2021</a:t>
            </a:r>
          </a:p>
        </p:txBody>
      </p:sp>
      <p:sp>
        <p:nvSpPr>
          <p:cNvPr id="4" name="Slide Number Placeholder 3">
            <a:extLst>
              <a:ext uri="{FF2B5EF4-FFF2-40B4-BE49-F238E27FC236}">
                <a16:creationId xmlns:a16="http://schemas.microsoft.com/office/drawing/2014/main" id="{3CB084C0-4B87-6B47-A5E8-9DEB37A5E454}"/>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08218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8FB9-C72E-754E-B7DB-15B6328CD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8B6FED-17A9-DB47-B9C3-1C2D8A05F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E09D0B-6735-9743-9FDD-7A14C7B70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B1325-EE8E-0647-9145-164137FB10F6}"/>
              </a:ext>
            </a:extLst>
          </p:cNvPr>
          <p:cNvSpPr>
            <a:spLocks noGrp="1"/>
          </p:cNvSpPr>
          <p:nvPr>
            <p:ph type="dt" sz="half" idx="10"/>
          </p:nvPr>
        </p:nvSpPr>
        <p:spPr/>
        <p:txBody>
          <a:bodyPr/>
          <a:lstStyle/>
          <a:p>
            <a:fld id="{48251C5E-6426-D44A-B647-CE2C2EA928DD}" type="datetime1">
              <a:rPr lang="en-US" smtClean="0"/>
              <a:t>12/15/21</a:t>
            </a:fld>
            <a:endParaRPr lang="en-US" dirty="0"/>
          </a:p>
        </p:txBody>
      </p:sp>
      <p:sp>
        <p:nvSpPr>
          <p:cNvPr id="6" name="Footer Placeholder 5">
            <a:extLst>
              <a:ext uri="{FF2B5EF4-FFF2-40B4-BE49-F238E27FC236}">
                <a16:creationId xmlns:a16="http://schemas.microsoft.com/office/drawing/2014/main" id="{2C64F891-E0D0-3D46-B3CE-842A095BD881}"/>
              </a:ext>
            </a:extLst>
          </p:cNvPr>
          <p:cNvSpPr>
            <a:spLocks noGrp="1"/>
          </p:cNvSpPr>
          <p:nvPr>
            <p:ph type="ftr" sz="quarter" idx="11"/>
          </p:nvPr>
        </p:nvSpPr>
        <p:spPr/>
        <p:txBody>
          <a:bodyPr/>
          <a:lstStyle/>
          <a:p>
            <a:r>
              <a:rPr lang="en-US">
                <a:solidFill>
                  <a:schemeClr val="tx1"/>
                </a:solidFill>
              </a:rPr>
              <a:t>Fall -2021</a:t>
            </a:r>
          </a:p>
        </p:txBody>
      </p:sp>
      <p:sp>
        <p:nvSpPr>
          <p:cNvPr id="7" name="Slide Number Placeholder 6">
            <a:extLst>
              <a:ext uri="{FF2B5EF4-FFF2-40B4-BE49-F238E27FC236}">
                <a16:creationId xmlns:a16="http://schemas.microsoft.com/office/drawing/2014/main" id="{DCD984E5-C08F-CD4E-889F-267F6C7A733B}"/>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40814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4BF-8A2B-4E4E-AE0E-4A6316F68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E9B689-84C7-F941-9558-FFF4DE4D1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D23A5-6FCA-0548-9BA3-C67CC699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148ED-1DD0-744C-BA11-43A4FD3C9CB9}"/>
              </a:ext>
            </a:extLst>
          </p:cNvPr>
          <p:cNvSpPr>
            <a:spLocks noGrp="1"/>
          </p:cNvSpPr>
          <p:nvPr>
            <p:ph type="dt" sz="half" idx="10"/>
          </p:nvPr>
        </p:nvSpPr>
        <p:spPr/>
        <p:txBody>
          <a:bodyPr/>
          <a:lstStyle/>
          <a:p>
            <a:fld id="{FC82006A-5D27-E148-A981-1BF05596CA9F}" type="datetime1">
              <a:rPr lang="en-US" smtClean="0"/>
              <a:t>12/15/21</a:t>
            </a:fld>
            <a:endParaRPr lang="en-US" dirty="0"/>
          </a:p>
        </p:txBody>
      </p:sp>
      <p:sp>
        <p:nvSpPr>
          <p:cNvPr id="6" name="Footer Placeholder 5">
            <a:extLst>
              <a:ext uri="{FF2B5EF4-FFF2-40B4-BE49-F238E27FC236}">
                <a16:creationId xmlns:a16="http://schemas.microsoft.com/office/drawing/2014/main" id="{230B915A-1903-3747-93BC-B05C8C6EED57}"/>
              </a:ext>
            </a:extLst>
          </p:cNvPr>
          <p:cNvSpPr>
            <a:spLocks noGrp="1"/>
          </p:cNvSpPr>
          <p:nvPr>
            <p:ph type="ftr" sz="quarter" idx="11"/>
          </p:nvPr>
        </p:nvSpPr>
        <p:spPr/>
        <p:txBody>
          <a:bodyPr/>
          <a:lstStyle/>
          <a:p>
            <a:r>
              <a:rPr lang="en-US">
                <a:solidFill>
                  <a:schemeClr val="tx1"/>
                </a:solidFill>
              </a:rPr>
              <a:t>Fall -2021</a:t>
            </a:r>
          </a:p>
        </p:txBody>
      </p:sp>
      <p:sp>
        <p:nvSpPr>
          <p:cNvPr id="7" name="Slide Number Placeholder 6">
            <a:extLst>
              <a:ext uri="{FF2B5EF4-FFF2-40B4-BE49-F238E27FC236}">
                <a16:creationId xmlns:a16="http://schemas.microsoft.com/office/drawing/2014/main" id="{7A10B505-8290-2642-A20C-611AE0E667AC}"/>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7387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6C6EC-15E8-914F-AB15-356DFC89F4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7895E5-CC40-9844-8911-6668F7193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3CAA7-5ECD-894B-AF87-08B0226804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E494F-5260-5B4A-B70F-972EC1AFC968}" type="datetime1">
              <a:rPr lang="en-US" smtClean="0"/>
              <a:t>12/15/21</a:t>
            </a:fld>
            <a:endParaRPr lang="en-US" dirty="0"/>
          </a:p>
        </p:txBody>
      </p:sp>
      <p:sp>
        <p:nvSpPr>
          <p:cNvPr id="5" name="Footer Placeholder 4">
            <a:extLst>
              <a:ext uri="{FF2B5EF4-FFF2-40B4-BE49-F238E27FC236}">
                <a16:creationId xmlns:a16="http://schemas.microsoft.com/office/drawing/2014/main" id="{BFDC9F6B-DF3B-9447-ADEC-D4A732BDA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schemeClr val="tx1"/>
                </a:solidFill>
              </a:rPr>
              <a:t>Fall -2021</a:t>
            </a:r>
          </a:p>
        </p:txBody>
      </p:sp>
      <p:sp>
        <p:nvSpPr>
          <p:cNvPr id="6" name="Slide Number Placeholder 5">
            <a:extLst>
              <a:ext uri="{FF2B5EF4-FFF2-40B4-BE49-F238E27FC236}">
                <a16:creationId xmlns:a16="http://schemas.microsoft.com/office/drawing/2014/main" id="{535A12DB-7FA2-EB40-AE35-54112CA14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5864621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rtatman/188-million-us-wildfir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outdoor object, dark, night sky&#10;&#10;Description automatically generated">
            <a:extLst>
              <a:ext uri="{FF2B5EF4-FFF2-40B4-BE49-F238E27FC236}">
                <a16:creationId xmlns:a16="http://schemas.microsoft.com/office/drawing/2014/main" id="{D0690881-C37D-1B48-9E46-D0D42B1EA41E}"/>
              </a:ext>
            </a:extLst>
          </p:cNvPr>
          <p:cNvPicPr>
            <a:picLocks noChangeAspect="1"/>
          </p:cNvPicPr>
          <p:nvPr/>
        </p:nvPicPr>
        <p:blipFill rotWithShape="1">
          <a:blip r:embed="rId2"/>
          <a:srcRect t="23"/>
          <a:stretch/>
        </p:blipFill>
        <p:spPr>
          <a:xfrm>
            <a:off x="20" y="1612"/>
            <a:ext cx="12191980" cy="6856388"/>
          </a:xfrm>
          <a:prstGeom prst="rect">
            <a:avLst/>
          </a:prstGeom>
        </p:spPr>
      </p:pic>
      <p:sp>
        <p:nvSpPr>
          <p:cNvPr id="11" name="TextBox 10">
            <a:extLst>
              <a:ext uri="{FF2B5EF4-FFF2-40B4-BE49-F238E27FC236}">
                <a16:creationId xmlns:a16="http://schemas.microsoft.com/office/drawing/2014/main" id="{72DF43F8-CCB0-5848-8644-59B9121EEE30}"/>
              </a:ext>
            </a:extLst>
          </p:cNvPr>
          <p:cNvSpPr txBox="1"/>
          <p:nvPr/>
        </p:nvSpPr>
        <p:spPr>
          <a:xfrm>
            <a:off x="679623" y="972243"/>
            <a:ext cx="7846540" cy="923330"/>
          </a:xfrm>
          <a:prstGeom prst="rect">
            <a:avLst/>
          </a:prstGeom>
          <a:noFill/>
        </p:spPr>
        <p:txBody>
          <a:bodyPr wrap="square" rtlCol="0">
            <a:spAutoFit/>
          </a:bodyPr>
          <a:lstStyle/>
          <a:p>
            <a:r>
              <a:rPr lang="en-US" sz="5400" b="1" dirty="0">
                <a:solidFill>
                  <a:schemeClr val="bg1"/>
                </a:solidFill>
                <a:latin typeface="Arial" panose="020B0604020202020204" pitchFamily="34" charset="0"/>
                <a:cs typeface="Arial" panose="020B0604020202020204" pitchFamily="34" charset="0"/>
              </a:rPr>
              <a:t>US Wildfire Analysis</a:t>
            </a:r>
          </a:p>
        </p:txBody>
      </p:sp>
      <p:sp>
        <p:nvSpPr>
          <p:cNvPr id="12" name="TextBox 11">
            <a:extLst>
              <a:ext uri="{FF2B5EF4-FFF2-40B4-BE49-F238E27FC236}">
                <a16:creationId xmlns:a16="http://schemas.microsoft.com/office/drawing/2014/main" id="{E495EBE6-EAD1-2E4E-8362-09B601911150}"/>
              </a:ext>
            </a:extLst>
          </p:cNvPr>
          <p:cNvSpPr txBox="1"/>
          <p:nvPr/>
        </p:nvSpPr>
        <p:spPr>
          <a:xfrm>
            <a:off x="780891" y="3976676"/>
            <a:ext cx="4337220" cy="400110"/>
          </a:xfrm>
          <a:prstGeom prst="rect">
            <a:avLst/>
          </a:prstGeom>
          <a:noFill/>
        </p:spPr>
        <p:txBody>
          <a:bodyPr wrap="square" rtlCol="0">
            <a:spAutoFit/>
          </a:bodyPr>
          <a:lstStyle/>
          <a:p>
            <a:r>
              <a:rPr lang="en-US" sz="2000" dirty="0">
                <a:solidFill>
                  <a:schemeClr val="bg1"/>
                </a:solidFill>
              </a:rPr>
              <a:t>Rutuja Kale  NU ID- 001592244</a:t>
            </a:r>
          </a:p>
        </p:txBody>
      </p:sp>
      <p:sp>
        <p:nvSpPr>
          <p:cNvPr id="14" name="TextBox 13">
            <a:extLst>
              <a:ext uri="{FF2B5EF4-FFF2-40B4-BE49-F238E27FC236}">
                <a16:creationId xmlns:a16="http://schemas.microsoft.com/office/drawing/2014/main" id="{5AF843DB-55C4-F049-9E3D-4B46D2A93320}"/>
              </a:ext>
            </a:extLst>
          </p:cNvPr>
          <p:cNvSpPr txBox="1"/>
          <p:nvPr/>
        </p:nvSpPr>
        <p:spPr>
          <a:xfrm>
            <a:off x="780891" y="2852572"/>
            <a:ext cx="4744994"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INFO 6105 - Data Science Engineering Methods and Tools</a:t>
            </a:r>
          </a:p>
        </p:txBody>
      </p:sp>
    </p:spTree>
    <p:extLst>
      <p:ext uri="{BB962C8B-B14F-4D97-AF65-F5344CB8AC3E}">
        <p14:creationId xmlns:p14="http://schemas.microsoft.com/office/powerpoint/2010/main" val="31315811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97637" y="1137387"/>
            <a:ext cx="4448431" cy="359162"/>
          </a:xfrm>
        </p:spPr>
        <p:txBody>
          <a:bodyPr vert="horz" lIns="91440" tIns="45720" rIns="91440" bIns="45720" rtlCol="0" anchor="b">
            <a:normAutofit fontScale="90000"/>
          </a:bodyPr>
          <a:lstStyle/>
          <a:p>
            <a:r>
              <a:rPr lang="en-US" sz="2000" b="1" dirty="0">
                <a:latin typeface="Times New Roman" panose="02020603050405020304" pitchFamily="18" charset="0"/>
                <a:cs typeface="Times New Roman" panose="02020603050405020304" pitchFamily="18" charset="0"/>
              </a:rPr>
              <a:t>2. Number of fires for each class per year</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11" name="Rectangle 10">
            <a:extLst>
              <a:ext uri="{FF2B5EF4-FFF2-40B4-BE49-F238E27FC236}">
                <a16:creationId xmlns:a16="http://schemas.microsoft.com/office/drawing/2014/main" id="{D6DC817F-E113-B840-A804-93E087ACE7A5}"/>
              </a:ext>
            </a:extLst>
          </p:cNvPr>
          <p:cNvSpPr/>
          <p:nvPr/>
        </p:nvSpPr>
        <p:spPr>
          <a:xfrm>
            <a:off x="197528" y="128015"/>
            <a:ext cx="3842950" cy="707886"/>
          </a:xfrm>
          <a:prstGeom prst="rect">
            <a:avLst/>
          </a:prstGeom>
        </p:spPr>
        <p:txBody>
          <a:bodyPr wrap="squar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2" name="TextBox 11">
            <a:extLst>
              <a:ext uri="{FF2B5EF4-FFF2-40B4-BE49-F238E27FC236}">
                <a16:creationId xmlns:a16="http://schemas.microsoft.com/office/drawing/2014/main" id="{712AD9F7-1D03-B44E-8D82-A98DA0577A9B}"/>
              </a:ext>
            </a:extLst>
          </p:cNvPr>
          <p:cNvSpPr txBox="1"/>
          <p:nvPr/>
        </p:nvSpPr>
        <p:spPr>
          <a:xfrm>
            <a:off x="197529" y="1544465"/>
            <a:ext cx="5233888" cy="50284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wildfire occurrences based on fire size class.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Considering the FIRE_SIZE_CLASS column, were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0- 0.25 acres,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 0.26-9.9 acres,</a:t>
            </a:r>
          </a:p>
          <a:p>
            <a:pPr>
              <a:lnSpc>
                <a:spcPct val="150000"/>
              </a:lnSpc>
            </a:pPr>
            <a:r>
              <a:rPr lang="en-US" dirty="0">
                <a:latin typeface="Times New Roman" panose="02020603050405020304" pitchFamily="18" charset="0"/>
                <a:cs typeface="Times New Roman" panose="02020603050405020304" pitchFamily="18" charset="0"/>
              </a:rPr>
              <a:t>     C=10.0-99.9 acres,</a:t>
            </a:r>
          </a:p>
          <a:p>
            <a:pPr>
              <a:lnSpc>
                <a:spcPct val="150000"/>
              </a:lnSpc>
            </a:pPr>
            <a:r>
              <a:rPr lang="en-US" dirty="0">
                <a:latin typeface="Times New Roman" panose="02020603050405020304" pitchFamily="18" charset="0"/>
                <a:cs typeface="Times New Roman" panose="02020603050405020304" pitchFamily="18" charset="0"/>
              </a:rPr>
              <a:t>     D=100-299 acres,</a:t>
            </a:r>
          </a:p>
          <a:p>
            <a:pPr>
              <a:lnSpc>
                <a:spcPct val="150000"/>
              </a:lnSpc>
            </a:pPr>
            <a:r>
              <a:rPr lang="en-US" dirty="0">
                <a:latin typeface="Times New Roman" panose="02020603050405020304" pitchFamily="18" charset="0"/>
                <a:cs typeface="Times New Roman" panose="02020603050405020304" pitchFamily="18" charset="0"/>
              </a:rPr>
              <a:t>     E=300 to 999 acres,</a:t>
            </a:r>
          </a:p>
          <a:p>
            <a:pPr>
              <a:lnSpc>
                <a:spcPct val="150000"/>
              </a:lnSpc>
            </a:pPr>
            <a:r>
              <a:rPr lang="en-US" dirty="0">
                <a:latin typeface="Times New Roman" panose="02020603050405020304" pitchFamily="18" charset="0"/>
                <a:cs typeface="Times New Roman" panose="02020603050405020304" pitchFamily="18" charset="0"/>
              </a:rPr>
              <a:t>     F=1000 to 4999 acres, and</a:t>
            </a:r>
          </a:p>
          <a:p>
            <a:pPr>
              <a:lnSpc>
                <a:spcPct val="150000"/>
              </a:lnSpc>
            </a:pPr>
            <a:r>
              <a:rPr lang="en-US" dirty="0">
                <a:latin typeface="Times New Roman" panose="02020603050405020304" pitchFamily="18" charset="0"/>
                <a:cs typeface="Times New Roman" panose="02020603050405020304" pitchFamily="18" charset="0"/>
              </a:rPr>
              <a:t>     G=5000+ acres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the occurrence of large fires i.e., fire_size_class 'G'.</a:t>
            </a:r>
          </a:p>
        </p:txBody>
      </p:sp>
      <p:pic>
        <p:nvPicPr>
          <p:cNvPr id="5" name="Picture 4" descr="Chart, bar chart&#10;&#10;Description automatically generated">
            <a:extLst>
              <a:ext uri="{FF2B5EF4-FFF2-40B4-BE49-F238E27FC236}">
                <a16:creationId xmlns:a16="http://schemas.microsoft.com/office/drawing/2014/main" id="{7F2DD858-35DE-4343-B777-38CC4AC9910E}"/>
              </a:ext>
            </a:extLst>
          </p:cNvPr>
          <p:cNvPicPr>
            <a:picLocks noChangeAspect="1"/>
          </p:cNvPicPr>
          <p:nvPr/>
        </p:nvPicPr>
        <p:blipFill>
          <a:blip r:embed="rId2"/>
          <a:stretch>
            <a:fillRect/>
          </a:stretch>
        </p:blipFill>
        <p:spPr>
          <a:xfrm>
            <a:off x="5326018" y="1496549"/>
            <a:ext cx="6668454" cy="3989851"/>
          </a:xfrm>
          <a:prstGeom prst="rect">
            <a:avLst/>
          </a:prstGeom>
        </p:spPr>
      </p:pic>
    </p:spTree>
    <p:extLst>
      <p:ext uri="{BB962C8B-B14F-4D97-AF65-F5344CB8AC3E}">
        <p14:creationId xmlns:p14="http://schemas.microsoft.com/office/powerpoint/2010/main" val="189268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96868" y="877332"/>
            <a:ext cx="4892465" cy="518984"/>
          </a:xfrm>
        </p:spPr>
        <p:txBody>
          <a:bodyPr vert="horz" lIns="91440" tIns="45720" rIns="91440" bIns="45720" rtlCol="0" anchor="b">
            <a:normAutofit/>
          </a:bodyPr>
          <a:lstStyle/>
          <a:p>
            <a:r>
              <a:rPr lang="en-US" sz="2000" b="1" dirty="0">
                <a:latin typeface="Times New Roman" panose="02020603050405020304" pitchFamily="18" charset="0"/>
                <a:cs typeface="Times New Roman" panose="02020603050405020304" pitchFamily="18" charset="0"/>
              </a:rPr>
              <a:t>3. </a:t>
            </a:r>
            <a:r>
              <a:rPr lang="en-US" sz="2000" b="1" dirty="0">
                <a:effectLst/>
                <a:latin typeface="Times New Roman" panose="02020603050405020304" pitchFamily="18" charset="0"/>
                <a:cs typeface="Times New Roman" panose="02020603050405020304" pitchFamily="18" charset="0"/>
              </a:rPr>
              <a:t>Top states with highest fire incidents</a:t>
            </a: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5" name="Picture 4" descr="Chart, bar chart, histogram&#10;&#10;Description automatically generated">
            <a:extLst>
              <a:ext uri="{FF2B5EF4-FFF2-40B4-BE49-F238E27FC236}">
                <a16:creationId xmlns:a16="http://schemas.microsoft.com/office/drawing/2014/main" id="{C8F1FBDC-4618-284F-9809-B326F8EF8944}"/>
              </a:ext>
            </a:extLst>
          </p:cNvPr>
          <p:cNvPicPr>
            <a:picLocks noChangeAspect="1"/>
          </p:cNvPicPr>
          <p:nvPr/>
        </p:nvPicPr>
        <p:blipFill>
          <a:blip r:embed="rId2"/>
          <a:stretch>
            <a:fillRect/>
          </a:stretch>
        </p:blipFill>
        <p:spPr>
          <a:xfrm>
            <a:off x="4989334" y="1136824"/>
            <a:ext cx="7050171" cy="5202190"/>
          </a:xfrm>
          <a:prstGeom prst="rect">
            <a:avLst/>
          </a:prstGeom>
        </p:spPr>
      </p:pic>
      <p:sp>
        <p:nvSpPr>
          <p:cNvPr id="6" name="Rectangle 5">
            <a:extLst>
              <a:ext uri="{FF2B5EF4-FFF2-40B4-BE49-F238E27FC236}">
                <a16:creationId xmlns:a16="http://schemas.microsoft.com/office/drawing/2014/main" id="{212F6F91-E275-B74E-A7C9-871B1847954A}"/>
              </a:ext>
            </a:extLst>
          </p:cNvPr>
          <p:cNvSpPr/>
          <p:nvPr/>
        </p:nvSpPr>
        <p:spPr>
          <a:xfrm>
            <a:off x="96869" y="70592"/>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8" name="TextBox 7">
            <a:extLst>
              <a:ext uri="{FF2B5EF4-FFF2-40B4-BE49-F238E27FC236}">
                <a16:creationId xmlns:a16="http://schemas.microsoft.com/office/drawing/2014/main" id="{517FE582-E6A8-C54F-85E6-A5F5AFE24B50}"/>
              </a:ext>
            </a:extLst>
          </p:cNvPr>
          <p:cNvSpPr txBox="1"/>
          <p:nvPr/>
        </p:nvSpPr>
        <p:spPr>
          <a:xfrm>
            <a:off x="427383" y="1818861"/>
            <a:ext cx="3667540" cy="1754326"/>
          </a:xfrm>
          <a:prstGeom prst="rect">
            <a:avLst/>
          </a:prstGeom>
          <a:noFill/>
        </p:spPr>
        <p:txBody>
          <a:bodyPr wrap="square" rtlCol="0">
            <a:spAutoFit/>
          </a:bodyPr>
          <a:lstStyle/>
          <a:p>
            <a:r>
              <a:rPr lang="en-US" dirty="0"/>
              <a:t>Result :- CA, GA, TX, are more top three more susceptible to fire.</a:t>
            </a:r>
          </a:p>
          <a:p>
            <a:endParaRPr lang="en-US" dirty="0"/>
          </a:p>
          <a:p>
            <a:r>
              <a:rPr lang="en-US" dirty="0"/>
              <a:t>I have decided to use this data to predict the causes of wildfires.</a:t>
            </a:r>
            <a:br>
              <a:rPr lang="en-US" dirty="0"/>
            </a:br>
            <a:endParaRPr lang="en-US" dirty="0"/>
          </a:p>
        </p:txBody>
      </p:sp>
    </p:spTree>
    <p:extLst>
      <p:ext uri="{BB962C8B-B14F-4D97-AF65-F5344CB8AC3E}">
        <p14:creationId xmlns:p14="http://schemas.microsoft.com/office/powerpoint/2010/main" val="251811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48281" y="1077036"/>
            <a:ext cx="4337222" cy="531341"/>
          </a:xfrm>
        </p:spPr>
        <p:txBody>
          <a:bodyPr vert="horz" lIns="91440" tIns="45720" rIns="91440" bIns="45720" rtlCol="0" anchor="b">
            <a:normAutofit fontScale="90000"/>
          </a:bodyPr>
          <a:lstStyle/>
          <a:p>
            <a:r>
              <a:rPr lang="en-US" sz="2000" b="1" dirty="0">
                <a:latin typeface="Times New Roman" panose="02020603050405020304" pitchFamily="18" charset="0"/>
                <a:cs typeface="Times New Roman" panose="02020603050405020304" pitchFamily="18" charset="0"/>
              </a:rPr>
              <a:t>4. Number of Wildfires with Causes CA, TX, GA</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5" name="Picture 4" descr="Chart, bar chart&#10;&#10;Description automatically generated">
            <a:extLst>
              <a:ext uri="{FF2B5EF4-FFF2-40B4-BE49-F238E27FC236}">
                <a16:creationId xmlns:a16="http://schemas.microsoft.com/office/drawing/2014/main" id="{AAC8EE24-50CD-9049-B4FE-0D4703DC1EF1}"/>
              </a:ext>
            </a:extLst>
          </p:cNvPr>
          <p:cNvPicPr>
            <a:picLocks noChangeAspect="1"/>
          </p:cNvPicPr>
          <p:nvPr/>
        </p:nvPicPr>
        <p:blipFill>
          <a:blip r:embed="rId2"/>
          <a:stretch>
            <a:fillRect/>
          </a:stretch>
        </p:blipFill>
        <p:spPr>
          <a:xfrm>
            <a:off x="5362832" y="1210962"/>
            <a:ext cx="6457198" cy="5040708"/>
          </a:xfrm>
          <a:prstGeom prst="rect">
            <a:avLst/>
          </a:prstGeom>
        </p:spPr>
      </p:pic>
      <p:sp>
        <p:nvSpPr>
          <p:cNvPr id="12" name="Rectangle 11">
            <a:extLst>
              <a:ext uri="{FF2B5EF4-FFF2-40B4-BE49-F238E27FC236}">
                <a16:creationId xmlns:a16="http://schemas.microsoft.com/office/drawing/2014/main" id="{254EF6B5-56B1-F042-B66A-D4EEF5725A3B}"/>
              </a:ext>
            </a:extLst>
          </p:cNvPr>
          <p:cNvSpPr/>
          <p:nvPr/>
        </p:nvSpPr>
        <p:spPr>
          <a:xfrm>
            <a:off x="0" y="155145"/>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3" name="TextBox 12">
            <a:extLst>
              <a:ext uri="{FF2B5EF4-FFF2-40B4-BE49-F238E27FC236}">
                <a16:creationId xmlns:a16="http://schemas.microsoft.com/office/drawing/2014/main" id="{2CFDB1E6-60F5-9340-A70E-DEA37FAE01FE}"/>
              </a:ext>
            </a:extLst>
          </p:cNvPr>
          <p:cNvSpPr txBox="1"/>
          <p:nvPr/>
        </p:nvSpPr>
        <p:spPr>
          <a:xfrm>
            <a:off x="268356" y="1822382"/>
            <a:ext cx="4651514" cy="161582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Next question comes is what caused this high probability of wildfire, so here I have picked top three states to identify the causes of wildfire.</a:t>
            </a:r>
          </a:p>
          <a:p>
            <a:endParaRPr lang="en-US" dirty="0"/>
          </a:p>
        </p:txBody>
      </p:sp>
    </p:spTree>
    <p:extLst>
      <p:ext uri="{BB962C8B-B14F-4D97-AF65-F5344CB8AC3E}">
        <p14:creationId xmlns:p14="http://schemas.microsoft.com/office/powerpoint/2010/main" val="210830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86498" y="1037967"/>
            <a:ext cx="4856205" cy="877330"/>
          </a:xfrm>
        </p:spPr>
        <p:txBody>
          <a:bodyPr vert="horz" lIns="91440" tIns="45720" rIns="91440" bIns="45720" rtlCol="0" anchor="b">
            <a:noAutofit/>
          </a:bodyPr>
          <a:lstStyle/>
          <a:p>
            <a:pPr fontAlgn="base"/>
            <a:r>
              <a:rPr lang="en-US" sz="2000" b="1" dirty="0">
                <a:latin typeface="Times New Roman" panose="02020603050405020304" pitchFamily="18" charset="0"/>
                <a:cs typeface="Times New Roman" panose="02020603050405020304" pitchFamily="18" charset="0"/>
              </a:rPr>
              <a:t>Number of Wildfires with Causes in Texas</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Chart, histogram&#10;&#10;Description automatically generated">
            <a:extLst>
              <a:ext uri="{FF2B5EF4-FFF2-40B4-BE49-F238E27FC236}">
                <a16:creationId xmlns:a16="http://schemas.microsoft.com/office/drawing/2014/main" id="{C8D7924C-ACC0-5042-B42D-464AF082CE5B}"/>
              </a:ext>
            </a:extLst>
          </p:cNvPr>
          <p:cNvPicPr>
            <a:picLocks noChangeAspect="1"/>
          </p:cNvPicPr>
          <p:nvPr/>
        </p:nvPicPr>
        <p:blipFill>
          <a:blip r:embed="rId2"/>
          <a:stretch>
            <a:fillRect/>
          </a:stretch>
        </p:blipFill>
        <p:spPr>
          <a:xfrm>
            <a:off x="5627141" y="1476632"/>
            <a:ext cx="6330738" cy="4460789"/>
          </a:xfrm>
          <a:prstGeom prst="rect">
            <a:avLst/>
          </a:prstGeom>
        </p:spPr>
      </p:pic>
      <p:sp>
        <p:nvSpPr>
          <p:cNvPr id="3" name="Rectangle 2">
            <a:extLst>
              <a:ext uri="{FF2B5EF4-FFF2-40B4-BE49-F238E27FC236}">
                <a16:creationId xmlns:a16="http://schemas.microsoft.com/office/drawing/2014/main" id="{799FEA38-25DF-894A-AB05-E9F750C37A97}"/>
              </a:ext>
            </a:extLst>
          </p:cNvPr>
          <p:cNvSpPr/>
          <p:nvPr/>
        </p:nvSpPr>
        <p:spPr>
          <a:xfrm>
            <a:off x="86498" y="169444"/>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Tree>
    <p:extLst>
      <p:ext uri="{BB962C8B-B14F-4D97-AF65-F5344CB8AC3E}">
        <p14:creationId xmlns:p14="http://schemas.microsoft.com/office/powerpoint/2010/main" val="313224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81108" y="1147810"/>
            <a:ext cx="5611952" cy="407774"/>
          </a:xfrm>
        </p:spPr>
        <p:txBody>
          <a:bodyPr vert="horz" lIns="91440" tIns="45720" rIns="91440" bIns="45720" rtlCol="0" anchor="b">
            <a:normAutofit/>
          </a:bodyPr>
          <a:lstStyle/>
          <a:p>
            <a:pPr fontAlgn="base"/>
            <a:r>
              <a:rPr lang="en-US" sz="2000" b="1" dirty="0">
                <a:latin typeface="Times New Roman" panose="02020603050405020304" pitchFamily="18" charset="0"/>
                <a:cs typeface="Times New Roman" panose="02020603050405020304" pitchFamily="18" charset="0"/>
              </a:rPr>
              <a:t>Number of Wildfires with Causes in Georgia</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Chart, bar chart, histogram&#10;&#10;Description automatically generated">
            <a:extLst>
              <a:ext uri="{FF2B5EF4-FFF2-40B4-BE49-F238E27FC236}">
                <a16:creationId xmlns:a16="http://schemas.microsoft.com/office/drawing/2014/main" id="{6757308D-F76C-7D4F-B473-520181C95CF8}"/>
              </a:ext>
            </a:extLst>
          </p:cNvPr>
          <p:cNvPicPr>
            <a:picLocks noChangeAspect="1"/>
          </p:cNvPicPr>
          <p:nvPr/>
        </p:nvPicPr>
        <p:blipFill>
          <a:blip r:embed="rId2"/>
          <a:stretch>
            <a:fillRect/>
          </a:stretch>
        </p:blipFill>
        <p:spPr>
          <a:xfrm>
            <a:off x="6096000" y="1050324"/>
            <a:ext cx="5871471" cy="5066271"/>
          </a:xfrm>
          <a:prstGeom prst="rect">
            <a:avLst/>
          </a:prstGeom>
        </p:spPr>
      </p:pic>
      <p:sp>
        <p:nvSpPr>
          <p:cNvPr id="8" name="Rectangle 7">
            <a:extLst>
              <a:ext uri="{FF2B5EF4-FFF2-40B4-BE49-F238E27FC236}">
                <a16:creationId xmlns:a16="http://schemas.microsoft.com/office/drawing/2014/main" id="{6F0E9CD8-F1A0-EB4E-8ACB-EABFB5DF4170}"/>
              </a:ext>
            </a:extLst>
          </p:cNvPr>
          <p:cNvSpPr/>
          <p:nvPr/>
        </p:nvSpPr>
        <p:spPr>
          <a:xfrm>
            <a:off x="96869" y="70592"/>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0" name="TextBox 9">
            <a:extLst>
              <a:ext uri="{FF2B5EF4-FFF2-40B4-BE49-F238E27FC236}">
                <a16:creationId xmlns:a16="http://schemas.microsoft.com/office/drawing/2014/main" id="{AF5DBA8F-0E13-9B41-967D-9BA0827ACD4F}"/>
              </a:ext>
            </a:extLst>
          </p:cNvPr>
          <p:cNvSpPr txBox="1"/>
          <p:nvPr/>
        </p:nvSpPr>
        <p:spPr>
          <a:xfrm>
            <a:off x="224529" y="2049851"/>
            <a:ext cx="5006472" cy="203132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There is a very small percentage of natural cause for wildfire. Most of the wildfire is initiated because of some or other human activity such as Debris Burning , Arson (malicious) </a:t>
            </a:r>
          </a:p>
          <a:p>
            <a:endParaRPr lang="en-US" dirty="0"/>
          </a:p>
        </p:txBody>
      </p:sp>
    </p:spTree>
    <p:extLst>
      <p:ext uri="{BB962C8B-B14F-4D97-AF65-F5344CB8AC3E}">
        <p14:creationId xmlns:p14="http://schemas.microsoft.com/office/powerpoint/2010/main" val="287655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57506" y="1054934"/>
            <a:ext cx="3165315" cy="512205"/>
          </a:xfrm>
        </p:spPr>
        <p:txBody>
          <a:bodyPr vert="horz" lIns="91440" tIns="45720" rIns="91440" bIns="45720" rtlCol="0" anchor="b">
            <a:normAutofit fontScale="90000"/>
          </a:bodyPr>
          <a:lstStyle/>
          <a:p>
            <a:pPr fontAlgn="base"/>
            <a:r>
              <a:rPr lang="en-US" sz="2000" b="1" dirty="0">
                <a:latin typeface="Times New Roman" panose="02020603050405020304" pitchFamily="18" charset="0"/>
                <a:cs typeface="Times New Roman" panose="02020603050405020304" pitchFamily="18" charset="0"/>
              </a:rPr>
              <a:t>Correlation -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5" name="Picture 4" descr="A picture containing graphical user interface&#10;&#10;Description automatically generated">
            <a:extLst>
              <a:ext uri="{FF2B5EF4-FFF2-40B4-BE49-F238E27FC236}">
                <a16:creationId xmlns:a16="http://schemas.microsoft.com/office/drawing/2014/main" id="{CE089B4C-513A-A14F-B433-4131BA8F1814}"/>
              </a:ext>
            </a:extLst>
          </p:cNvPr>
          <p:cNvPicPr>
            <a:picLocks noChangeAspect="1"/>
          </p:cNvPicPr>
          <p:nvPr/>
        </p:nvPicPr>
        <p:blipFill>
          <a:blip r:embed="rId2"/>
          <a:stretch>
            <a:fillRect/>
          </a:stretch>
        </p:blipFill>
        <p:spPr>
          <a:xfrm>
            <a:off x="6096000" y="1567139"/>
            <a:ext cx="5384285" cy="4235926"/>
          </a:xfrm>
          <a:prstGeom prst="rect">
            <a:avLst/>
          </a:prstGeom>
        </p:spPr>
      </p:pic>
      <p:sp>
        <p:nvSpPr>
          <p:cNvPr id="9" name="Rectangle 8">
            <a:extLst>
              <a:ext uri="{FF2B5EF4-FFF2-40B4-BE49-F238E27FC236}">
                <a16:creationId xmlns:a16="http://schemas.microsoft.com/office/drawing/2014/main" id="{24270F0B-8ED4-914E-A09A-521625AF5040}"/>
              </a:ext>
            </a:extLst>
          </p:cNvPr>
          <p:cNvSpPr/>
          <p:nvPr/>
        </p:nvSpPr>
        <p:spPr>
          <a:xfrm>
            <a:off x="86498" y="169444"/>
            <a:ext cx="2890215" cy="707886"/>
          </a:xfrm>
          <a:prstGeom prst="rect">
            <a:avLst/>
          </a:prstGeom>
        </p:spPr>
        <p:txBody>
          <a:bodyPr wrap="none">
            <a:spAutoFit/>
          </a:bodyPr>
          <a:lstStyle/>
          <a:p>
            <a:r>
              <a:rPr lang="en-US" sz="4000" dirty="0">
                <a:solidFill>
                  <a:srgbClr val="0070C0"/>
                </a:solidFill>
                <a:latin typeface="Times New Roman" panose="02020603050405020304" pitchFamily="18" charset="0"/>
                <a:cs typeface="Times New Roman" panose="02020603050405020304" pitchFamily="18" charset="0"/>
              </a:rPr>
              <a:t>Visualization</a:t>
            </a:r>
            <a:endParaRPr lang="en-US" sz="4000" dirty="0"/>
          </a:p>
        </p:txBody>
      </p:sp>
      <p:sp>
        <p:nvSpPr>
          <p:cNvPr id="12" name="TextBox 11">
            <a:extLst>
              <a:ext uri="{FF2B5EF4-FFF2-40B4-BE49-F238E27FC236}">
                <a16:creationId xmlns:a16="http://schemas.microsoft.com/office/drawing/2014/main" id="{B550312F-7867-0348-AFAE-A3169B741671}"/>
              </a:ext>
            </a:extLst>
          </p:cNvPr>
          <p:cNvSpPr txBox="1"/>
          <p:nvPr/>
        </p:nvSpPr>
        <p:spPr>
          <a:xfrm>
            <a:off x="257506" y="1744743"/>
            <a:ext cx="5617777" cy="286232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have transferred the states and causes to numeric numbers.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Tried to calculate the correlations but found out the dataset didn’t show a strong correlation.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difficult to predict the fire causes, I used ML algorithms on the dataset to analyze, predict wildfires. </a:t>
            </a:r>
          </a:p>
          <a:p>
            <a:pPr algn="just"/>
            <a:endParaRPr lang="en-US" dirty="0"/>
          </a:p>
        </p:txBody>
      </p:sp>
    </p:spTree>
    <p:extLst>
      <p:ext uri="{BB962C8B-B14F-4D97-AF65-F5344CB8AC3E}">
        <p14:creationId xmlns:p14="http://schemas.microsoft.com/office/powerpoint/2010/main" val="273281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94577" y="970071"/>
            <a:ext cx="5587239" cy="457200"/>
          </a:xfrm>
        </p:spPr>
        <p:txBody>
          <a:bodyPr vert="horz" lIns="91440" tIns="45720" rIns="91440" bIns="45720" rtlCol="0" anchor="b">
            <a:noAutofit/>
          </a:bodyPr>
          <a:lstStyle/>
          <a:p>
            <a:r>
              <a:rPr lang="en-US" sz="3600" dirty="0">
                <a:solidFill>
                  <a:srgbClr val="0070C0"/>
                </a:solidFill>
                <a:latin typeface="Times New Roman" panose="02020603050405020304" pitchFamily="18" charset="0"/>
                <a:cs typeface="Times New Roman" panose="02020603050405020304" pitchFamily="18" charset="0"/>
              </a:rPr>
              <a:t>Gaussian Naive Bayes</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11" name="TextBox 10">
            <a:extLst>
              <a:ext uri="{FF2B5EF4-FFF2-40B4-BE49-F238E27FC236}">
                <a16:creationId xmlns:a16="http://schemas.microsoft.com/office/drawing/2014/main" id="{8A810EE0-E318-294E-AFB4-8C83F83C075A}"/>
              </a:ext>
            </a:extLst>
          </p:cNvPr>
          <p:cNvSpPr txBox="1"/>
          <p:nvPr/>
        </p:nvSpPr>
        <p:spPr>
          <a:xfrm>
            <a:off x="131364" y="1826092"/>
            <a:ext cx="11929271" cy="3600986"/>
          </a:xfrm>
          <a:prstGeom prst="rect">
            <a:avLst/>
          </a:prstGeom>
          <a:noFill/>
        </p:spPr>
        <p:txBody>
          <a:bodyPr wrap="square" rtlCol="0">
            <a:spAutoFit/>
          </a:bodyPr>
          <a:lstStyle/>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Naive Bayes is a statistical classification technique based on Bayes Theorem. It is one of the simplest supervised learning algorithms. Naive Bayes classifier is the fast, accurate and reliable algorithm. Naive Bayes classifiers have high accuracy and speed on large datasets.</a:t>
            </a:r>
          </a:p>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a:t>
            </a:r>
            <a:r>
              <a:rPr lang="en-US" sz="2000" baseline="30000" dirty="0">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483D3BB7-0739-C142-A0ED-6F859FE42A80}"/>
              </a:ext>
            </a:extLst>
          </p:cNvPr>
          <p:cNvSpPr txBox="1"/>
          <p:nvPr/>
        </p:nvSpPr>
        <p:spPr>
          <a:xfrm>
            <a:off x="294576" y="0"/>
            <a:ext cx="9875035" cy="1323439"/>
          </a:xfrm>
          <a:prstGeom prst="rect">
            <a:avLst/>
          </a:prstGeom>
          <a:noFill/>
        </p:spPr>
        <p:txBody>
          <a:bodyPr wrap="squar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ML Algorithm</a:t>
            </a:r>
          </a:p>
          <a:p>
            <a:endParaRPr lang="en-US"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99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47135" y="231990"/>
            <a:ext cx="8302859" cy="529254"/>
          </a:xfrm>
        </p:spPr>
        <p:txBody>
          <a:bodyPr vert="horz" lIns="91440" tIns="45720" rIns="91440" bIns="45720" rtlCol="0" anchor="b">
            <a:noAutofit/>
          </a:bodyPr>
          <a:lstStyle/>
          <a:p>
            <a:pPr fontAlgn="base"/>
            <a:r>
              <a:rPr lang="en-US" sz="4000" dirty="0">
                <a:solidFill>
                  <a:srgbClr val="0070C0"/>
                </a:solidFill>
                <a:latin typeface="Times New Roman" panose="02020603050405020304" pitchFamily="18" charset="0"/>
                <a:cs typeface="Times New Roman" panose="02020603050405020304" pitchFamily="18" charset="0"/>
              </a:rPr>
              <a:t>Gaussian Naive Bayes</a:t>
            </a:r>
            <a:endParaRPr lang="en-US" sz="4000" dirty="0">
              <a:solidFill>
                <a:srgbClr val="0070C0"/>
              </a:solidFill>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Graphical user interface, text, application, email&#10;&#10;Description automatically generated">
            <a:extLst>
              <a:ext uri="{FF2B5EF4-FFF2-40B4-BE49-F238E27FC236}">
                <a16:creationId xmlns:a16="http://schemas.microsoft.com/office/drawing/2014/main" id="{97328F88-71BE-B647-9B51-8D22DAA37119}"/>
              </a:ext>
            </a:extLst>
          </p:cNvPr>
          <p:cNvPicPr>
            <a:picLocks noChangeAspect="1"/>
          </p:cNvPicPr>
          <p:nvPr/>
        </p:nvPicPr>
        <p:blipFill>
          <a:blip r:embed="rId2"/>
          <a:stretch>
            <a:fillRect/>
          </a:stretch>
        </p:blipFill>
        <p:spPr>
          <a:xfrm>
            <a:off x="5375190" y="1074998"/>
            <a:ext cx="6157784" cy="2180349"/>
          </a:xfrm>
          <a:prstGeom prst="rect">
            <a:avLst/>
          </a:prstGeom>
        </p:spPr>
      </p:pic>
      <p:pic>
        <p:nvPicPr>
          <p:cNvPr id="9" name="Picture 8" descr="Table&#10;&#10;Description automatically generated">
            <a:extLst>
              <a:ext uri="{FF2B5EF4-FFF2-40B4-BE49-F238E27FC236}">
                <a16:creationId xmlns:a16="http://schemas.microsoft.com/office/drawing/2014/main" id="{96DA187D-7682-D745-A647-75949953D9F4}"/>
              </a:ext>
            </a:extLst>
          </p:cNvPr>
          <p:cNvPicPr>
            <a:picLocks noChangeAspect="1"/>
          </p:cNvPicPr>
          <p:nvPr/>
        </p:nvPicPr>
        <p:blipFill>
          <a:blip r:embed="rId3"/>
          <a:stretch>
            <a:fillRect/>
          </a:stretch>
        </p:blipFill>
        <p:spPr>
          <a:xfrm>
            <a:off x="5599100" y="3429000"/>
            <a:ext cx="4331233" cy="2848634"/>
          </a:xfrm>
          <a:prstGeom prst="rect">
            <a:avLst/>
          </a:prstGeom>
        </p:spPr>
      </p:pic>
      <p:sp>
        <p:nvSpPr>
          <p:cNvPr id="10" name="TextBox 9">
            <a:extLst>
              <a:ext uri="{FF2B5EF4-FFF2-40B4-BE49-F238E27FC236}">
                <a16:creationId xmlns:a16="http://schemas.microsoft.com/office/drawing/2014/main" id="{6AD8D616-DD23-F44D-BB57-0A2F56457251}"/>
              </a:ext>
            </a:extLst>
          </p:cNvPr>
          <p:cNvSpPr txBox="1"/>
          <p:nvPr/>
        </p:nvSpPr>
        <p:spPr>
          <a:xfrm>
            <a:off x="375299" y="1105170"/>
            <a:ext cx="4703327" cy="253550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Imported the Gaussian Naive Bayes model, created a Gaussian Classifier.</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the model and predicted the response for the test dataset.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finally came to an accuracy of around 25%, which is not good. </a:t>
            </a:r>
          </a:p>
        </p:txBody>
      </p:sp>
    </p:spTree>
    <p:extLst>
      <p:ext uri="{BB962C8B-B14F-4D97-AF65-F5344CB8AC3E}">
        <p14:creationId xmlns:p14="http://schemas.microsoft.com/office/powerpoint/2010/main" val="342533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57507" y="0"/>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Decision Tree</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3" name="TextBox 2">
            <a:extLst>
              <a:ext uri="{FF2B5EF4-FFF2-40B4-BE49-F238E27FC236}">
                <a16:creationId xmlns:a16="http://schemas.microsoft.com/office/drawing/2014/main" id="{F39896FA-49DA-E44F-B222-928FC3AC792B}"/>
              </a:ext>
            </a:extLst>
          </p:cNvPr>
          <p:cNvSpPr txBox="1"/>
          <p:nvPr/>
        </p:nvSpPr>
        <p:spPr>
          <a:xfrm>
            <a:off x="257507" y="1028343"/>
            <a:ext cx="11934493" cy="433965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Decision Trees (DTs)</a:t>
            </a:r>
            <a:r>
              <a:rPr lang="en-US" sz="2000" dirty="0">
                <a:latin typeface="Times New Roman" panose="02020603050405020304" pitchFamily="18" charset="0"/>
                <a:cs typeface="Times New Roman" panose="02020603050405020304" pitchFamily="18" charset="0"/>
              </a:rPr>
              <a:t> are a non-parametric supervised learning method used for classification and regression. The goal is to create a model that predicts the value of a target variable by learning simple decision rules inferred from the data features. A tree can be seen as a piecewise constant approximation.</a:t>
            </a:r>
            <a:r>
              <a:rPr lang="en-US" sz="2000" baseline="30000" dirty="0">
                <a:latin typeface="Times New Roman" panose="02020603050405020304" pitchFamily="18" charset="0"/>
                <a:cs typeface="Times New Roman" panose="02020603050405020304" pitchFamily="18" charset="0"/>
              </a:rPr>
              <a:t>2</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The concept of entropy plays an important role in calculating Information Gain.</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Information Gain is applied to quantify which feature provides maximal information about the classification based on the notion of entropy, i.e., by quantifying the size of uncertainty, disorder or impurity, in general, with the intention of decreasing the amount of entropy initiating from the top (root node) to bottom(leaves nodes).</a:t>
            </a:r>
            <a:r>
              <a:rPr lang="en-US" sz="2000" baseline="30000" dirty="0">
                <a:latin typeface="Times New Roman" panose="02020603050405020304" pitchFamily="18" charset="0"/>
                <a:cs typeface="Times New Roman" panose="02020603050405020304" pitchFamily="18" charset="0"/>
              </a:rPr>
              <a:t>5</a:t>
            </a:r>
            <a:endParaRPr lang="en-US" dirty="0"/>
          </a:p>
          <a:p>
            <a:endParaRPr lang="en-US" dirty="0"/>
          </a:p>
          <a:p>
            <a:endParaRPr lang="en-US" dirty="0"/>
          </a:p>
        </p:txBody>
      </p:sp>
    </p:spTree>
    <p:extLst>
      <p:ext uri="{BB962C8B-B14F-4D97-AF65-F5344CB8AC3E}">
        <p14:creationId xmlns:p14="http://schemas.microsoft.com/office/powerpoint/2010/main" val="203040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385338" y="244818"/>
            <a:ext cx="5029200" cy="520656"/>
          </a:xfrm>
        </p:spPr>
        <p:txBody>
          <a:bodyPr vert="horz" lIns="91440" tIns="45720" rIns="91440" bIns="45720" rtlCol="0" anchor="b">
            <a:noAutofit/>
          </a:bodyPr>
          <a:lstStyle/>
          <a:p>
            <a:r>
              <a:rPr lang="en-US" sz="4000" dirty="0">
                <a:solidFill>
                  <a:srgbClr val="0070C0"/>
                </a:solidFill>
                <a:latin typeface="Times New Roman" panose="02020603050405020304" pitchFamily="18" charset="0"/>
                <a:cs typeface="Times New Roman" panose="02020603050405020304" pitchFamily="18" charset="0"/>
              </a:rPr>
              <a:t>Decision Tree</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Graphical user interface, text, application, email&#10;&#10;Description automatically generated">
            <a:extLst>
              <a:ext uri="{FF2B5EF4-FFF2-40B4-BE49-F238E27FC236}">
                <a16:creationId xmlns:a16="http://schemas.microsoft.com/office/drawing/2014/main" id="{F4FC66E6-29C2-E646-950E-228EF6492123}"/>
              </a:ext>
            </a:extLst>
          </p:cNvPr>
          <p:cNvPicPr>
            <a:picLocks noChangeAspect="1"/>
          </p:cNvPicPr>
          <p:nvPr/>
        </p:nvPicPr>
        <p:blipFill>
          <a:blip r:embed="rId2"/>
          <a:stretch>
            <a:fillRect/>
          </a:stretch>
        </p:blipFill>
        <p:spPr>
          <a:xfrm>
            <a:off x="4819135" y="1356436"/>
            <a:ext cx="5860484" cy="2763154"/>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2E673CF5-0C86-3B45-A2B3-2CEE97612F9A}"/>
              </a:ext>
            </a:extLst>
          </p:cNvPr>
          <p:cNvPicPr>
            <a:picLocks noChangeAspect="1"/>
          </p:cNvPicPr>
          <p:nvPr/>
        </p:nvPicPr>
        <p:blipFill>
          <a:blip r:embed="rId3"/>
          <a:stretch>
            <a:fillRect/>
          </a:stretch>
        </p:blipFill>
        <p:spPr>
          <a:xfrm>
            <a:off x="4819135" y="4302152"/>
            <a:ext cx="5587107" cy="2008160"/>
          </a:xfrm>
          <a:prstGeom prst="rect">
            <a:avLst/>
          </a:prstGeom>
        </p:spPr>
      </p:pic>
      <p:sp>
        <p:nvSpPr>
          <p:cNvPr id="13" name="TextBox 12">
            <a:extLst>
              <a:ext uri="{FF2B5EF4-FFF2-40B4-BE49-F238E27FC236}">
                <a16:creationId xmlns:a16="http://schemas.microsoft.com/office/drawing/2014/main" id="{2B234F3A-4E62-DC48-B9D6-F6359450E866}"/>
              </a:ext>
            </a:extLst>
          </p:cNvPr>
          <p:cNvSpPr txBox="1"/>
          <p:nvPr/>
        </p:nvSpPr>
        <p:spPr>
          <a:xfrm>
            <a:off x="481914" y="1322174"/>
            <a:ext cx="4015945" cy="203132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Collected the data required and  converted data to numeric numbers.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data came out with a score of 33%.</a:t>
            </a:r>
          </a:p>
          <a:p>
            <a:endParaRPr lang="en-US" dirty="0"/>
          </a:p>
        </p:txBody>
      </p:sp>
    </p:spTree>
    <p:extLst>
      <p:ext uri="{BB962C8B-B14F-4D97-AF65-F5344CB8AC3E}">
        <p14:creationId xmlns:p14="http://schemas.microsoft.com/office/powerpoint/2010/main" val="415419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80253" y="189760"/>
            <a:ext cx="6309733" cy="679492"/>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Outline</a:t>
            </a:r>
          </a:p>
        </p:txBody>
      </p:sp>
      <p:sp>
        <p:nvSpPr>
          <p:cNvPr id="8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280253" y="1259275"/>
            <a:ext cx="6798539" cy="4003118"/>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PROBLEM STATEMENT</a:t>
            </a:r>
          </a:p>
          <a:p>
            <a:pPr>
              <a:lnSpc>
                <a:spcPct val="150000"/>
              </a:lnSpc>
            </a:pPr>
            <a:r>
              <a:rPr lang="en-US" altLang="zh-CN" sz="2000" dirty="0">
                <a:latin typeface="Times New Roman" panose="02020603050405020304" pitchFamily="18" charset="0"/>
                <a:ea typeface="Times New Roman"/>
                <a:cs typeface="Times New Roman" panose="02020603050405020304" pitchFamily="18" charset="0"/>
                <a:sym typeface="Times New Roman"/>
              </a:rPr>
              <a:t>IMPORTING DATA  AND CONTENT</a:t>
            </a:r>
          </a:p>
          <a:p>
            <a:pPr>
              <a:lnSpc>
                <a:spcPct val="150000"/>
              </a:lnSpc>
            </a:pPr>
            <a:r>
              <a:rPr lang="en-US" sz="2000" dirty="0">
                <a:latin typeface="Times New Roman" panose="02020603050405020304" pitchFamily="18" charset="0"/>
                <a:cs typeface="Times New Roman" panose="02020603050405020304" pitchFamily="18" charset="0"/>
                <a:sym typeface="Times New Roman"/>
              </a:rPr>
              <a:t>DATA CLEANING AND PREPROCESSING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DATA VISUALIZATION</a:t>
            </a:r>
          </a:p>
          <a:p>
            <a:pPr>
              <a:lnSpc>
                <a:spcPct val="150000"/>
              </a:lnSpc>
            </a:pPr>
            <a:r>
              <a:rPr lang="en-US" sz="2000" dirty="0">
                <a:latin typeface="Times New Roman" panose="02020603050405020304" pitchFamily="18" charset="0"/>
                <a:cs typeface="Times New Roman" panose="02020603050405020304" pitchFamily="18" charset="0"/>
              </a:rPr>
              <a:t>ANALYSIS USING ML ALGORITHM</a:t>
            </a:r>
          </a:p>
          <a:p>
            <a:pPr>
              <a:lnSpc>
                <a:spcPct val="150000"/>
              </a:lnSpc>
            </a:pPr>
            <a:r>
              <a:rPr lang="en-US" sz="2000" dirty="0">
                <a:latin typeface="Times New Roman" panose="02020603050405020304" pitchFamily="18" charset="0"/>
                <a:cs typeface="Times New Roman" panose="02020603050405020304" pitchFamily="18" charset="0"/>
              </a:rPr>
              <a:t>CONCLUSION</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7750916" y="6492875"/>
            <a:ext cx="4438035"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p>
        </p:txBody>
      </p:sp>
    </p:spTree>
    <p:extLst>
      <p:ext uri="{BB962C8B-B14F-4D97-AF65-F5344CB8AC3E}">
        <p14:creationId xmlns:p14="http://schemas.microsoft.com/office/powerpoint/2010/main" val="108306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71848" y="21621"/>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Random forest</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5" name="TextBox 4">
            <a:extLst>
              <a:ext uri="{FF2B5EF4-FFF2-40B4-BE49-F238E27FC236}">
                <a16:creationId xmlns:a16="http://schemas.microsoft.com/office/drawing/2014/main" id="{D8B69F2A-E89B-F140-8704-C5A1E3715CFD}"/>
              </a:ext>
            </a:extLst>
          </p:cNvPr>
          <p:cNvSpPr txBox="1"/>
          <p:nvPr/>
        </p:nvSpPr>
        <p:spPr>
          <a:xfrm>
            <a:off x="271848" y="989471"/>
            <a:ext cx="11330266"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Random forest is a supervised learning algorithm. It can be used both for classification and regression.</a:t>
            </a:r>
          </a:p>
          <a:p>
            <a:pPr algn="just">
              <a:lnSpc>
                <a:spcPct val="150000"/>
              </a:lnSpc>
            </a:pPr>
            <a:r>
              <a:rPr lang="en-US" sz="2000" dirty="0">
                <a:latin typeface="Times New Roman" panose="02020603050405020304" pitchFamily="18" charset="0"/>
                <a:cs typeface="Times New Roman" panose="02020603050405020304" pitchFamily="18" charset="0"/>
              </a:rPr>
              <a:t>It is also the most flexible and easy to use algorithm. A forest is comprised of trees. It is said that the more trees it has, the more robust a forest is. </a:t>
            </a:r>
          </a:p>
          <a:p>
            <a:pPr algn="just">
              <a:lnSpc>
                <a:spcPct val="150000"/>
              </a:lnSpc>
            </a:pPr>
            <a:r>
              <a:rPr lang="en-US" sz="2000" dirty="0">
                <a:latin typeface="Times New Roman" panose="02020603050405020304" pitchFamily="18" charset="0"/>
                <a:cs typeface="Times New Roman" panose="02020603050405020304" pitchFamily="18" charset="0"/>
              </a:rPr>
              <a:t>Random forests creates decision trees on randomly selected data samples, gets prediction from each tree and selects the best solution by means of voting. It also provides a pretty good indicator of the feature importance.</a:t>
            </a:r>
            <a:r>
              <a:rPr lang="en-US" sz="2000" baseline="30000" dirty="0">
                <a:latin typeface="Times New Roman" panose="02020603050405020304" pitchFamily="18" charset="0"/>
                <a:cs typeface="Times New Roman" panose="02020603050405020304" pitchFamily="18" charset="0"/>
              </a:rPr>
              <a:t> 6</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Random forests has a variety of applications, such as recommendation engines, </a:t>
            </a:r>
          </a:p>
          <a:p>
            <a:pPr algn="just">
              <a:lnSpc>
                <a:spcPct val="150000"/>
              </a:lnSpc>
            </a:pPr>
            <a:r>
              <a:rPr lang="en-US" sz="2000" dirty="0">
                <a:latin typeface="Times New Roman" panose="02020603050405020304" pitchFamily="18" charset="0"/>
                <a:cs typeface="Times New Roman" panose="02020603050405020304" pitchFamily="18" charset="0"/>
              </a:rPr>
              <a:t>image classification and feature selection. It can be used to classify loyal loan applicants, identify fraudulent activity and predict diseases. It lies at the base of the Boruta algorithm, which selects important features in a dataset </a:t>
            </a:r>
            <a:r>
              <a:rPr lang="en-US" sz="2000" baseline="30000" dirty="0">
                <a:latin typeface="Times New Roman" panose="02020603050405020304" pitchFamily="18" charset="0"/>
                <a:cs typeface="Times New Roman" panose="02020603050405020304" pitchFamily="18" charset="0"/>
              </a:rPr>
              <a:t>7,8</a:t>
            </a:r>
            <a:endParaRPr lang="en-US" sz="1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21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70639" y="0"/>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Random forest</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6" name="Picture 5" descr="Text&#10;&#10;Description automatically generated">
            <a:extLst>
              <a:ext uri="{FF2B5EF4-FFF2-40B4-BE49-F238E27FC236}">
                <a16:creationId xmlns:a16="http://schemas.microsoft.com/office/drawing/2014/main" id="{7CADEDEA-9356-634A-B4CF-3414D840180C}"/>
              </a:ext>
            </a:extLst>
          </p:cNvPr>
          <p:cNvPicPr>
            <a:picLocks noChangeAspect="1"/>
          </p:cNvPicPr>
          <p:nvPr/>
        </p:nvPicPr>
        <p:blipFill>
          <a:blip r:embed="rId2"/>
          <a:stretch>
            <a:fillRect/>
          </a:stretch>
        </p:blipFill>
        <p:spPr>
          <a:xfrm>
            <a:off x="250957" y="1142270"/>
            <a:ext cx="7583227" cy="1409890"/>
          </a:xfrm>
          <a:prstGeom prst="rect">
            <a:avLst/>
          </a:prstGeom>
        </p:spPr>
      </p:pic>
      <p:sp>
        <p:nvSpPr>
          <p:cNvPr id="8" name="TextBox 7">
            <a:extLst>
              <a:ext uri="{FF2B5EF4-FFF2-40B4-BE49-F238E27FC236}">
                <a16:creationId xmlns:a16="http://schemas.microsoft.com/office/drawing/2014/main" id="{EDE95E42-D05C-094A-BC9A-3774DC6A5ADE}"/>
              </a:ext>
            </a:extLst>
          </p:cNvPr>
          <p:cNvSpPr txBox="1"/>
          <p:nvPr/>
        </p:nvSpPr>
        <p:spPr>
          <a:xfrm>
            <a:off x="170639" y="2612682"/>
            <a:ext cx="11924492" cy="1292662"/>
          </a:xfrm>
          <a:prstGeom prst="rect">
            <a:avLst/>
          </a:prstGeom>
          <a:noFill/>
        </p:spPr>
        <p:txBody>
          <a:bodyPr wrap="square" rtlCol="0">
            <a:spAutoFit/>
          </a:bodyPr>
          <a:lstStyle/>
          <a:p>
            <a:r>
              <a:rPr lang="en-US" altLang="zh-CN" sz="2000" dirty="0">
                <a:solidFill>
                  <a:srgbClr val="292929"/>
                </a:solidFill>
                <a:highlight>
                  <a:srgbClr val="FFFFFF"/>
                </a:highlight>
                <a:latin typeface="Times New Roman"/>
                <a:ea typeface="Times New Roman"/>
                <a:cs typeface="Times New Roman"/>
                <a:sym typeface="Times New Roman"/>
              </a:rPr>
              <a:t>The 58% score was much better than before. </a:t>
            </a:r>
          </a:p>
          <a:p>
            <a:endParaRPr lang="en-US" altLang="zh-CN" sz="2000" dirty="0">
              <a:solidFill>
                <a:srgbClr val="292929"/>
              </a:solidFill>
              <a:highlight>
                <a:srgbClr val="FFFFFF"/>
              </a:highlight>
              <a:latin typeface="Times New Roman"/>
              <a:ea typeface="Times New Roman"/>
              <a:cs typeface="Times New Roman"/>
              <a:sym typeface="Times New Roman"/>
            </a:endParaRPr>
          </a:p>
          <a:p>
            <a:r>
              <a:rPr lang="en-US" altLang="zh-CN" sz="2000" dirty="0">
                <a:solidFill>
                  <a:srgbClr val="292929"/>
                </a:solidFill>
                <a:highlight>
                  <a:srgbClr val="FFFFFF"/>
                </a:highlight>
                <a:latin typeface="Times New Roman"/>
                <a:ea typeface="Times New Roman"/>
                <a:cs typeface="Times New Roman"/>
                <a:sym typeface="Times New Roman"/>
              </a:rPr>
              <a:t>I have decided to classify the causes  into 4 classes: Natural, Accidental, Malicious and Other. </a:t>
            </a:r>
            <a:endParaRPr lang="en-US" sz="2000" dirty="0">
              <a:solidFill>
                <a:srgbClr val="292929"/>
              </a:solidFill>
              <a:highlight>
                <a:srgbClr val="FFFFFF"/>
              </a:highlight>
              <a:latin typeface="Times New Roman"/>
              <a:ea typeface="Times New Roman"/>
              <a:cs typeface="Times New Roman"/>
              <a:sym typeface="Times New Roman"/>
            </a:endParaRPr>
          </a:p>
          <a:p>
            <a:endParaRPr lang="en-US" dirty="0"/>
          </a:p>
        </p:txBody>
      </p:sp>
      <p:pic>
        <p:nvPicPr>
          <p:cNvPr id="10" name="Picture 9" descr="Graphical user interface, text&#10;&#10;Description automatically generated">
            <a:extLst>
              <a:ext uri="{FF2B5EF4-FFF2-40B4-BE49-F238E27FC236}">
                <a16:creationId xmlns:a16="http://schemas.microsoft.com/office/drawing/2014/main" id="{24C1B918-9702-5D43-BD75-86DA9CABA188}"/>
              </a:ext>
            </a:extLst>
          </p:cNvPr>
          <p:cNvPicPr>
            <a:picLocks noChangeAspect="1"/>
          </p:cNvPicPr>
          <p:nvPr/>
        </p:nvPicPr>
        <p:blipFill>
          <a:blip r:embed="rId3"/>
          <a:stretch>
            <a:fillRect/>
          </a:stretch>
        </p:blipFill>
        <p:spPr>
          <a:xfrm>
            <a:off x="250957" y="3668721"/>
            <a:ext cx="7495167" cy="1498398"/>
          </a:xfrm>
          <a:prstGeom prst="rect">
            <a:avLst/>
          </a:prstGeom>
        </p:spPr>
      </p:pic>
      <p:sp>
        <p:nvSpPr>
          <p:cNvPr id="11" name="Rectangle 10">
            <a:extLst>
              <a:ext uri="{FF2B5EF4-FFF2-40B4-BE49-F238E27FC236}">
                <a16:creationId xmlns:a16="http://schemas.microsoft.com/office/drawing/2014/main" id="{AD865CE5-6727-524E-AAB5-64CE5EE717CD}"/>
              </a:ext>
            </a:extLst>
          </p:cNvPr>
          <p:cNvSpPr/>
          <p:nvPr/>
        </p:nvSpPr>
        <p:spPr>
          <a:xfrm>
            <a:off x="170639" y="5258660"/>
            <a:ext cx="11790702" cy="498663"/>
          </a:xfrm>
          <a:prstGeom prst="rect">
            <a:avLst/>
          </a:prstGeom>
        </p:spPr>
        <p:txBody>
          <a:bodyPr wrap="square">
            <a:spAutoFit/>
          </a:bodyPr>
          <a:lstStyle/>
          <a:p>
            <a:pPr>
              <a:lnSpc>
                <a:spcPct val="150000"/>
              </a:lnSpc>
            </a:pPr>
            <a:r>
              <a:rPr lang="en-US" sz="2000" dirty="0">
                <a:highlight>
                  <a:srgbClr val="FFFFFF"/>
                </a:highlight>
                <a:latin typeface="Times New Roman" panose="02020603050405020304" pitchFamily="18" charset="0"/>
                <a:cs typeface="Times New Roman" panose="02020603050405020304" pitchFamily="18" charset="0"/>
              </a:rPr>
              <a:t>Then, did a random forest test based on the new dataset, which gave a 70% score.</a:t>
            </a:r>
          </a:p>
        </p:txBody>
      </p:sp>
    </p:spTree>
    <p:extLst>
      <p:ext uri="{BB962C8B-B14F-4D97-AF65-F5344CB8AC3E}">
        <p14:creationId xmlns:p14="http://schemas.microsoft.com/office/powerpoint/2010/main" val="3109466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393431" y="148281"/>
            <a:ext cx="8302859" cy="877330"/>
          </a:xfrm>
        </p:spPr>
        <p:txBody>
          <a:bodyPr vert="horz" lIns="91440" tIns="45720" rIns="91440" bIns="45720" rtlCol="0" anchor="b">
            <a:normAutofit/>
          </a:bodyPr>
          <a:lstStyle/>
          <a:p>
            <a:r>
              <a:rPr lang="en-US" sz="4000" dirty="0">
                <a:solidFill>
                  <a:srgbClr val="0070C0"/>
                </a:solidFill>
                <a:latin typeface="Times New Roman" panose="02020603050405020304" pitchFamily="18" charset="0"/>
                <a:cs typeface="Times New Roman" panose="02020603050405020304" pitchFamily="18" charset="0"/>
              </a:rPr>
              <a:t>Model Improvement</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8" name="TextBox 7">
            <a:extLst>
              <a:ext uri="{FF2B5EF4-FFF2-40B4-BE49-F238E27FC236}">
                <a16:creationId xmlns:a16="http://schemas.microsoft.com/office/drawing/2014/main" id="{F826E739-EF7A-2143-8268-35398E9FDF91}"/>
              </a:ext>
            </a:extLst>
          </p:cNvPr>
          <p:cNvSpPr txBox="1"/>
          <p:nvPr/>
        </p:nvSpPr>
        <p:spPr>
          <a:xfrm>
            <a:off x="393431" y="1266253"/>
            <a:ext cx="10639167" cy="2492990"/>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After reducing the number of elements model gave the accuracy of 70% using a random forest algorithm. But the accuracy is not good for malicious part which is Arson. </a:t>
            </a:r>
          </a:p>
          <a:p>
            <a:pPr algn="just">
              <a:lnSpc>
                <a:spcPct val="150000"/>
              </a:lnSpc>
            </a:pPr>
            <a:r>
              <a:rPr lang="en-US" sz="2000" dirty="0">
                <a:latin typeface="Times New Roman" panose="02020603050405020304" pitchFamily="18" charset="0"/>
                <a:cs typeface="Times New Roman" panose="02020603050405020304" pitchFamily="18" charset="0"/>
              </a:rPr>
              <a:t>The previous model has the US wildfires and try to classify the causes into four classes. So, I have decided to perform random forest algorithm on single state with one fire cause, malicious. </a:t>
            </a:r>
            <a:endParaRPr lang="en-US" sz="2000" dirty="0">
              <a:latin typeface="Times New Roman" panose="02020603050405020304" pitchFamily="18" charset="0"/>
              <a:ea typeface="Times New Roman"/>
              <a:cs typeface="Times New Roman" panose="02020603050405020304" pitchFamily="18" charset="0"/>
              <a:sym typeface="Times New Roman"/>
            </a:endParaRPr>
          </a:p>
          <a:p>
            <a:endParaRPr lang="en-US" dirty="0">
              <a:latin typeface="Times New Roman"/>
              <a:ea typeface="Times New Roman"/>
              <a:cs typeface="Times New Roman"/>
              <a:sym typeface="Times New Roman"/>
            </a:endParaRPr>
          </a:p>
          <a:p>
            <a:endParaRPr lang="en-US" dirty="0"/>
          </a:p>
        </p:txBody>
      </p:sp>
    </p:spTree>
    <p:extLst>
      <p:ext uri="{BB962C8B-B14F-4D97-AF65-F5344CB8AC3E}">
        <p14:creationId xmlns:p14="http://schemas.microsoft.com/office/powerpoint/2010/main" val="40082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5DC4D4-050E-0D42-9BD8-19B893E0DA79}"/>
              </a:ext>
            </a:extLst>
          </p:cNvPr>
          <p:cNvSpPr>
            <a:spLocks noGrp="1"/>
          </p:cNvSpPr>
          <p:nvPr>
            <p:ph type="ftr" sz="quarter" idx="11"/>
          </p:nvPr>
        </p:nvSpPr>
        <p:spPr>
          <a:xfrm>
            <a:off x="8077200" y="6492875"/>
            <a:ext cx="4114800" cy="365125"/>
          </a:xfrm>
        </p:spPr>
        <p:txBody>
          <a:bodyPr/>
          <a:lstStyle/>
          <a:p>
            <a:pPr algn="r"/>
            <a:r>
              <a:rPr lang="en-US">
                <a:solidFill>
                  <a:schemeClr val="bg1">
                    <a:lumMod val="50000"/>
                  </a:schemeClr>
                </a:solidFill>
              </a:rPr>
              <a:t>Fall -2021</a:t>
            </a:r>
            <a:endParaRPr lang="en-US" dirty="0">
              <a:solidFill>
                <a:schemeClr val="bg1">
                  <a:lumMod val="50000"/>
                </a:schemeClr>
              </a:solidFill>
            </a:endParaRPr>
          </a:p>
        </p:txBody>
      </p:sp>
      <p:sp>
        <p:nvSpPr>
          <p:cNvPr id="7" name="TextBox 6">
            <a:extLst>
              <a:ext uri="{FF2B5EF4-FFF2-40B4-BE49-F238E27FC236}">
                <a16:creationId xmlns:a16="http://schemas.microsoft.com/office/drawing/2014/main" id="{B95AD27D-64EC-F547-A983-DD6F20DC7A46}"/>
              </a:ext>
            </a:extLst>
          </p:cNvPr>
          <p:cNvSpPr txBox="1"/>
          <p:nvPr/>
        </p:nvSpPr>
        <p:spPr>
          <a:xfrm>
            <a:off x="321275" y="210064"/>
            <a:ext cx="3435179" cy="707886"/>
          </a:xfrm>
          <a:prstGeom prst="rect">
            <a:avLst/>
          </a:prstGeom>
          <a:noFill/>
        </p:spPr>
        <p:txBody>
          <a:bodyPr wrap="square" rtlCol="0">
            <a:spAutoFit/>
          </a:bodyPr>
          <a:lstStyle/>
          <a:p>
            <a:r>
              <a:rPr lang="en-US" sz="4000" dirty="0">
                <a:solidFill>
                  <a:srgbClr val="0070C0"/>
                </a:solidFill>
                <a:latin typeface="Times New Roman" panose="02020603050405020304" pitchFamily="18" charset="0"/>
                <a:cs typeface="Times New Roman" panose="02020603050405020304" pitchFamily="18" charset="0"/>
              </a:rPr>
              <a:t>Random Forest</a:t>
            </a:r>
          </a:p>
        </p:txBody>
      </p:sp>
      <p:sp>
        <p:nvSpPr>
          <p:cNvPr id="11" name="TextBox 10">
            <a:extLst>
              <a:ext uri="{FF2B5EF4-FFF2-40B4-BE49-F238E27FC236}">
                <a16:creationId xmlns:a16="http://schemas.microsoft.com/office/drawing/2014/main" id="{047AC00B-046B-4C4B-827A-CD936A01AECF}"/>
              </a:ext>
            </a:extLst>
          </p:cNvPr>
          <p:cNvSpPr txBox="1"/>
          <p:nvPr/>
        </p:nvSpPr>
        <p:spPr>
          <a:xfrm>
            <a:off x="321275" y="1426833"/>
            <a:ext cx="9082217" cy="267765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the model, I have created a filed Arson.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Hence, I was able to predict fire cause in 3 states, with a better accuracy of 94%.</a:t>
            </a:r>
            <a:r>
              <a:rPr lang="en-US" sz="200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a:t>
            </a:r>
            <a:r>
              <a:rPr lang="en-US" sz="2000" dirty="0">
                <a:latin typeface="Times New Roman" panose="02020603050405020304" pitchFamily="18" charset="0"/>
                <a:cs typeface="Times New Roman" panose="02020603050405020304" pitchFamily="18" charset="0"/>
              </a:rPr>
              <a:t> (California) State the accuracy is </a:t>
            </a:r>
            <a:r>
              <a:rPr lang="en-US" sz="2000" b="1" dirty="0">
                <a:latin typeface="Times New Roman" panose="02020603050405020304" pitchFamily="18" charset="0"/>
                <a:cs typeface="Times New Roman" panose="02020603050405020304" pitchFamily="18" charset="0"/>
              </a:rPr>
              <a:t>91%</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GA</a:t>
            </a:r>
            <a:r>
              <a:rPr lang="en-US" sz="2000" dirty="0">
                <a:latin typeface="Times New Roman" panose="02020603050405020304" pitchFamily="18" charset="0"/>
                <a:cs typeface="Times New Roman" panose="02020603050405020304" pitchFamily="18" charset="0"/>
              </a:rPr>
              <a:t> (Georgia) State the accuracy is </a:t>
            </a:r>
            <a:r>
              <a:rPr lang="en-US" sz="2000" b="1" dirty="0">
                <a:latin typeface="Times New Roman" panose="02020603050405020304" pitchFamily="18" charset="0"/>
                <a:cs typeface="Times New Roman" panose="02020603050405020304" pitchFamily="18" charset="0"/>
              </a:rPr>
              <a:t>85 %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(Texas) State the accuracy is </a:t>
            </a:r>
            <a:r>
              <a:rPr lang="en-US" sz="2000" b="1" dirty="0">
                <a:latin typeface="Times New Roman" panose="02020603050405020304" pitchFamily="18" charset="0"/>
                <a:cs typeface="Times New Roman" panose="02020603050405020304" pitchFamily="18" charset="0"/>
              </a:rPr>
              <a:t>94% </a:t>
            </a:r>
          </a:p>
          <a:p>
            <a:pPr algn="just"/>
            <a:endParaRPr lang="en-US" dirty="0"/>
          </a:p>
        </p:txBody>
      </p:sp>
    </p:spTree>
    <p:extLst>
      <p:ext uri="{BB962C8B-B14F-4D97-AF65-F5344CB8AC3E}">
        <p14:creationId xmlns:p14="http://schemas.microsoft.com/office/powerpoint/2010/main" val="419283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0496-F20A-9144-AA5A-7641DEC154C0}"/>
              </a:ext>
            </a:extLst>
          </p:cNvPr>
          <p:cNvSpPr>
            <a:spLocks noGrp="1"/>
          </p:cNvSpPr>
          <p:nvPr>
            <p:ph type="title"/>
          </p:nvPr>
        </p:nvSpPr>
        <p:spPr>
          <a:xfrm>
            <a:off x="393357" y="229202"/>
            <a:ext cx="4067432" cy="598702"/>
          </a:xfrm>
        </p:spPr>
        <p:txBody>
          <a:bodyPr>
            <a:noAutofit/>
          </a:bodyPr>
          <a:lstStyle/>
          <a:p>
            <a:r>
              <a:rPr lang="en-US" sz="4000" dirty="0">
                <a:solidFill>
                  <a:srgbClr val="0070C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282F1A-8859-CE40-B1E7-B898DA213880}"/>
              </a:ext>
            </a:extLst>
          </p:cNvPr>
          <p:cNvSpPr>
            <a:spLocks noGrp="1"/>
          </p:cNvSpPr>
          <p:nvPr>
            <p:ph idx="1"/>
          </p:nvPr>
        </p:nvSpPr>
        <p:spPr>
          <a:xfrm>
            <a:off x="516922" y="1004394"/>
            <a:ext cx="11357920" cy="5351956"/>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Implemented required data pre-processing, apply numerous classification and regression models to predict the causes for wildfires. Also, increase the accuracy of the predictions using modification and validation methods. In this project, I have implemented multiple machine learning methods to predict wildfire causes. The models I have attempted to apply to include Decision Tree, Gaussian, and Random Forest machine learning algorithms. But observed partial accuracy amongst all models on the present dataset. Random forest came out to be the finest model and gave an accuracy of around 70 % but didn’t work well for the Arson portion. Hence, in the next model, I drop a few columns and work on only 1 state to check the wildfire caused in that state is Arson or not. Random Forest overall percentage accuracy is 91 % which is inordinate to predict causes of wildfires in the United States. </a:t>
            </a: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A816F79-1679-A642-BD9E-91FFE12955F6}"/>
              </a:ext>
            </a:extLst>
          </p:cNvPr>
          <p:cNvSpPr>
            <a:spLocks noGrp="1"/>
          </p:cNvSpPr>
          <p:nvPr>
            <p:ph type="ftr" sz="quarter" idx="11"/>
          </p:nvPr>
        </p:nvSpPr>
        <p:spPr>
          <a:xfrm>
            <a:off x="8077200" y="6492875"/>
            <a:ext cx="4114800" cy="365125"/>
          </a:xfrm>
        </p:spPr>
        <p:txBody>
          <a:bodyPr/>
          <a:lstStyle/>
          <a:p>
            <a:pPr algn="r"/>
            <a:r>
              <a:rPr lang="en-US">
                <a:solidFill>
                  <a:schemeClr val="bg1">
                    <a:lumMod val="50000"/>
                  </a:schemeClr>
                </a:solidFill>
              </a:rPr>
              <a:t>Fall -2021</a:t>
            </a:r>
            <a:endParaRPr lang="en-US" dirty="0">
              <a:solidFill>
                <a:schemeClr val="bg1">
                  <a:lumMod val="50000"/>
                </a:schemeClr>
              </a:solidFill>
            </a:endParaRPr>
          </a:p>
        </p:txBody>
      </p:sp>
    </p:spTree>
    <p:extLst>
      <p:ext uri="{BB962C8B-B14F-4D97-AF65-F5344CB8AC3E}">
        <p14:creationId xmlns:p14="http://schemas.microsoft.com/office/powerpoint/2010/main" val="1209778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BA59-BAD7-CF4A-B3C1-D0CC70572615}"/>
              </a:ext>
            </a:extLst>
          </p:cNvPr>
          <p:cNvSpPr>
            <a:spLocks noGrp="1"/>
          </p:cNvSpPr>
          <p:nvPr>
            <p:ph type="title"/>
          </p:nvPr>
        </p:nvSpPr>
        <p:spPr>
          <a:xfrm>
            <a:off x="492211" y="136525"/>
            <a:ext cx="9615616" cy="752947"/>
          </a:xfrm>
        </p:spPr>
        <p:txBody>
          <a:bodyPr>
            <a:normAutofit/>
          </a:bodyPr>
          <a:lstStyle/>
          <a:p>
            <a:r>
              <a:rPr lang="zh-CN" sz="4000" dirty="0">
                <a:solidFill>
                  <a:schemeClr val="accent1"/>
                </a:solidFill>
                <a:latin typeface="Times New Roman"/>
                <a:ea typeface="Times New Roman"/>
                <a:cs typeface="Times New Roman"/>
                <a:sym typeface="Times New Roman"/>
              </a:rPr>
              <a:t>References</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E56AC3-E276-2143-A51A-1E8770FDDA3F}"/>
              </a:ext>
            </a:extLst>
          </p:cNvPr>
          <p:cNvSpPr>
            <a:spLocks noGrp="1"/>
          </p:cNvSpPr>
          <p:nvPr>
            <p:ph idx="1"/>
          </p:nvPr>
        </p:nvSpPr>
        <p:spPr>
          <a:xfrm>
            <a:off x="492211" y="1102763"/>
            <a:ext cx="11531623" cy="5573305"/>
          </a:xfrm>
        </p:spPr>
        <p:txBody>
          <a:bodyPr>
            <a:noAutofit/>
          </a:bodyPr>
          <a:lstStyle/>
          <a:p>
            <a:r>
              <a:rPr lang="en-US" sz="1800" dirty="0">
                <a:latin typeface="Times New Roman" panose="02020603050405020304" pitchFamily="18" charset="0"/>
                <a:cs typeface="Times New Roman" panose="02020603050405020304" pitchFamily="18" charset="0"/>
              </a:rPr>
              <a:t>k, R. (2021, December 15). </a:t>
            </a:r>
            <a:r>
              <a:rPr lang="en-US" sz="1800" i="1" dirty="0">
                <a:latin typeface="Times New Roman" panose="02020603050405020304" pitchFamily="18" charset="0"/>
                <a:cs typeface="Times New Roman" panose="02020603050405020304" pitchFamily="18" charset="0"/>
              </a:rPr>
              <a:t>Wildfires</a:t>
            </a:r>
            <a:r>
              <a:rPr lang="en-US" sz="1800" dirty="0">
                <a:latin typeface="Times New Roman" panose="02020603050405020304" pitchFamily="18" charset="0"/>
                <a:cs typeface="Times New Roman" panose="02020603050405020304" pitchFamily="18" charset="0"/>
              </a:rPr>
              <a:t>. NASA. Retrieved December 15, 2021, from https://earthdata.nasa.gov/learn/toolkits/wildfires </a:t>
            </a:r>
          </a:p>
          <a:p>
            <a:r>
              <a:rPr lang="en-US" sz="1800" i="1" dirty="0">
                <a:latin typeface="Times New Roman" panose="02020603050405020304" pitchFamily="18" charset="0"/>
                <a:cs typeface="Times New Roman" panose="02020603050405020304" pitchFamily="18" charset="0"/>
              </a:rPr>
              <a:t>1.88 million US wildfires</a:t>
            </a:r>
            <a:r>
              <a:rPr lang="en-US" sz="1800" dirty="0">
                <a:latin typeface="Times New Roman" panose="02020603050405020304" pitchFamily="18" charset="0"/>
                <a:cs typeface="Times New Roman" panose="02020603050405020304" pitchFamily="18" charset="0"/>
              </a:rPr>
              <a:t>. Kaggle. (n.d.). Retrieved December 15, 2021, from https://www.kaggle.com/</a:t>
            </a:r>
            <a:r>
              <a:rPr lang="en-US" sz="1800" dirty="0" err="1">
                <a:latin typeface="Times New Roman" panose="02020603050405020304" pitchFamily="18" charset="0"/>
                <a:cs typeface="Times New Roman" panose="02020603050405020304" pitchFamily="18" charset="0"/>
              </a:rPr>
              <a:t>rtatman</a:t>
            </a:r>
            <a:r>
              <a:rPr lang="en-US" sz="1800" dirty="0">
                <a:latin typeface="Times New Roman" panose="02020603050405020304" pitchFamily="18" charset="0"/>
                <a:cs typeface="Times New Roman" panose="02020603050405020304" pitchFamily="18" charset="0"/>
              </a:rPr>
              <a:t>/188-million-us-wildfires </a:t>
            </a:r>
          </a:p>
          <a:p>
            <a:r>
              <a:rPr lang="en-US" sz="1800" i="1" dirty="0" err="1">
                <a:latin typeface="Times New Roman" panose="02020603050405020304" pitchFamily="18" charset="0"/>
                <a:cs typeface="Times New Roman" panose="02020603050405020304" pitchFamily="18" charset="0"/>
              </a:rPr>
              <a:t>Sklearn</a:t>
            </a:r>
            <a:r>
              <a:rPr lang="en-US" sz="1800" i="1" dirty="0">
                <a:latin typeface="Times New Roman" panose="02020603050405020304" pitchFamily="18" charset="0"/>
                <a:cs typeface="Times New Roman" panose="02020603050405020304" pitchFamily="18" charset="0"/>
              </a:rPr>
              <a:t> naive Bayes classifier python: Gaussian naive Bayes Scikit-Learn tutorial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DataCamp</a:t>
            </a:r>
            <a:r>
              <a:rPr lang="en-US" sz="1800" dirty="0">
                <a:latin typeface="Times New Roman" panose="02020603050405020304" pitchFamily="18" charset="0"/>
                <a:cs typeface="Times New Roman" panose="02020603050405020304" pitchFamily="18" charset="0"/>
              </a:rPr>
              <a:t> Community. (n.d.). Retrieved December 15, 2021, from https://</a:t>
            </a:r>
            <a:r>
              <a:rPr lang="en-US" sz="1800" dirty="0" err="1">
                <a:latin typeface="Times New Roman" panose="02020603050405020304" pitchFamily="18" charset="0"/>
                <a:cs typeface="Times New Roman" panose="02020603050405020304" pitchFamily="18" charset="0"/>
              </a:rPr>
              <a:t>www.datacamp.com</a:t>
            </a:r>
            <a:r>
              <a:rPr lang="en-US" sz="1800" dirty="0">
                <a:latin typeface="Times New Roman" panose="02020603050405020304" pitchFamily="18" charset="0"/>
                <a:cs typeface="Times New Roman" panose="02020603050405020304" pitchFamily="18" charset="0"/>
              </a:rPr>
              <a:t>/community/tutorials/naive-bayes-scikit-learn </a:t>
            </a:r>
          </a:p>
          <a:p>
            <a:r>
              <a:rPr lang="en-US" sz="1800" i="1" dirty="0">
                <a:latin typeface="Times New Roman" panose="02020603050405020304" pitchFamily="18" charset="0"/>
                <a:cs typeface="Times New Roman" panose="02020603050405020304" pitchFamily="18" charset="0"/>
              </a:rPr>
              <a:t>1.10. decision trees</a:t>
            </a:r>
            <a:r>
              <a:rPr lang="en-US" sz="1800" dirty="0">
                <a:latin typeface="Times New Roman" panose="02020603050405020304" pitchFamily="18" charset="0"/>
                <a:cs typeface="Times New Roman" panose="02020603050405020304" pitchFamily="18" charset="0"/>
              </a:rPr>
              <a:t>. scikit. (n.d.). Retrieved December 15, 2021, from https://scikit-</a:t>
            </a:r>
            <a:r>
              <a:rPr lang="en-US" sz="1800" dirty="0" err="1">
                <a:latin typeface="Times New Roman" panose="02020603050405020304" pitchFamily="18" charset="0"/>
                <a:cs typeface="Times New Roman" panose="02020603050405020304" pitchFamily="18" charset="0"/>
              </a:rPr>
              <a:t>learn.org</a:t>
            </a:r>
            <a:r>
              <a:rPr lang="en-US" sz="1800" dirty="0">
                <a:latin typeface="Times New Roman" panose="02020603050405020304" pitchFamily="18" charset="0"/>
                <a:cs typeface="Times New Roman" panose="02020603050405020304" pitchFamily="18" charset="0"/>
              </a:rPr>
              <a:t>/stable/modules/</a:t>
            </a:r>
            <a:r>
              <a:rPr lang="en-US" sz="1800" dirty="0" err="1">
                <a:latin typeface="Times New Roman" panose="02020603050405020304" pitchFamily="18" charset="0"/>
                <a:cs typeface="Times New Roman" panose="02020603050405020304" pitchFamily="18" charset="0"/>
              </a:rPr>
              <a:t>tree.html</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Tyagi, N. (2020, September 30). </a:t>
            </a:r>
            <a:r>
              <a:rPr lang="en-US" sz="1800" i="1" dirty="0">
                <a:latin typeface="Times New Roman" panose="02020603050405020304" pitchFamily="18" charset="0"/>
                <a:cs typeface="Times New Roman" panose="02020603050405020304" pitchFamily="18" charset="0"/>
              </a:rPr>
              <a:t>Understanding the Gini index and information gain in decision trees</a:t>
            </a:r>
            <a:r>
              <a:rPr lang="en-US" sz="1800" dirty="0">
                <a:latin typeface="Times New Roman" panose="02020603050405020304" pitchFamily="18" charset="0"/>
                <a:cs typeface="Times New Roman" panose="02020603050405020304" pitchFamily="18" charset="0"/>
              </a:rPr>
              <a:t>. Medium. Retrieved December 15, 2021, from https://</a:t>
            </a:r>
            <a:r>
              <a:rPr lang="en-US" sz="1800" dirty="0" err="1">
                <a:latin typeface="Times New Roman" panose="02020603050405020304" pitchFamily="18" charset="0"/>
                <a:cs typeface="Times New Roman" panose="02020603050405020304" pitchFamily="18" charset="0"/>
              </a:rPr>
              <a:t>medium.com</a:t>
            </a:r>
            <a:r>
              <a:rPr lang="en-US" sz="1800" dirty="0">
                <a:latin typeface="Times New Roman" panose="02020603050405020304" pitchFamily="18" charset="0"/>
                <a:cs typeface="Times New Roman" panose="02020603050405020304" pitchFamily="18" charset="0"/>
              </a:rPr>
              <a:t>/analytics-steps/understanding-the-gini-index-and-information-gain-in-decision-trees-ab4720518ba8 </a:t>
            </a:r>
            <a:r>
              <a:rPr lang="en-US" sz="1800" i="1" dirty="0" err="1">
                <a:latin typeface="Times New Roman" panose="02020603050405020304" pitchFamily="18" charset="0"/>
                <a:cs typeface="Times New Roman" panose="02020603050405020304" pitchFamily="18" charset="0"/>
              </a:rPr>
              <a:t>Sklearn</a:t>
            </a:r>
            <a:r>
              <a:rPr lang="en-US" sz="1800" i="1" dirty="0">
                <a:latin typeface="Times New Roman" panose="02020603050405020304" pitchFamily="18" charset="0"/>
                <a:cs typeface="Times New Roman" panose="02020603050405020304" pitchFamily="18" charset="0"/>
              </a:rPr>
              <a:t> Random Forest classifiers in Python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DataCamp</a:t>
            </a:r>
            <a:r>
              <a:rPr lang="en-US" sz="1800" dirty="0">
                <a:latin typeface="Times New Roman" panose="02020603050405020304" pitchFamily="18" charset="0"/>
                <a:cs typeface="Times New Roman" panose="02020603050405020304" pitchFamily="18" charset="0"/>
              </a:rPr>
              <a:t> Community. (n.d.). Retrieved December 15, 2021, from https://</a:t>
            </a:r>
            <a:r>
              <a:rPr lang="en-US" sz="1800" dirty="0" err="1">
                <a:latin typeface="Times New Roman" panose="02020603050405020304" pitchFamily="18" charset="0"/>
                <a:cs typeface="Times New Roman" panose="02020603050405020304" pitchFamily="18" charset="0"/>
              </a:rPr>
              <a:t>www.datacamp.com</a:t>
            </a:r>
            <a:r>
              <a:rPr lang="en-US" sz="1800" dirty="0">
                <a:latin typeface="Times New Roman" panose="02020603050405020304" pitchFamily="18" charset="0"/>
                <a:cs typeface="Times New Roman" panose="02020603050405020304" pitchFamily="18" charset="0"/>
              </a:rPr>
              <a:t>/community/tutorials/random-forests-classifier-python </a:t>
            </a:r>
          </a:p>
          <a:p>
            <a:r>
              <a:rPr lang="en-US" sz="1800" dirty="0">
                <a:latin typeface="Times New Roman" panose="02020603050405020304" pitchFamily="18" charset="0"/>
                <a:cs typeface="Times New Roman" panose="02020603050405020304" pitchFamily="18" charset="0"/>
              </a:rPr>
              <a:t>Science, M. D. (2021, August 17). </a:t>
            </a:r>
            <a:r>
              <a:rPr lang="en-US" sz="1800" i="1" dirty="0">
                <a:latin typeface="Times New Roman" panose="02020603050405020304" pitchFamily="18" charset="0"/>
                <a:cs typeface="Times New Roman" panose="02020603050405020304" pitchFamily="18" charset="0"/>
              </a:rPr>
              <a:t>How to predict the cause of wildfires using a random forest classifier</a:t>
            </a:r>
            <a:r>
              <a:rPr lang="en-US" sz="1800" dirty="0">
                <a:latin typeface="Times New Roman" panose="02020603050405020304" pitchFamily="18" charset="0"/>
                <a:cs typeface="Times New Roman" panose="02020603050405020304" pitchFamily="18" charset="0"/>
              </a:rPr>
              <a:t>. Mr. Data Science. Retrieved December 15, 2021, from https://</a:t>
            </a:r>
            <a:r>
              <a:rPr lang="en-US" sz="1800" dirty="0" err="1">
                <a:latin typeface="Times New Roman" panose="02020603050405020304" pitchFamily="18" charset="0"/>
                <a:cs typeface="Times New Roman" panose="02020603050405020304" pitchFamily="18" charset="0"/>
              </a:rPr>
              <a:t>mrdatascience.com</a:t>
            </a:r>
            <a:r>
              <a:rPr lang="en-US" sz="1800" dirty="0">
                <a:latin typeface="Times New Roman" panose="02020603050405020304" pitchFamily="18" charset="0"/>
                <a:cs typeface="Times New Roman" panose="02020603050405020304" pitchFamily="18" charset="0"/>
              </a:rPr>
              <a:t>/how-to-predict-the-cause-of-wildfires-using-a-random-forest-classifier </a:t>
            </a:r>
          </a:p>
        </p:txBody>
      </p:sp>
      <p:sp>
        <p:nvSpPr>
          <p:cNvPr id="4" name="Footer Placeholder 3">
            <a:extLst>
              <a:ext uri="{FF2B5EF4-FFF2-40B4-BE49-F238E27FC236}">
                <a16:creationId xmlns:a16="http://schemas.microsoft.com/office/drawing/2014/main" id="{6332B615-D8C8-E944-90B6-C05FB0445B8E}"/>
              </a:ext>
            </a:extLst>
          </p:cNvPr>
          <p:cNvSpPr>
            <a:spLocks noGrp="1"/>
          </p:cNvSpPr>
          <p:nvPr>
            <p:ph type="ftr" sz="quarter" idx="11"/>
          </p:nvPr>
        </p:nvSpPr>
        <p:spPr>
          <a:xfrm>
            <a:off x="8077200" y="6492875"/>
            <a:ext cx="4114800" cy="365125"/>
          </a:xfrm>
        </p:spPr>
        <p:txBody>
          <a:bodyPr/>
          <a:lstStyle/>
          <a:p>
            <a:pPr algn="r"/>
            <a:r>
              <a:rPr lang="en-US">
                <a:solidFill>
                  <a:schemeClr val="bg1">
                    <a:lumMod val="50000"/>
                  </a:schemeClr>
                </a:solidFill>
              </a:rPr>
              <a:t>Fall -2021</a:t>
            </a:r>
            <a:endParaRPr lang="en-US" dirty="0">
              <a:solidFill>
                <a:schemeClr val="bg1">
                  <a:lumMod val="50000"/>
                </a:schemeClr>
              </a:solidFill>
            </a:endParaRPr>
          </a:p>
        </p:txBody>
      </p:sp>
    </p:spTree>
    <p:extLst>
      <p:ext uri="{BB962C8B-B14F-4D97-AF65-F5344CB8AC3E}">
        <p14:creationId xmlns:p14="http://schemas.microsoft.com/office/powerpoint/2010/main" val="867660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object, dark, night sky&#10;&#10;Description automatically generated">
            <a:extLst>
              <a:ext uri="{FF2B5EF4-FFF2-40B4-BE49-F238E27FC236}">
                <a16:creationId xmlns:a16="http://schemas.microsoft.com/office/drawing/2014/main" id="{D0690881-C37D-1B48-9E46-D0D42B1EA41E}"/>
              </a:ext>
            </a:extLst>
          </p:cNvPr>
          <p:cNvPicPr>
            <a:picLocks noChangeAspect="1"/>
          </p:cNvPicPr>
          <p:nvPr/>
        </p:nvPicPr>
        <p:blipFill rotWithShape="1">
          <a:blip r:embed="rId2"/>
          <a:srcRect t="23"/>
          <a:stretch/>
        </p:blipFill>
        <p:spPr>
          <a:xfrm>
            <a:off x="20" y="1612"/>
            <a:ext cx="12191980" cy="6856388"/>
          </a:xfrm>
          <a:prstGeom prst="rect">
            <a:avLst/>
          </a:prstGeom>
        </p:spPr>
      </p:pic>
      <p:sp>
        <p:nvSpPr>
          <p:cNvPr id="11" name="TextBox 10">
            <a:extLst>
              <a:ext uri="{FF2B5EF4-FFF2-40B4-BE49-F238E27FC236}">
                <a16:creationId xmlns:a16="http://schemas.microsoft.com/office/drawing/2014/main" id="{72DF43F8-CCB0-5848-8644-59B9121EEE30}"/>
              </a:ext>
            </a:extLst>
          </p:cNvPr>
          <p:cNvSpPr txBox="1"/>
          <p:nvPr/>
        </p:nvSpPr>
        <p:spPr>
          <a:xfrm>
            <a:off x="1453801" y="2856290"/>
            <a:ext cx="7076392" cy="923330"/>
          </a:xfrm>
          <a:prstGeom prst="rect">
            <a:avLst/>
          </a:prstGeom>
          <a:noFill/>
        </p:spPr>
        <p:txBody>
          <a:bodyPr wrap="square" rtlCol="0">
            <a:spAutoFit/>
          </a:bodyPr>
          <a:lstStyle/>
          <a:p>
            <a:r>
              <a:rPr lang="en-US" sz="5400" b="1" dirty="0">
                <a:solidFill>
                  <a:schemeClr val="bg1"/>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246746472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26124" y="147113"/>
            <a:ext cx="8414951" cy="756402"/>
          </a:xfrm>
        </p:spPr>
        <p:txBody>
          <a:bodyPr vert="horz" lIns="91440" tIns="45720" rIns="91440" bIns="45720" rtlCol="0" anchor="b">
            <a:noAutofit/>
          </a:bodyPr>
          <a:lstStyle/>
          <a:p>
            <a:pPr fontAlgn="base"/>
            <a:br>
              <a:rPr lang="en-US" dirty="0">
                <a:solidFill>
                  <a:srgbClr val="0070C0"/>
                </a:solidFill>
                <a:latin typeface="Arial" panose="020B0604020202020204" pitchFamily="34" charset="0"/>
                <a:cs typeface="Arial" panose="020B0604020202020204" pitchFamily="34" charset="0"/>
              </a:rPr>
            </a:br>
            <a:br>
              <a:rPr lang="en-US" dirty="0">
                <a:solidFill>
                  <a:srgbClr val="0070C0"/>
                </a:solidFill>
                <a:latin typeface="Arial" panose="020B0604020202020204" pitchFamily="34" charset="0"/>
                <a:cs typeface="Arial" panose="020B0604020202020204" pitchFamily="34" charset="0"/>
              </a:rPr>
            </a:br>
            <a:r>
              <a:rPr lang="en-US" dirty="0">
                <a:solidFill>
                  <a:schemeClr val="accent5">
                    <a:lumMod val="75000"/>
                  </a:schemeClr>
                </a:solidFill>
                <a:latin typeface="Times New Roman" panose="02020603050405020304" pitchFamily="18" charset="0"/>
                <a:cs typeface="Times New Roman" panose="02020603050405020304" pitchFamily="18" charset="0"/>
              </a:rPr>
              <a:t>Introduction</a:t>
            </a:r>
            <a:endParaRPr lang="en-US"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45842" y="1050627"/>
            <a:ext cx="12097266" cy="5428421"/>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Every year, the wildfires are destroying the areas, houses near the forest in the United States and around the world. It’s high time to study the causes of wildfires in the area to avoid the situation in the future. Which will benefit the government to prevent the forest area from such activities. </a:t>
            </a:r>
          </a:p>
          <a:p>
            <a:pPr marL="0" indent="0">
              <a:lnSpc>
                <a:spcPct val="150000"/>
              </a:lnSpc>
              <a:buNone/>
            </a:pPr>
            <a:r>
              <a:rPr lang="en-US" sz="2000" dirty="0">
                <a:latin typeface="Times New Roman" panose="02020603050405020304" pitchFamily="18" charset="0"/>
                <a:cs typeface="Times New Roman" panose="02020603050405020304" pitchFamily="18" charset="0"/>
              </a:rPr>
              <a:t>I will be working on wildfire data, how to use ML algorithm to predict the wildfire causes in the United States. I am taking the ‘fire’ column of this wildfire dataset and calculating the percentage accuracy for all possible causes that could initiate fires in top states. </a:t>
            </a:r>
            <a:r>
              <a:rPr lang="en-US" sz="2000" baseline="30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7753965" y="6479048"/>
            <a:ext cx="4438035"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Tree>
    <p:extLst>
      <p:ext uri="{BB962C8B-B14F-4D97-AF65-F5344CB8AC3E}">
        <p14:creationId xmlns:p14="http://schemas.microsoft.com/office/powerpoint/2010/main" val="51974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79441" y="132279"/>
            <a:ext cx="6798541" cy="728919"/>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Problem Statement</a:t>
            </a:r>
          </a:p>
        </p:txBody>
      </p:sp>
      <p:sp>
        <p:nvSpPr>
          <p:cNvPr id="30" name="Content Placeholder 29">
            <a:extLst>
              <a:ext uri="{FF2B5EF4-FFF2-40B4-BE49-F238E27FC236}">
                <a16:creationId xmlns:a16="http://schemas.microsoft.com/office/drawing/2014/main" id="{5E61FA24-854F-4024-9CBA-CBED2CF0ECEE}"/>
              </a:ext>
            </a:extLst>
          </p:cNvPr>
          <p:cNvSpPr>
            <a:spLocks noGrp="1"/>
          </p:cNvSpPr>
          <p:nvPr>
            <p:ph idx="1"/>
          </p:nvPr>
        </p:nvSpPr>
        <p:spPr>
          <a:xfrm>
            <a:off x="179441" y="1205643"/>
            <a:ext cx="10818073" cy="4891858"/>
          </a:xfrm>
        </p:spPr>
        <p:txBody>
          <a:bodyPr>
            <a:normAutofit/>
          </a:bodyPr>
          <a:lstStyle/>
          <a:p>
            <a:pPr algn="just">
              <a:lnSpc>
                <a:spcPct val="100000"/>
              </a:lnSpc>
              <a:spcBef>
                <a:spcPts val="0"/>
              </a:spcBef>
              <a:buClr>
                <a:srgbClr val="000000"/>
              </a:buClr>
              <a:buSzPts val="1800"/>
            </a:pPr>
            <a:r>
              <a:rPr lang="en-US" altLang="zh-CN" sz="2000" dirty="0">
                <a:latin typeface="Times New Roman" panose="02020603050405020304" pitchFamily="18" charset="0"/>
                <a:cs typeface="Times New Roman" panose="02020603050405020304" pitchFamily="18" charset="0"/>
              </a:rPr>
              <a:t>Objective? Analyzing and predicting the wildfire causes?</a:t>
            </a:r>
          </a:p>
          <a:p>
            <a:pPr marL="0" indent="0" algn="just">
              <a:lnSpc>
                <a:spcPct val="100000"/>
              </a:lnSpc>
              <a:spcBef>
                <a:spcPts val="0"/>
              </a:spcBef>
              <a:buClr>
                <a:srgbClr val="000000"/>
              </a:buClr>
              <a:buSzPts val="1800"/>
              <a:buNone/>
            </a:pPr>
            <a:endParaRPr lang="en-US" altLang="zh-CN" sz="2000" dirty="0">
              <a:latin typeface="Times New Roman" panose="02020603050405020304" pitchFamily="18" charset="0"/>
              <a:ea typeface="Times New Roman"/>
              <a:cs typeface="Times New Roman" panose="02020603050405020304" pitchFamily="18" charset="0"/>
              <a:sym typeface="Times New Roman"/>
            </a:endParaRPr>
          </a:p>
          <a:p>
            <a:pPr algn="just">
              <a:lnSpc>
                <a:spcPct val="100000"/>
              </a:lnSpc>
              <a:spcBef>
                <a:spcPts val="0"/>
              </a:spcBef>
              <a:buClr>
                <a:srgbClr val="000000"/>
              </a:buClr>
              <a:buSzPts val="1800"/>
            </a:pPr>
            <a:r>
              <a:rPr lang="en-US" altLang="zh-CN" sz="200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Data Analysis Data visualization</a:t>
            </a:r>
          </a:p>
          <a:p>
            <a:pPr marL="0" indent="0" algn="just">
              <a:lnSpc>
                <a:spcPct val="100000"/>
              </a:lnSpc>
              <a:spcBef>
                <a:spcPts val="0"/>
              </a:spcBef>
              <a:buClr>
                <a:srgbClr val="000000"/>
              </a:buClr>
              <a:buSzPts val="1800"/>
              <a:buNone/>
            </a:pPr>
            <a:endParaRPr lang="en-US" altLang="zh-CN" sz="2000" dirty="0">
              <a:latin typeface="Times New Roman" panose="02020603050405020304" pitchFamily="18" charset="0"/>
              <a:ea typeface="Times New Roman"/>
              <a:cs typeface="Times New Roman" panose="02020603050405020304" pitchFamily="18" charset="0"/>
              <a:sym typeface="Times New Roman"/>
            </a:endParaRPr>
          </a:p>
          <a:p>
            <a:pPr algn="just">
              <a:lnSpc>
                <a:spcPct val="100000"/>
              </a:lnSpc>
              <a:spcBef>
                <a:spcPts val="0"/>
              </a:spcBef>
              <a:buClr>
                <a:srgbClr val="000000"/>
              </a:buClr>
              <a:buSzPts val="1800"/>
            </a:pPr>
            <a:r>
              <a:rPr lang="en-US" altLang="zh-CN" sz="200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Figuring out the top fire-prone locations</a:t>
            </a:r>
          </a:p>
          <a:p>
            <a:pPr marL="0" indent="0" algn="just">
              <a:lnSpc>
                <a:spcPct val="100000"/>
              </a:lnSpc>
              <a:spcBef>
                <a:spcPts val="0"/>
              </a:spcBef>
              <a:buClr>
                <a:srgbClr val="000000"/>
              </a:buClr>
              <a:buSzPts val="1800"/>
              <a:buNone/>
            </a:pPr>
            <a:endParaRPr lang="en-US" altLang="zh-CN" sz="2000" i="0" u="none" strike="noStrike" dirty="0">
              <a:latin typeface="Times New Roman" panose="02020603050405020304" pitchFamily="18" charset="0"/>
              <a:ea typeface="Times New Roman"/>
              <a:cs typeface="Times New Roman" panose="02020603050405020304" pitchFamily="18" charset="0"/>
              <a:sym typeface="Times New Roman"/>
            </a:endParaRPr>
          </a:p>
          <a:p>
            <a:pPr algn="just">
              <a:lnSpc>
                <a:spcPct val="100000"/>
              </a:lnSpc>
              <a:spcBef>
                <a:spcPts val="0"/>
              </a:spcBef>
              <a:buClr>
                <a:srgbClr val="000000"/>
              </a:buClr>
              <a:buSzPts val="1800"/>
            </a:pPr>
            <a:r>
              <a:rPr lang="en-US" altLang="zh-CN" sz="2000" dirty="0">
                <a:solidFill>
                  <a:srgbClr val="000000"/>
                </a:solidFill>
                <a:latin typeface="Times New Roman" panose="02020603050405020304" pitchFamily="18" charset="0"/>
                <a:ea typeface="Times New Roman"/>
                <a:cs typeface="Times New Roman" panose="02020603050405020304" pitchFamily="18" charset="0"/>
                <a:sym typeface="Times New Roman"/>
              </a:rPr>
              <a:t>Implement Machine Learning Algorithms to analyze and predict the causes of wildfires in United States</a:t>
            </a:r>
            <a:endParaRPr lang="en-US" sz="2000" dirty="0">
              <a:latin typeface="Times New Roman" panose="02020603050405020304" pitchFamily="18" charset="0"/>
              <a:ea typeface="Times New Roman"/>
              <a:cs typeface="Times New Roman" panose="02020603050405020304" pitchFamily="18" charset="0"/>
              <a:sym typeface="Times New Roman"/>
            </a:endParaRPr>
          </a:p>
          <a:p>
            <a:endParaRPr lang="en-US" sz="2000" dirty="0"/>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7746353" y="6441946"/>
            <a:ext cx="4438035"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Tree>
    <p:extLst>
      <p:ext uri="{BB962C8B-B14F-4D97-AF65-F5344CB8AC3E}">
        <p14:creationId xmlns:p14="http://schemas.microsoft.com/office/powerpoint/2010/main" val="358592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95723" y="83608"/>
            <a:ext cx="6586491" cy="771163"/>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Dataset Content</a:t>
            </a:r>
          </a:p>
        </p:txBody>
      </p:sp>
      <p:pic>
        <p:nvPicPr>
          <p:cNvPr id="6" name="Content Placeholder 5" descr="Table&#10;&#10;Description automatically generated">
            <a:extLst>
              <a:ext uri="{FF2B5EF4-FFF2-40B4-BE49-F238E27FC236}">
                <a16:creationId xmlns:a16="http://schemas.microsoft.com/office/drawing/2014/main" id="{55B2ECA4-836F-1245-8032-F94D6ECD35A0}"/>
              </a:ext>
            </a:extLst>
          </p:cNvPr>
          <p:cNvPicPr>
            <a:picLocks noGrp="1" noChangeAspect="1"/>
          </p:cNvPicPr>
          <p:nvPr>
            <p:ph idx="1"/>
          </p:nvPr>
        </p:nvPicPr>
        <p:blipFill>
          <a:blip r:embed="rId2"/>
          <a:stretch>
            <a:fillRect/>
          </a:stretch>
        </p:blipFill>
        <p:spPr>
          <a:xfrm>
            <a:off x="195723" y="2459420"/>
            <a:ext cx="9365720" cy="3645891"/>
          </a:xfrm>
        </p:spPr>
      </p:pic>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04778"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3" name="TextBox 2">
            <a:extLst>
              <a:ext uri="{FF2B5EF4-FFF2-40B4-BE49-F238E27FC236}">
                <a16:creationId xmlns:a16="http://schemas.microsoft.com/office/drawing/2014/main" id="{268354D1-959B-B34D-B776-08A59A698D3A}"/>
              </a:ext>
            </a:extLst>
          </p:cNvPr>
          <p:cNvSpPr txBox="1"/>
          <p:nvPr/>
        </p:nvSpPr>
        <p:spPr>
          <a:xfrm>
            <a:off x="195723" y="1143145"/>
            <a:ext cx="925333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Implemented sqlite3 to import the dataset.</a:t>
            </a:r>
          </a:p>
          <a:p>
            <a:endParaRPr lang="en-US" dirty="0">
              <a:latin typeface="Times New Roman" panose="02020603050405020304" pitchFamily="18" charset="0"/>
              <a:cs typeface="Times New Roman" panose="02020603050405020304" pitchFamily="18" charset="0"/>
            </a:endParaRPr>
          </a:p>
          <a:p>
            <a:r>
              <a:rPr lang="en-US" altLang="zh-CN" dirty="0">
                <a:solidFill>
                  <a:srgbClr val="000000"/>
                </a:solidFill>
                <a:latin typeface="Times New Roman" panose="02020603050405020304" pitchFamily="18" charset="0"/>
                <a:ea typeface="Times New Roman"/>
                <a:cs typeface="Times New Roman" panose="02020603050405020304" pitchFamily="18" charset="0"/>
                <a:sym typeface="Times New Roman"/>
              </a:rPr>
              <a:t>Data Source : </a:t>
            </a:r>
            <a:r>
              <a:rPr lang="en-US" altLang="zh-CN" u="sng" dirty="0">
                <a:latin typeface="Times New Roman" panose="02020603050405020304" pitchFamily="18" charset="0"/>
                <a:ea typeface="Times New Roman"/>
                <a:cs typeface="Times New Roman" panose="02020603050405020304" pitchFamily="18" charset="0"/>
                <a:sym typeface="Times New Roman"/>
                <a:hlinkClick r:id="rId3"/>
              </a:rPr>
              <a:t>https://www.kaggle.com/rtatman/188-million-us-wildfires</a:t>
            </a:r>
            <a:endParaRPr lang="en-US" altLang="zh-CN" u="sng" dirty="0">
              <a:latin typeface="Times New Roman" panose="02020603050405020304" pitchFamily="18" charset="0"/>
              <a:ea typeface="Times New Roman"/>
              <a:cs typeface="Times New Roman" panose="02020603050405020304" pitchFamily="18" charset="0"/>
              <a:sym typeface="Times New Roman"/>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17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21582" y="28704"/>
            <a:ext cx="8302859" cy="1257000"/>
          </a:xfrm>
        </p:spPr>
        <p:txBody>
          <a:bodyPr vert="horz" lIns="91440" tIns="45720" rIns="91440" bIns="45720" rtlCol="0" anchor="b">
            <a:normAutofit fontScale="90000"/>
          </a:bodyPr>
          <a:lstStyle/>
          <a:p>
            <a:pPr fontAlgn="base"/>
            <a:r>
              <a:rPr lang="en-US" dirty="0">
                <a:solidFill>
                  <a:schemeClr val="accent5">
                    <a:lumMod val="75000"/>
                  </a:schemeClr>
                </a:solidFill>
                <a:latin typeface="Times New Roman" panose="02020603050405020304" pitchFamily="18" charset="0"/>
                <a:cs typeface="Times New Roman" panose="02020603050405020304" pitchFamily="18" charset="0"/>
              </a:rPr>
              <a:t>Dataset Content</a:t>
            </a:r>
            <a:br>
              <a:rPr lang="en-US" sz="2400" dirty="0">
                <a:solidFill>
                  <a:srgbClr val="0070C0"/>
                </a:solidFill>
                <a:latin typeface="Times New Roman" panose="02020603050405020304" pitchFamily="18" charset="0"/>
                <a:cs typeface="Times New Roman" panose="02020603050405020304" pitchFamily="18" charset="0"/>
              </a:rPr>
            </a:br>
            <a:br>
              <a:rPr lang="en-US" sz="2400" dirty="0">
                <a:solidFill>
                  <a:srgbClr val="0070C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dataset is an SQLite database that contains the following information:</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5" name="Content Placeholder 4">
            <a:extLst>
              <a:ext uri="{FF2B5EF4-FFF2-40B4-BE49-F238E27FC236}">
                <a16:creationId xmlns:a16="http://schemas.microsoft.com/office/drawing/2014/main" id="{E9B8C099-29B1-7C40-B895-E6FDF8DD0482}"/>
              </a:ext>
            </a:extLst>
          </p:cNvPr>
          <p:cNvSpPr>
            <a:spLocks noGrp="1"/>
          </p:cNvSpPr>
          <p:nvPr>
            <p:ph idx="1"/>
          </p:nvPr>
        </p:nvSpPr>
        <p:spPr>
          <a:xfrm>
            <a:off x="132872" y="1545725"/>
            <a:ext cx="11926256" cy="4842046"/>
          </a:xfrm>
        </p:spPr>
        <p:txBody>
          <a:bodyPr>
            <a:noAutofit/>
          </a:bodyPr>
          <a:lstStyle/>
          <a:p>
            <a:pPr>
              <a:lnSpc>
                <a:spcPct val="100000"/>
              </a:lnSpc>
            </a:pPr>
            <a:r>
              <a:rPr lang="en-US" sz="1700" b="1" dirty="0">
                <a:latin typeface="Times New Roman" panose="02020603050405020304" pitchFamily="18" charset="0"/>
                <a:cs typeface="Times New Roman" panose="02020603050405020304" pitchFamily="18" charset="0"/>
              </a:rPr>
              <a:t>FIRE_CODE </a:t>
            </a:r>
            <a:r>
              <a:rPr lang="en-US" sz="1700" dirty="0">
                <a:latin typeface="Times New Roman" panose="02020603050405020304" pitchFamily="18" charset="0"/>
                <a:cs typeface="Times New Roman" panose="02020603050405020304" pitchFamily="18" charset="0"/>
              </a:rPr>
              <a:t>= Code used within the interagency wildland fire community to track and compile cost information for emergency fire suppression.</a:t>
            </a:r>
          </a:p>
          <a:p>
            <a:pPr>
              <a:lnSpc>
                <a:spcPct val="100000"/>
              </a:lnSpc>
            </a:pPr>
            <a:r>
              <a:rPr lang="en-US" sz="1700" b="1" dirty="0">
                <a:latin typeface="Times New Roman" panose="02020603050405020304" pitchFamily="18" charset="0"/>
                <a:cs typeface="Times New Roman" panose="02020603050405020304" pitchFamily="18" charset="0"/>
              </a:rPr>
              <a:t>FIRE_NAME </a:t>
            </a:r>
            <a:r>
              <a:rPr lang="en-US" sz="1700" dirty="0">
                <a:latin typeface="Times New Roman" panose="02020603050405020304" pitchFamily="18" charset="0"/>
                <a:cs typeface="Times New Roman" panose="02020603050405020304" pitchFamily="18" charset="0"/>
              </a:rPr>
              <a:t>= Name of the incident, from the fire report (primary) or ICS-209 report (secondary).</a:t>
            </a:r>
          </a:p>
          <a:p>
            <a:pPr fontAlgn="base">
              <a:lnSpc>
                <a:spcPct val="100000"/>
              </a:lnSpc>
            </a:pPr>
            <a:r>
              <a:rPr lang="en-US" sz="1700" b="1" dirty="0">
                <a:latin typeface="Times New Roman" panose="02020603050405020304" pitchFamily="18" charset="0"/>
                <a:cs typeface="Times New Roman" panose="02020603050405020304" pitchFamily="18" charset="0"/>
              </a:rPr>
              <a:t>FIRE_YEAR </a:t>
            </a:r>
            <a:r>
              <a:rPr lang="en-US" sz="1700" dirty="0">
                <a:latin typeface="Times New Roman" panose="02020603050405020304" pitchFamily="18" charset="0"/>
                <a:cs typeface="Times New Roman" panose="02020603050405020304" pitchFamily="18" charset="0"/>
              </a:rPr>
              <a:t>= Calendar year in which the fire was discovered or confirmed to exist.</a:t>
            </a:r>
          </a:p>
          <a:p>
            <a:pPr fontAlgn="base">
              <a:lnSpc>
                <a:spcPct val="100000"/>
              </a:lnSpc>
            </a:pPr>
            <a:r>
              <a:rPr lang="en-US" sz="1700" b="1" dirty="0">
                <a:latin typeface="Times New Roman" panose="02020603050405020304" pitchFamily="18" charset="0"/>
                <a:cs typeface="Times New Roman" panose="02020603050405020304" pitchFamily="18" charset="0"/>
              </a:rPr>
              <a:t>STAT</a:t>
            </a:r>
            <a:r>
              <a:rPr lang="en-US" sz="1700" b="1" i="1" dirty="0">
                <a:latin typeface="Times New Roman" panose="02020603050405020304" pitchFamily="18" charset="0"/>
                <a:cs typeface="Times New Roman" panose="02020603050405020304" pitchFamily="18" charset="0"/>
              </a:rPr>
              <a:t>CAUSE</a:t>
            </a:r>
            <a:r>
              <a:rPr lang="en-US" sz="1700" b="1" dirty="0">
                <a:latin typeface="Times New Roman" panose="02020603050405020304" pitchFamily="18" charset="0"/>
                <a:cs typeface="Times New Roman" panose="02020603050405020304" pitchFamily="18" charset="0"/>
              </a:rPr>
              <a:t>DESCR</a:t>
            </a:r>
            <a:r>
              <a:rPr lang="en-US" sz="1700" dirty="0">
                <a:latin typeface="Times New Roman" panose="02020603050405020304" pitchFamily="18" charset="0"/>
                <a:cs typeface="Times New Roman" panose="02020603050405020304" pitchFamily="18" charset="0"/>
              </a:rPr>
              <a:t> = Description of the (statistical) cause of the fire.</a:t>
            </a:r>
          </a:p>
          <a:p>
            <a:pPr fontAlgn="base">
              <a:lnSpc>
                <a:spcPct val="100000"/>
              </a:lnSpc>
            </a:pPr>
            <a:r>
              <a:rPr lang="en-US" sz="1700" b="1" dirty="0">
                <a:latin typeface="Times New Roman" panose="02020603050405020304" pitchFamily="18" charset="0"/>
                <a:cs typeface="Times New Roman" panose="02020603050405020304" pitchFamily="18" charset="0"/>
              </a:rPr>
              <a:t>LATITUDE</a:t>
            </a:r>
            <a:r>
              <a:rPr lang="en-US" sz="1700" dirty="0">
                <a:latin typeface="Times New Roman" panose="02020603050405020304" pitchFamily="18" charset="0"/>
                <a:cs typeface="Times New Roman" panose="02020603050405020304" pitchFamily="18" charset="0"/>
              </a:rPr>
              <a:t> = Latitude (NAD83) for point location of the fire (decimal degrees).</a:t>
            </a:r>
          </a:p>
          <a:p>
            <a:pPr fontAlgn="base">
              <a:lnSpc>
                <a:spcPct val="100000"/>
              </a:lnSpc>
            </a:pPr>
            <a:r>
              <a:rPr lang="en-US" sz="1700" b="1" dirty="0">
                <a:latin typeface="Times New Roman" panose="02020603050405020304" pitchFamily="18" charset="0"/>
                <a:cs typeface="Times New Roman" panose="02020603050405020304" pitchFamily="18" charset="0"/>
              </a:rPr>
              <a:t>LONGITUDE</a:t>
            </a:r>
            <a:r>
              <a:rPr lang="en-US" sz="1700" dirty="0">
                <a:latin typeface="Times New Roman" panose="02020603050405020304" pitchFamily="18" charset="0"/>
                <a:cs typeface="Times New Roman" panose="02020603050405020304" pitchFamily="18" charset="0"/>
              </a:rPr>
              <a:t> = Longitude (NAD83) for point location of the fire (decimal degrees).</a:t>
            </a:r>
          </a:p>
          <a:p>
            <a:pPr fontAlgn="base">
              <a:lnSpc>
                <a:spcPct val="100000"/>
              </a:lnSpc>
            </a:pPr>
            <a:r>
              <a:rPr lang="en-US" sz="1700" b="1" dirty="0">
                <a:latin typeface="Times New Roman" panose="02020603050405020304" pitchFamily="18" charset="0"/>
                <a:cs typeface="Times New Roman" panose="02020603050405020304" pitchFamily="18" charset="0"/>
              </a:rPr>
              <a:t>STATE</a:t>
            </a:r>
            <a:r>
              <a:rPr lang="en-US" sz="1700" dirty="0">
                <a:latin typeface="Times New Roman" panose="02020603050405020304" pitchFamily="18" charset="0"/>
                <a:cs typeface="Times New Roman" panose="02020603050405020304" pitchFamily="18" charset="0"/>
              </a:rPr>
              <a:t> = Two-letter alphabetic code for the state in which the fire burned (or originated), based on the nominal designation in the fire report.</a:t>
            </a:r>
          </a:p>
          <a:p>
            <a:pPr fontAlgn="base">
              <a:lnSpc>
                <a:spcPct val="100000"/>
              </a:lnSpc>
            </a:pPr>
            <a:r>
              <a:rPr lang="en-US" sz="1700" b="1" dirty="0">
                <a:latin typeface="Times New Roman" panose="02020603050405020304" pitchFamily="18" charset="0"/>
                <a:cs typeface="Times New Roman" panose="02020603050405020304" pitchFamily="18" charset="0"/>
              </a:rPr>
              <a:t>FIRE_SIZE </a:t>
            </a:r>
            <a:r>
              <a:rPr lang="en-US" sz="1700" dirty="0">
                <a:latin typeface="Times New Roman" panose="02020603050405020304" pitchFamily="18" charset="0"/>
                <a:cs typeface="Times New Roman" panose="02020603050405020304" pitchFamily="18" charset="0"/>
              </a:rPr>
              <a:t>= Estimate of acres within the final perimeter of the fire.</a:t>
            </a:r>
          </a:p>
          <a:p>
            <a:pPr fontAlgn="base">
              <a:lnSpc>
                <a:spcPct val="100000"/>
              </a:lnSpc>
            </a:pPr>
            <a:r>
              <a:rPr lang="en-US" sz="1700" b="1" dirty="0">
                <a:latin typeface="Times New Roman" panose="02020603050405020304" pitchFamily="18" charset="0"/>
                <a:cs typeface="Times New Roman" panose="02020603050405020304" pitchFamily="18" charset="0"/>
              </a:rPr>
              <a:t>FIRE</a:t>
            </a:r>
            <a:r>
              <a:rPr lang="en-US" sz="1700" b="1" i="1" dirty="0">
                <a:latin typeface="Times New Roman" panose="02020603050405020304" pitchFamily="18" charset="0"/>
                <a:cs typeface="Times New Roman" panose="02020603050405020304" pitchFamily="18" charset="0"/>
              </a:rPr>
              <a:t>SIZE</a:t>
            </a:r>
            <a:r>
              <a:rPr lang="en-US" sz="1700" b="1" dirty="0">
                <a:latin typeface="Times New Roman" panose="02020603050405020304" pitchFamily="18" charset="0"/>
                <a:cs typeface="Times New Roman" panose="02020603050405020304" pitchFamily="18" charset="0"/>
              </a:rPr>
              <a:t>CLASS </a:t>
            </a:r>
            <a:r>
              <a:rPr lang="en-US" sz="1700" dirty="0">
                <a:latin typeface="Times New Roman" panose="02020603050405020304" pitchFamily="18" charset="0"/>
                <a:cs typeface="Times New Roman" panose="02020603050405020304" pitchFamily="18" charset="0"/>
              </a:rPr>
              <a:t>= Code for fire size based on the number of acres within the final fire perimeter expenditures (A=greater than 0 but less than or equal to 0.25 acres, B=0.26-9.9 acres, C=10.0-99.9 acres, D=100-299 acres, E=300 to 999 acres, F=1000 to 4999 acres, and G=5000+ acres). </a:t>
            </a:r>
            <a:r>
              <a:rPr lang="en-US" sz="1700" baseline="30000" dirty="0">
                <a:latin typeface="Times New Roman" panose="02020603050405020304" pitchFamily="18" charset="0"/>
                <a:cs typeface="Times New Roman" panose="02020603050405020304" pitchFamily="18" charset="0"/>
              </a:rPr>
              <a:t>3</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69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73268" y="187647"/>
            <a:ext cx="8316097" cy="734026"/>
          </a:xfrm>
        </p:spPr>
        <p:txBody>
          <a:bodyPr vert="horz" lIns="91440" tIns="45720" rIns="91440" bIns="45720" rtlCol="0" anchor="b">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Analysis Using Following Algorithm</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5" name="Content Placeholder 4">
            <a:extLst>
              <a:ext uri="{FF2B5EF4-FFF2-40B4-BE49-F238E27FC236}">
                <a16:creationId xmlns:a16="http://schemas.microsoft.com/office/drawing/2014/main" id="{E9B8C099-29B1-7C40-B895-E6FDF8DD0482}"/>
              </a:ext>
            </a:extLst>
          </p:cNvPr>
          <p:cNvSpPr>
            <a:spLocks noGrp="1"/>
          </p:cNvSpPr>
          <p:nvPr>
            <p:ph idx="1"/>
          </p:nvPr>
        </p:nvSpPr>
        <p:spPr>
          <a:xfrm>
            <a:off x="273268" y="1146937"/>
            <a:ext cx="10653509" cy="5120674"/>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Gaussian Naïve Bayes</a:t>
            </a:r>
          </a:p>
          <a:p>
            <a:pPr>
              <a:lnSpc>
                <a:spcPct val="200000"/>
              </a:lnSpc>
            </a:pPr>
            <a:r>
              <a:rPr lang="en-US" dirty="0">
                <a:latin typeface="Times New Roman" panose="02020603050405020304" pitchFamily="18" charset="0"/>
                <a:cs typeface="Times New Roman" panose="02020603050405020304" pitchFamily="18" charset="0"/>
              </a:rPr>
              <a:t>Decision Tree</a:t>
            </a:r>
          </a:p>
          <a:p>
            <a:pPr>
              <a:lnSpc>
                <a:spcPct val="200000"/>
              </a:lnSpc>
            </a:pPr>
            <a:r>
              <a:rPr lang="en-US" dirty="0">
                <a:latin typeface="Times New Roman" panose="02020603050405020304" pitchFamily="18" charset="0"/>
                <a:cs typeface="Times New Roman" panose="02020603050405020304" pitchFamily="18" charset="0"/>
              </a:rPr>
              <a:t>Random Forest</a:t>
            </a:r>
          </a:p>
          <a:p>
            <a:pPr marL="0" indent="0">
              <a:buNone/>
            </a:pPr>
            <a:br>
              <a:rPr lang="en-US" sz="1400" dirty="0"/>
            </a:br>
            <a:br>
              <a:rPr lang="en-US" sz="1400" dirty="0"/>
            </a:br>
            <a:br>
              <a:rPr lang="en-US" sz="1400" dirty="0"/>
            </a:br>
            <a:endParaRPr lang="en-US" sz="1400" dirty="0"/>
          </a:p>
          <a:p>
            <a:endParaRPr lang="en-US" dirty="0"/>
          </a:p>
        </p:txBody>
      </p:sp>
    </p:spTree>
    <p:extLst>
      <p:ext uri="{BB962C8B-B14F-4D97-AF65-F5344CB8AC3E}">
        <p14:creationId xmlns:p14="http://schemas.microsoft.com/office/powerpoint/2010/main" val="71648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260966" y="197576"/>
            <a:ext cx="8302859" cy="556054"/>
          </a:xfrm>
        </p:spPr>
        <p:txBody>
          <a:bodyPr vert="horz" lIns="91440" tIns="45720" rIns="91440" bIns="45720" rtlCol="0" anchor="b">
            <a:noAutofit/>
          </a:bodyPr>
          <a:lstStyle/>
          <a:p>
            <a:pPr fontAlgn="base"/>
            <a:r>
              <a:rPr lang="en-US" sz="4000" dirty="0">
                <a:solidFill>
                  <a:schemeClr val="accent5">
                    <a:lumMod val="75000"/>
                  </a:schemeClr>
                </a:solidFill>
                <a:latin typeface="Times New Roman" panose="02020603050405020304" pitchFamily="18" charset="0"/>
                <a:cs typeface="Times New Roman" panose="02020603050405020304" pitchFamily="18" charset="0"/>
              </a:rPr>
              <a:t>Reading</a:t>
            </a:r>
            <a:r>
              <a:rPr lang="en-US" sz="4000" dirty="0">
                <a:solidFill>
                  <a:schemeClr val="accent1"/>
                </a:solidFill>
                <a:latin typeface="Times New Roman" panose="02020603050405020304" pitchFamily="18" charset="0"/>
                <a:cs typeface="Times New Roman" panose="02020603050405020304" pitchFamily="18" charset="0"/>
              </a:rPr>
              <a:t> and Pre-processing Data</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76528"/>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sp>
        <p:nvSpPr>
          <p:cNvPr id="26" name="TextBox 25">
            <a:extLst>
              <a:ext uri="{FF2B5EF4-FFF2-40B4-BE49-F238E27FC236}">
                <a16:creationId xmlns:a16="http://schemas.microsoft.com/office/drawing/2014/main" id="{1C8789BE-CA67-D24A-98C6-6D39B9E8BCE2}"/>
              </a:ext>
            </a:extLst>
          </p:cNvPr>
          <p:cNvSpPr txBox="1"/>
          <p:nvPr/>
        </p:nvSpPr>
        <p:spPr>
          <a:xfrm>
            <a:off x="260966" y="895409"/>
            <a:ext cx="27815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Importing data from Kaggle</a:t>
            </a:r>
          </a:p>
        </p:txBody>
      </p:sp>
      <p:pic>
        <p:nvPicPr>
          <p:cNvPr id="5" name="Picture 4" descr="Graphical user interface, text&#10;&#10;Description automatically generated with medium confidence">
            <a:extLst>
              <a:ext uri="{FF2B5EF4-FFF2-40B4-BE49-F238E27FC236}">
                <a16:creationId xmlns:a16="http://schemas.microsoft.com/office/drawing/2014/main" id="{408EFFBF-E3C4-8644-ABA3-3E2A82ADD081}"/>
              </a:ext>
            </a:extLst>
          </p:cNvPr>
          <p:cNvPicPr>
            <a:picLocks noChangeAspect="1"/>
          </p:cNvPicPr>
          <p:nvPr/>
        </p:nvPicPr>
        <p:blipFill>
          <a:blip r:embed="rId2"/>
          <a:stretch>
            <a:fillRect/>
          </a:stretch>
        </p:blipFill>
        <p:spPr>
          <a:xfrm>
            <a:off x="369183" y="1460500"/>
            <a:ext cx="8356600" cy="1968500"/>
          </a:xfrm>
          <a:prstGeom prst="rect">
            <a:avLst/>
          </a:prstGeom>
        </p:spPr>
      </p:pic>
      <p:pic>
        <p:nvPicPr>
          <p:cNvPr id="7" name="Picture 6" descr="Table&#10;&#10;Description automatically generated">
            <a:extLst>
              <a:ext uri="{FF2B5EF4-FFF2-40B4-BE49-F238E27FC236}">
                <a16:creationId xmlns:a16="http://schemas.microsoft.com/office/drawing/2014/main" id="{5A06E97A-0651-B545-83FD-E257F4ECD2AC}"/>
              </a:ext>
            </a:extLst>
          </p:cNvPr>
          <p:cNvPicPr>
            <a:picLocks noChangeAspect="1"/>
          </p:cNvPicPr>
          <p:nvPr/>
        </p:nvPicPr>
        <p:blipFill>
          <a:blip r:embed="rId3"/>
          <a:stretch>
            <a:fillRect/>
          </a:stretch>
        </p:blipFill>
        <p:spPr>
          <a:xfrm>
            <a:off x="369183" y="3489450"/>
            <a:ext cx="7683683" cy="2852022"/>
          </a:xfrm>
          <a:prstGeom prst="rect">
            <a:avLst/>
          </a:prstGeom>
        </p:spPr>
      </p:pic>
    </p:spTree>
    <p:extLst>
      <p:ext uri="{BB962C8B-B14F-4D97-AF65-F5344CB8AC3E}">
        <p14:creationId xmlns:p14="http://schemas.microsoft.com/office/powerpoint/2010/main" val="193324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BD76-86E4-AF4E-B182-F2B2BD50EE65}"/>
              </a:ext>
            </a:extLst>
          </p:cNvPr>
          <p:cNvSpPr>
            <a:spLocks noGrp="1"/>
          </p:cNvSpPr>
          <p:nvPr>
            <p:ph type="title"/>
          </p:nvPr>
        </p:nvSpPr>
        <p:spPr>
          <a:xfrm>
            <a:off x="177189" y="767429"/>
            <a:ext cx="4425704" cy="469558"/>
          </a:xfrm>
        </p:spPr>
        <p:txBody>
          <a:bodyPr vert="horz" lIns="91440" tIns="45720" rIns="91440" bIns="45720" rtlCol="0" anchor="b">
            <a:normAutofit/>
          </a:bodyPr>
          <a:lstStyle/>
          <a:p>
            <a:pPr fontAlgn="base"/>
            <a:r>
              <a:rPr lang="en-US" sz="2000" b="1" dirty="0">
                <a:latin typeface="Times New Roman" panose="02020603050405020304" pitchFamily="18" charset="0"/>
                <a:cs typeface="Times New Roman" panose="02020603050405020304" pitchFamily="18" charset="0"/>
              </a:rPr>
              <a:t>1. Number of Wildfires per year </a:t>
            </a:r>
          </a:p>
        </p:txBody>
      </p:sp>
      <p:sp>
        <p:nvSpPr>
          <p:cNvPr id="4" name="Footer Placeholder 3">
            <a:extLst>
              <a:ext uri="{FF2B5EF4-FFF2-40B4-BE49-F238E27FC236}">
                <a16:creationId xmlns:a16="http://schemas.microsoft.com/office/drawing/2014/main" id="{35136AFB-FC9C-574A-A97B-D3D0D6C311C0}"/>
              </a:ext>
            </a:extLst>
          </p:cNvPr>
          <p:cNvSpPr>
            <a:spLocks noGrp="1"/>
          </p:cNvSpPr>
          <p:nvPr>
            <p:ph type="ftr" sz="quarter" idx="11"/>
          </p:nvPr>
        </p:nvSpPr>
        <p:spPr>
          <a:xfrm>
            <a:off x="8052866" y="6492875"/>
            <a:ext cx="4139134" cy="365125"/>
          </a:xfrm>
        </p:spPr>
        <p:txBody>
          <a:bodyPr vert="horz" lIns="91440" tIns="45720" rIns="91440" bIns="45720" rtlCol="0">
            <a:normAutofit/>
          </a:bodyPr>
          <a:lstStyle/>
          <a:p>
            <a:pPr algn="r">
              <a:spcAft>
                <a:spcPts val="600"/>
              </a:spcAft>
              <a:defRPr/>
            </a:pPr>
            <a:r>
              <a:rPr lang="en-US" kern="1200">
                <a:latin typeface="Calibri" panose="020F0502020204030204"/>
                <a:ea typeface="+mn-ea"/>
                <a:cs typeface="+mn-cs"/>
              </a:rPr>
              <a:t>Fall -2021</a:t>
            </a:r>
            <a:endParaRPr lang="en-US" kern="1200" dirty="0">
              <a:latin typeface="Calibri" panose="020F0502020204030204"/>
              <a:ea typeface="+mn-ea"/>
              <a:cs typeface="+mn-cs"/>
            </a:endParaRPr>
          </a:p>
        </p:txBody>
      </p:sp>
      <p:pic>
        <p:nvPicPr>
          <p:cNvPr id="11" name="Picture 10" descr="Chart, bar chart&#10;&#10;Description automatically generated">
            <a:extLst>
              <a:ext uri="{FF2B5EF4-FFF2-40B4-BE49-F238E27FC236}">
                <a16:creationId xmlns:a16="http://schemas.microsoft.com/office/drawing/2014/main" id="{7C31E34C-8CC9-0743-926E-C5562574CD11}"/>
              </a:ext>
            </a:extLst>
          </p:cNvPr>
          <p:cNvPicPr>
            <a:picLocks noChangeAspect="1"/>
          </p:cNvPicPr>
          <p:nvPr/>
        </p:nvPicPr>
        <p:blipFill>
          <a:blip r:embed="rId2"/>
          <a:stretch>
            <a:fillRect/>
          </a:stretch>
        </p:blipFill>
        <p:spPr>
          <a:xfrm>
            <a:off x="4670855" y="220797"/>
            <a:ext cx="7134474" cy="5879714"/>
          </a:xfrm>
          <a:prstGeom prst="rect">
            <a:avLst/>
          </a:prstGeom>
        </p:spPr>
      </p:pic>
      <p:sp>
        <p:nvSpPr>
          <p:cNvPr id="12" name="Title 1">
            <a:extLst>
              <a:ext uri="{FF2B5EF4-FFF2-40B4-BE49-F238E27FC236}">
                <a16:creationId xmlns:a16="http://schemas.microsoft.com/office/drawing/2014/main" id="{F04F0EC8-AF9F-B64D-AEEE-90190FBD54B1}"/>
              </a:ext>
            </a:extLst>
          </p:cNvPr>
          <p:cNvSpPr txBox="1">
            <a:spLocks/>
          </p:cNvSpPr>
          <p:nvPr/>
        </p:nvSpPr>
        <p:spPr>
          <a:xfrm>
            <a:off x="177189" y="122791"/>
            <a:ext cx="7154562" cy="6048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4000" dirty="0">
                <a:solidFill>
                  <a:srgbClr val="0070C0"/>
                </a:solidFill>
                <a:latin typeface="Times New Roman" panose="02020603050405020304" pitchFamily="18" charset="0"/>
                <a:cs typeface="Times New Roman" panose="02020603050405020304" pitchFamily="18" charset="0"/>
              </a:rPr>
              <a:t>Visualization</a:t>
            </a:r>
          </a:p>
        </p:txBody>
      </p:sp>
      <p:sp>
        <p:nvSpPr>
          <p:cNvPr id="13" name="TextBox 12">
            <a:extLst>
              <a:ext uri="{FF2B5EF4-FFF2-40B4-BE49-F238E27FC236}">
                <a16:creationId xmlns:a16="http://schemas.microsoft.com/office/drawing/2014/main" id="{5009C224-0943-C747-B3AC-DA9B5396FC6F}"/>
              </a:ext>
            </a:extLst>
          </p:cNvPr>
          <p:cNvSpPr txBox="1"/>
          <p:nvPr/>
        </p:nvSpPr>
        <p:spPr>
          <a:xfrm>
            <a:off x="177189" y="1594785"/>
            <a:ext cx="3997246" cy="26278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have created a bar plot of fires per year.</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2006 maximum incidents of wildfires took place.</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Around 10,000 - 15,000 incidents of wildfire take place every year.</a:t>
            </a:r>
          </a:p>
        </p:txBody>
      </p:sp>
    </p:spTree>
    <p:extLst>
      <p:ext uri="{BB962C8B-B14F-4D97-AF65-F5344CB8AC3E}">
        <p14:creationId xmlns:p14="http://schemas.microsoft.com/office/powerpoint/2010/main" val="3087217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2992</TotalTime>
  <Words>1944</Words>
  <Application>Microsoft Macintosh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Outline</vt:lpstr>
      <vt:lpstr>  Introduction</vt:lpstr>
      <vt:lpstr>Problem Statement</vt:lpstr>
      <vt:lpstr>Dataset Content</vt:lpstr>
      <vt:lpstr>Dataset Content  This dataset is an SQLite database that contains the following information:</vt:lpstr>
      <vt:lpstr>Analysis Using Following Algorithm</vt:lpstr>
      <vt:lpstr>Reading and Pre-processing Data</vt:lpstr>
      <vt:lpstr>1. Number of Wildfires per year </vt:lpstr>
      <vt:lpstr>2. Number of fires for each class per year</vt:lpstr>
      <vt:lpstr>3. Top states with highest fire incidents</vt:lpstr>
      <vt:lpstr>4. Number of Wildfires with Causes CA, TX, GA</vt:lpstr>
      <vt:lpstr>Number of Wildfires with Causes in Texas </vt:lpstr>
      <vt:lpstr>Number of Wildfires with Causes in Georgia</vt:lpstr>
      <vt:lpstr>Correlation -  </vt:lpstr>
      <vt:lpstr>Gaussian Naive Bayes</vt:lpstr>
      <vt:lpstr>Gaussian Naive Bayes</vt:lpstr>
      <vt:lpstr>Decision Tree</vt:lpstr>
      <vt:lpstr>Decision Tree</vt:lpstr>
      <vt:lpstr>Random forest</vt:lpstr>
      <vt:lpstr>Random forest</vt:lpstr>
      <vt:lpstr>Model Improvement</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Shinde</dc:creator>
  <cp:lastModifiedBy>Rahul Shinde</cp:lastModifiedBy>
  <cp:revision>78</cp:revision>
  <dcterms:created xsi:type="dcterms:W3CDTF">2021-12-11T03:32:01Z</dcterms:created>
  <dcterms:modified xsi:type="dcterms:W3CDTF">2021-12-15T09:30:58Z</dcterms:modified>
</cp:coreProperties>
</file>