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7" r:id="rId3"/>
    <p:sldId id="259" r:id="rId4"/>
    <p:sldId id="258" r:id="rId5"/>
    <p:sldId id="268" r:id="rId6"/>
    <p:sldId id="267" r:id="rId7"/>
    <p:sldId id="266" r:id="rId8"/>
    <p:sldId id="265" r:id="rId9"/>
    <p:sldId id="264" r:id="rId10"/>
    <p:sldId id="263" r:id="rId11"/>
    <p:sldId id="262" r:id="rId12"/>
    <p:sldId id="261" r:id="rId13"/>
    <p:sldId id="270" r:id="rId14"/>
    <p:sldId id="271" r:id="rId15"/>
    <p:sldId id="269" r:id="rId16"/>
    <p:sldId id="272" r:id="rId17"/>
    <p:sldId id="260"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A39"/>
    <a:srgbClr val="6C1A00"/>
    <a:srgbClr val="FE9202"/>
    <a:srgbClr val="1D3A00"/>
    <a:srgbClr val="007033"/>
    <a:srgbClr val="E7FF01"/>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80"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808225"/>
            <a:ext cx="7940660"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640685"/>
            <a:ext cx="7940660" cy="76352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bg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350110"/>
            <a:ext cx="8398775" cy="3512215"/>
          </a:xfrm>
        </p:spPr>
        <p:txBody>
          <a:bodyPr/>
          <a:lstStyle>
            <a:lvl1pPr algn="l">
              <a:defRPr sz="2800">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2245" y="281175"/>
            <a:ext cx="6108199" cy="725349"/>
          </a:xfrm>
        </p:spPr>
        <p:txBody>
          <a:bodyPr>
            <a:normAutofit/>
          </a:bodyPr>
          <a:lstStyle>
            <a:lvl1pPr algn="l">
              <a:defRPr sz="360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892244" y="1197405"/>
            <a:ext cx="6108199" cy="3511061"/>
          </a:xfrm>
        </p:spPr>
        <p:txBody>
          <a:bodyPr/>
          <a:lstStyle>
            <a:lvl1pPr algn="l">
              <a:defRPr sz="2800">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bg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l">
              <a:defRPr sz="2400">
                <a:solidFill>
                  <a:schemeClr val="tx1">
                    <a:lumMod val="75000"/>
                    <a:lumOff val="25000"/>
                  </a:schemeClr>
                </a:solidFill>
              </a:defRPr>
            </a:lvl1pPr>
            <a:lvl2pPr algn="l">
              <a:defRPr sz="2000">
                <a:solidFill>
                  <a:schemeClr val="tx1">
                    <a:lumMod val="75000"/>
                    <a:lumOff val="25000"/>
                  </a:schemeClr>
                </a:solidFill>
              </a:defRPr>
            </a:lvl2pPr>
            <a:lvl3pPr algn="l">
              <a:defRPr sz="1800">
                <a:solidFill>
                  <a:schemeClr val="tx1">
                    <a:lumMod val="75000"/>
                    <a:lumOff val="25000"/>
                  </a:schemeClr>
                </a:solidFill>
              </a:defRPr>
            </a:lvl3pPr>
            <a:lvl4pPr algn="l">
              <a:defRPr sz="1600">
                <a:solidFill>
                  <a:schemeClr val="tx1">
                    <a:lumMod val="75000"/>
                    <a:lumOff val="25000"/>
                  </a:schemeClr>
                </a:solidFill>
              </a:defRPr>
            </a:lvl4pPr>
            <a:lvl5pPr algn="l">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l">
              <a:defRPr sz="2400">
                <a:solidFill>
                  <a:schemeClr val="tx1">
                    <a:lumMod val="75000"/>
                    <a:lumOff val="25000"/>
                  </a:schemeClr>
                </a:solidFill>
              </a:defRPr>
            </a:lvl1pPr>
            <a:lvl2pPr algn="l">
              <a:defRPr sz="2000">
                <a:solidFill>
                  <a:schemeClr val="tx1">
                    <a:lumMod val="75000"/>
                    <a:lumOff val="25000"/>
                  </a:schemeClr>
                </a:solidFill>
              </a:defRPr>
            </a:lvl2pPr>
            <a:lvl3pPr algn="l">
              <a:defRPr sz="1800">
                <a:solidFill>
                  <a:schemeClr val="tx1">
                    <a:lumMod val="75000"/>
                    <a:lumOff val="25000"/>
                  </a:schemeClr>
                </a:solidFill>
              </a:defRPr>
            </a:lvl3pPr>
            <a:lvl4pPr algn="l">
              <a:defRPr sz="1600">
                <a:solidFill>
                  <a:schemeClr val="tx1">
                    <a:lumMod val="75000"/>
                    <a:lumOff val="25000"/>
                  </a:schemeClr>
                </a:solidFill>
              </a:defRPr>
            </a:lvl4pPr>
            <a:lvl5pPr algn="l">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4950" y="1350110"/>
            <a:ext cx="7940660" cy="1832460"/>
          </a:xfrm>
          <a:ln>
            <a:noFill/>
          </a:ln>
        </p:spPr>
        <p:txBody>
          <a:bodyPr>
            <a:noAutofit/>
          </a:bodyPr>
          <a:lstStyle/>
          <a:p>
            <a:pPr algn="ctr"/>
            <a:r>
              <a:rPr lang="en-US" sz="6000" b="1" dirty="0">
                <a:ln>
                  <a:solidFill>
                    <a:schemeClr val="tx1"/>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Pizza Sales</a:t>
            </a:r>
            <a:br>
              <a:rPr lang="en-US" sz="6000" b="1" dirty="0">
                <a:ln>
                  <a:solidFill>
                    <a:schemeClr val="tx1"/>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6000" b="1" dirty="0">
                <a:ln>
                  <a:solidFill>
                    <a:schemeClr val="tx1"/>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Analysis</a:t>
            </a:r>
            <a:br>
              <a:rPr lang="en-US" sz="6000" b="1" dirty="0">
                <a:ln>
                  <a:solidFill>
                    <a:schemeClr val="tx1"/>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6000" b="1" dirty="0">
                <a:ln>
                  <a:solidFill>
                    <a:schemeClr val="tx1"/>
                  </a:solid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using SQL</a:t>
            </a:r>
          </a:p>
        </p:txBody>
      </p:sp>
      <p:sp>
        <p:nvSpPr>
          <p:cNvPr id="4" name="TextBox 3">
            <a:extLst>
              <a:ext uri="{FF2B5EF4-FFF2-40B4-BE49-F238E27FC236}">
                <a16:creationId xmlns:a16="http://schemas.microsoft.com/office/drawing/2014/main" id="{06F1176B-3DE3-A193-575B-C8E24314547F}"/>
              </a:ext>
            </a:extLst>
          </p:cNvPr>
          <p:cNvSpPr txBox="1"/>
          <p:nvPr/>
        </p:nvSpPr>
        <p:spPr>
          <a:xfrm>
            <a:off x="6404460" y="4404210"/>
            <a:ext cx="4275740" cy="369332"/>
          </a:xfrm>
          <a:prstGeom prst="rect">
            <a:avLst/>
          </a:prstGeom>
          <a:noFill/>
        </p:spPr>
        <p:txBody>
          <a:bodyPr wrap="square" rtlCol="0">
            <a:spAutoFit/>
          </a:bodyPr>
          <a:lstStyle/>
          <a:p>
            <a:r>
              <a:rPr lang="en-IN" b="1" dirty="0">
                <a:effectLst>
                  <a:outerShdw blurRad="38100" dist="38100" dir="2700000" algn="tl">
                    <a:srgbClr val="000000">
                      <a:alpha val="43137"/>
                    </a:srgbClr>
                  </a:outerShdw>
                </a:effectLst>
              </a:rPr>
              <a:t>BY : SAURABH ARJUN KALE</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4" y="128471"/>
            <a:ext cx="4733855" cy="916230"/>
          </a:xfrm>
        </p:spPr>
        <p:txBody>
          <a:bodyPr>
            <a:no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Determine the distribution of orders by hour of the day.</a:t>
            </a:r>
          </a:p>
        </p:txBody>
      </p:sp>
      <p:pic>
        <p:nvPicPr>
          <p:cNvPr id="6" name="Content Placeholder 5">
            <a:extLst>
              <a:ext uri="{FF2B5EF4-FFF2-40B4-BE49-F238E27FC236}">
                <a16:creationId xmlns:a16="http://schemas.microsoft.com/office/drawing/2014/main" id="{7852A929-22AA-B376-93F3-8C18194DCFAD}"/>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212490" y="1655520"/>
            <a:ext cx="6719020" cy="3206804"/>
          </a:xfrm>
        </p:spPr>
      </p:pic>
    </p:spTree>
    <p:extLst>
      <p:ext uri="{BB962C8B-B14F-4D97-AF65-F5344CB8AC3E}">
        <p14:creationId xmlns:p14="http://schemas.microsoft.com/office/powerpoint/2010/main" val="265378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4" y="128471"/>
            <a:ext cx="4733855" cy="916230"/>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Join relevant tables to find the category-wise distribution of pizzas.</a:t>
            </a:r>
          </a:p>
        </p:txBody>
      </p:sp>
      <p:pic>
        <p:nvPicPr>
          <p:cNvPr id="6" name="Content Placeholder 5">
            <a:extLst>
              <a:ext uri="{FF2B5EF4-FFF2-40B4-BE49-F238E27FC236}">
                <a16:creationId xmlns:a16="http://schemas.microsoft.com/office/drawing/2014/main" id="{05B0712D-9748-BC4F-E8C1-109C2AE1245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059784" y="1655520"/>
            <a:ext cx="6871725" cy="3129027"/>
          </a:xfrm>
        </p:spPr>
      </p:pic>
    </p:spTree>
    <p:extLst>
      <p:ext uri="{BB962C8B-B14F-4D97-AF65-F5344CB8AC3E}">
        <p14:creationId xmlns:p14="http://schemas.microsoft.com/office/powerpoint/2010/main" val="379044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5" y="121473"/>
            <a:ext cx="4733855" cy="916230"/>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Group the orders by date and calculate the average number of pizzas ordered per day.</a:t>
            </a:r>
          </a:p>
        </p:txBody>
      </p:sp>
      <p:pic>
        <p:nvPicPr>
          <p:cNvPr id="6" name="Content Placeholder 5">
            <a:extLst>
              <a:ext uri="{FF2B5EF4-FFF2-40B4-BE49-F238E27FC236}">
                <a16:creationId xmlns:a16="http://schemas.microsoft.com/office/drawing/2014/main" id="{6A790F36-BF2E-362A-6E81-62B44D41E96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212490" y="1655520"/>
            <a:ext cx="6857077" cy="3054100"/>
          </a:xfrm>
        </p:spPr>
      </p:pic>
    </p:spTree>
    <p:extLst>
      <p:ext uri="{BB962C8B-B14F-4D97-AF65-F5344CB8AC3E}">
        <p14:creationId xmlns:p14="http://schemas.microsoft.com/office/powerpoint/2010/main" val="45231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5" y="121473"/>
            <a:ext cx="4733855" cy="916230"/>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Determine the top 3 most ordered pizza types based on revenue.</a:t>
            </a:r>
          </a:p>
        </p:txBody>
      </p:sp>
      <p:pic>
        <p:nvPicPr>
          <p:cNvPr id="7" name="Content Placeholder 6">
            <a:extLst>
              <a:ext uri="{FF2B5EF4-FFF2-40B4-BE49-F238E27FC236}">
                <a16:creationId xmlns:a16="http://schemas.microsoft.com/office/drawing/2014/main" id="{A5240360-5519-76E7-A49B-FDC8B987B913}"/>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136137" y="1502815"/>
            <a:ext cx="6871725" cy="3469162"/>
          </a:xfrm>
        </p:spPr>
      </p:pic>
    </p:spTree>
    <p:extLst>
      <p:ext uri="{BB962C8B-B14F-4D97-AF65-F5344CB8AC3E}">
        <p14:creationId xmlns:p14="http://schemas.microsoft.com/office/powerpoint/2010/main" val="73247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5" y="121473"/>
            <a:ext cx="4733855" cy="916230"/>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Calculate the percentage contribution of each pizza type to total revenue.</a:t>
            </a:r>
          </a:p>
        </p:txBody>
      </p:sp>
      <p:pic>
        <p:nvPicPr>
          <p:cNvPr id="11" name="Content Placeholder 10">
            <a:extLst>
              <a:ext uri="{FF2B5EF4-FFF2-40B4-BE49-F238E27FC236}">
                <a16:creationId xmlns:a16="http://schemas.microsoft.com/office/drawing/2014/main" id="{3124967C-4348-1FA6-172C-CF41806A4A0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136137" y="1350110"/>
            <a:ext cx="6871725" cy="3487855"/>
          </a:xfrm>
        </p:spPr>
      </p:pic>
    </p:spTree>
    <p:extLst>
      <p:ext uri="{BB962C8B-B14F-4D97-AF65-F5344CB8AC3E}">
        <p14:creationId xmlns:p14="http://schemas.microsoft.com/office/powerpoint/2010/main" val="187269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5" y="121473"/>
            <a:ext cx="4733855" cy="916230"/>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Analyze the cumulative revenue generated over time.</a:t>
            </a:r>
          </a:p>
        </p:txBody>
      </p:sp>
      <p:pic>
        <p:nvPicPr>
          <p:cNvPr id="7" name="Content Placeholder 6">
            <a:extLst>
              <a:ext uri="{FF2B5EF4-FFF2-40B4-BE49-F238E27FC236}">
                <a16:creationId xmlns:a16="http://schemas.microsoft.com/office/drawing/2014/main" id="{FDCCA8EE-C6E5-C396-C925-FACD087966F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25317" y="1383320"/>
            <a:ext cx="8093365" cy="3638707"/>
          </a:xfrm>
        </p:spPr>
      </p:pic>
    </p:spTree>
    <p:extLst>
      <p:ext uri="{BB962C8B-B14F-4D97-AF65-F5344CB8AC3E}">
        <p14:creationId xmlns:p14="http://schemas.microsoft.com/office/powerpoint/2010/main" val="2661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5" y="121473"/>
            <a:ext cx="4733855" cy="916230"/>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Determine the top 3 most ordered pizza types based on revenue for each pizza category.</a:t>
            </a:r>
          </a:p>
        </p:txBody>
      </p:sp>
      <p:pic>
        <p:nvPicPr>
          <p:cNvPr id="2" name="Content Placeholder 6">
            <a:extLst>
              <a:ext uri="{FF2B5EF4-FFF2-40B4-BE49-F238E27FC236}">
                <a16:creationId xmlns:a16="http://schemas.microsoft.com/office/drawing/2014/main" id="{44B8991B-CC33-AE88-1D04-59529EE8D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257621"/>
            <a:ext cx="7177135" cy="3764406"/>
          </a:xfrm>
          <a:prstGeom prst="rect">
            <a:avLst/>
          </a:prstGeom>
        </p:spPr>
      </p:pic>
    </p:spTree>
    <p:extLst>
      <p:ext uri="{BB962C8B-B14F-4D97-AF65-F5344CB8AC3E}">
        <p14:creationId xmlns:p14="http://schemas.microsoft.com/office/powerpoint/2010/main" val="623135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773F21-8FC4-F933-1633-DF6729D30621}"/>
              </a:ext>
            </a:extLst>
          </p:cNvPr>
          <p:cNvSpPr txBox="1"/>
          <p:nvPr/>
        </p:nvSpPr>
        <p:spPr>
          <a:xfrm>
            <a:off x="1976015" y="2419045"/>
            <a:ext cx="4886560" cy="1428214"/>
          </a:xfrm>
          <a:prstGeom prst="flowChartTerminator">
            <a:avLst/>
          </a:prstGeom>
          <a:solidFill>
            <a:schemeClr val="tx2">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IN" sz="6000" dirty="0">
                <a:solidFill>
                  <a:schemeClr val="tx1"/>
                </a:solidFill>
                <a:latin typeface="Algerian" panose="04020705040A02060702" pitchFamily="82" charset="0"/>
              </a:rPr>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0" y="128470"/>
            <a:ext cx="8246070" cy="763525"/>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idx="1"/>
          </p:nvPr>
        </p:nvSpPr>
        <p:spPr>
          <a:xfrm>
            <a:off x="448965" y="1350110"/>
            <a:ext cx="8246070" cy="3359510"/>
          </a:xfrm>
        </p:spPr>
        <p:txBody>
          <a:bodyPr>
            <a:normAutofit fontScale="92500" lnSpcReduction="20000"/>
          </a:bodyPr>
          <a:lstStyle/>
          <a:p>
            <a:pPr marL="0" indent="0" algn="just">
              <a:lnSpc>
                <a:spcPct val="150000"/>
              </a:lnSpc>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purpose of this project is to analyze pizza sales data to uncover valuable insights that can help improve business operations and strategy. By utilizing SQL queries, we aim to gain a deeper understanding of sales patterns, customer preferences, and revenue distribution. This analysis will aid in making data-driven decisions to enhance overall business performance.</a:t>
            </a:r>
          </a:p>
          <a:p>
            <a:pPr marL="0" indent="0" algn="just">
              <a:lnSpc>
                <a:spcPct val="150000"/>
              </a:lnSpc>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analysis covers various aspects such as the total number of orders, revenue generation, popular pizza types, order distributions, and revenue contributions by different pizza categories.</a:t>
            </a:r>
          </a:p>
          <a:p>
            <a:pPr marL="0" indent="0">
              <a:buNone/>
            </a:pP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5" y="110046"/>
            <a:ext cx="6871725" cy="725349"/>
          </a:xfrm>
        </p:spPr>
        <p:txBody>
          <a:bodyPr>
            <a:normAutofit/>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DATASET</a:t>
            </a:r>
          </a:p>
        </p:txBody>
      </p:sp>
      <p:pic>
        <p:nvPicPr>
          <p:cNvPr id="3" name="Content Placeholder 2">
            <a:extLst>
              <a:ext uri="{FF2B5EF4-FFF2-40B4-BE49-F238E27FC236}">
                <a16:creationId xmlns:a16="http://schemas.microsoft.com/office/drawing/2014/main" id="{4692E5AF-0926-825D-B61D-A96850578A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0360" y="1197405"/>
            <a:ext cx="3874813" cy="3511550"/>
          </a:xfrm>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4" y="128471"/>
            <a:ext cx="4733855" cy="916230"/>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Retrieve the total number of orders placed.</a:t>
            </a:r>
          </a:p>
        </p:txBody>
      </p:sp>
      <p:pic>
        <p:nvPicPr>
          <p:cNvPr id="12" name="Content Placeholder 11">
            <a:extLst>
              <a:ext uri="{FF2B5EF4-FFF2-40B4-BE49-F238E27FC236}">
                <a16:creationId xmlns:a16="http://schemas.microsoft.com/office/drawing/2014/main" id="{12E12095-E83C-9409-6189-8ACCEB6BB35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519496" y="1808225"/>
            <a:ext cx="6105008" cy="2290575"/>
          </a:xfrm>
        </p:spPr>
      </p:pic>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6590" y="128470"/>
            <a:ext cx="4733855" cy="916230"/>
          </a:xfrm>
        </p:spPr>
        <p:txBody>
          <a:bodyPr>
            <a:noAutofit/>
          </a:bodyPr>
          <a:lstStyle/>
          <a:p>
            <a:pPr algn="just"/>
            <a:r>
              <a:rPr lang="en-US" sz="2800" b="1" dirty="0">
                <a:solidFill>
                  <a:schemeClr val="tx1"/>
                </a:solidFill>
                <a:latin typeface="Times New Roman" panose="02020603050405020304" pitchFamily="18" charset="0"/>
                <a:cs typeface="Times New Roman" panose="02020603050405020304" pitchFamily="18" charset="0"/>
              </a:rPr>
              <a:t>Calculate the total revenue generated from pizza sales.</a:t>
            </a:r>
          </a:p>
        </p:txBody>
      </p:sp>
      <p:pic>
        <p:nvPicPr>
          <p:cNvPr id="6" name="Content Placeholder 5">
            <a:extLst>
              <a:ext uri="{FF2B5EF4-FFF2-40B4-BE49-F238E27FC236}">
                <a16:creationId xmlns:a16="http://schemas.microsoft.com/office/drawing/2014/main" id="{623EE9DB-738D-4192-D1F7-469B9D4EA02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288842" y="1502815"/>
            <a:ext cx="6566315" cy="3283158"/>
          </a:xfrm>
        </p:spPr>
      </p:pic>
    </p:spTree>
    <p:extLst>
      <p:ext uri="{BB962C8B-B14F-4D97-AF65-F5344CB8AC3E}">
        <p14:creationId xmlns:p14="http://schemas.microsoft.com/office/powerpoint/2010/main" val="154829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4" y="128471"/>
            <a:ext cx="4733855" cy="916230"/>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Identify the highest-priced pizza.</a:t>
            </a:r>
          </a:p>
        </p:txBody>
      </p:sp>
      <p:pic>
        <p:nvPicPr>
          <p:cNvPr id="6" name="Content Placeholder 5">
            <a:extLst>
              <a:ext uri="{FF2B5EF4-FFF2-40B4-BE49-F238E27FC236}">
                <a16:creationId xmlns:a16="http://schemas.microsoft.com/office/drawing/2014/main" id="{BBC08A98-61B9-C68C-D6A5-672D919638F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403371" y="1502815"/>
            <a:ext cx="6337258" cy="3249875"/>
          </a:xfrm>
        </p:spPr>
      </p:pic>
    </p:spTree>
    <p:extLst>
      <p:ext uri="{BB962C8B-B14F-4D97-AF65-F5344CB8AC3E}">
        <p14:creationId xmlns:p14="http://schemas.microsoft.com/office/powerpoint/2010/main" val="193095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4" y="128471"/>
            <a:ext cx="4733855" cy="916230"/>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Identify the most common pizza size ordered.</a:t>
            </a:r>
          </a:p>
        </p:txBody>
      </p:sp>
      <p:pic>
        <p:nvPicPr>
          <p:cNvPr id="6" name="Content Placeholder 5">
            <a:extLst>
              <a:ext uri="{FF2B5EF4-FFF2-40B4-BE49-F238E27FC236}">
                <a16:creationId xmlns:a16="http://schemas.microsoft.com/office/drawing/2014/main" id="{30A978FF-FEAB-89E4-2EFC-686BAD44ED4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441547" y="1502815"/>
            <a:ext cx="6260905" cy="3206805"/>
          </a:xfrm>
        </p:spPr>
      </p:pic>
    </p:spTree>
    <p:extLst>
      <p:ext uri="{BB962C8B-B14F-4D97-AF65-F5344CB8AC3E}">
        <p14:creationId xmlns:p14="http://schemas.microsoft.com/office/powerpoint/2010/main" val="280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6590" y="121473"/>
            <a:ext cx="4733855" cy="916230"/>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List the top 5 most ordered pizza types along with their quantities.</a:t>
            </a:r>
          </a:p>
        </p:txBody>
      </p:sp>
      <p:pic>
        <p:nvPicPr>
          <p:cNvPr id="6" name="Content Placeholder 5">
            <a:extLst>
              <a:ext uri="{FF2B5EF4-FFF2-40B4-BE49-F238E27FC236}">
                <a16:creationId xmlns:a16="http://schemas.microsoft.com/office/drawing/2014/main" id="{C308D60D-0BD1-65CB-A578-251A2719305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074756" y="1502815"/>
            <a:ext cx="6994488" cy="3206805"/>
          </a:xfrm>
        </p:spPr>
      </p:pic>
    </p:spTree>
    <p:extLst>
      <p:ext uri="{BB962C8B-B14F-4D97-AF65-F5344CB8AC3E}">
        <p14:creationId xmlns:p14="http://schemas.microsoft.com/office/powerpoint/2010/main" val="429256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13885" y="-21795"/>
            <a:ext cx="4733855" cy="1197405"/>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Join the necessary tables to find the total quantity of each pizza category ordered.</a:t>
            </a:r>
          </a:p>
        </p:txBody>
      </p:sp>
      <p:pic>
        <p:nvPicPr>
          <p:cNvPr id="6" name="Content Placeholder 5">
            <a:extLst>
              <a:ext uri="{FF2B5EF4-FFF2-40B4-BE49-F238E27FC236}">
                <a16:creationId xmlns:a16="http://schemas.microsoft.com/office/drawing/2014/main" id="{E2B91E5C-B6D4-9ABE-5CDE-607E45E393E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059786" y="1655519"/>
            <a:ext cx="7248580" cy="3206806"/>
          </a:xfrm>
        </p:spPr>
      </p:pic>
    </p:spTree>
    <p:extLst>
      <p:ext uri="{BB962C8B-B14F-4D97-AF65-F5344CB8AC3E}">
        <p14:creationId xmlns:p14="http://schemas.microsoft.com/office/powerpoint/2010/main" val="115006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Words>
  <Application>Microsoft Office PowerPoint</Application>
  <PresentationFormat>On-screen Show (16:9)</PresentationFormat>
  <Paragraphs>21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Calibri</vt:lpstr>
      <vt:lpstr>Times New Roman</vt:lpstr>
      <vt:lpstr>Office Theme</vt:lpstr>
      <vt:lpstr>Pizza Sales  Analysis  using SQL</vt:lpstr>
      <vt:lpstr>Project Overview</vt:lpstr>
      <vt:lpstr>DATASET</vt:lpstr>
      <vt:lpstr>Retrieve the total number of orders placed.</vt:lpstr>
      <vt:lpstr>Calculate the total revenue generated from pizza sales.</vt:lpstr>
      <vt:lpstr>Identify the highest-priced pizza.</vt:lpstr>
      <vt:lpstr>Identify the most common pizza size ordered.</vt:lpstr>
      <vt:lpstr>List the top 5 most ordered pizza types along with their quantities.</vt:lpstr>
      <vt:lpstr>Join the necessary tables to find the total quantity of each pizza category ordered.</vt:lpstr>
      <vt:lpstr>Determine the distribution of orders by hour of the day.</vt:lpstr>
      <vt:lpstr>Join relevant tables to find the category-wise distribution of pizzas.</vt:lpstr>
      <vt:lpstr>Group the orders by date and calculate the average number of pizzas ordered per day.</vt:lpstr>
      <vt:lpstr>Determine the top 3 most ordered pizza types based on revenue.</vt:lpstr>
      <vt:lpstr>Calculate the percentage contribution of each pizza type to total revenue.</vt:lpstr>
      <vt:lpstr>Analyze the cumulative revenue generated over time.</vt:lpstr>
      <vt:lpstr>Determine the top 3 most ordered pizza types based on revenue for each pizza category.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2024-06-27T14:24:50Z</dcterms:modified>
</cp:coreProperties>
</file>