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384" r:id="rId7"/>
    <p:sldId id="392" r:id="rId8"/>
    <p:sldId id="321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736" autoAdjust="0"/>
  </p:normalViewPr>
  <p:slideViewPr>
    <p:cSldViewPr snapToGrid="0">
      <p:cViewPr varScale="1">
        <p:scale>
          <a:sx n="75" d="100"/>
          <a:sy n="75" d="100"/>
        </p:scale>
        <p:origin x="1416" y="3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Hello there! Greetings of the day and welcome to Kalesha's TechFusion channel! In this video we’ll see some brief introduction to virtualization and then we will follow with hands-on of how to create lab environments right on our laptops or desktops.</a:t>
            </a:r>
            <a:br>
              <a:rPr lang="en-US" dirty="0"/>
            </a:br>
            <a:r>
              <a:rPr lang="en-US" dirty="0"/>
              <a:t>And let us continue further without ant delay.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now, let us see some brief introduction of virtualization and Hypervisors and then we will follow setting up labs with different virtualization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7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Before we dive into setting up labs using virtualization tools, let's understand the basic concept behind virtualization and why it's essential for IT professionals.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First of all, What is Virtualization? So being as IT Professional we mostly hear about Virtualization on many occasions.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Basically, in common terms virtualization is the creation of a virtual -- rather than actual version of something, such as an operating system (OS), a server, a storage device or network 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So, what is hypervisor and is it same as virtualization?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Hypervisor and virtualization are closely related terms, but they refer to different aspects of the virtualization technology.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Virtualization is the broad concept of creating virtual instances, while a hypervisor is the software that manages and facilitates the creation and operation of those virtual instances on a physical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Resource Efficiency: Instead of dedicating separate physical machines for each task, virtualization enables us to use the same hardware for various purposes, optimizing resource utilization.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Isolation and Security: Virtual machines (VMs) are isolated from each other, providing a secure environment for testing and experimentation without affecting the host system.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Snapshot and Restore: Virtualization tools allow us to take snapshots of VMs at different points, providing a safety net for experimenting, as we can revert to a previous state if something goes wrong.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Easy Replication: Creating multiple identical VMs is effortless, making it easier to set up complex network configurations or test different scenarios.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Economical: Virtualization reduces the need for physical hardware, which can be cost-effective, especially for personal labs or small-scale testing environments.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Now that we understand the benefits and we have multiple Virtualization tools to setup our labs on our devices something like KVM, Hyper-V, VMWARE workstation and Oracle Virtual Box etc….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 for now, we will see how to setup labs using Microsoft Hyper-V, Oracle VirtualBox, and Vmware Workstation on our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Here Oracle Virtual box is free to use without license and Vmware workstation is licensed version and Microsoft Hyper-V is available on Pro or Enterprise versions of Microsoft windows and mostly introduced with Windows 10 onwards.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That’s all for now and we will continue our session to setup our lab using these virtualization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this video is informative and if you have any queries, please do let me know in the comment section.</a:t>
            </a:r>
            <a:br>
              <a:rPr lang="en-US" dirty="0"/>
            </a:br>
            <a:r>
              <a:rPr lang="en-US" dirty="0"/>
              <a:t>If you </a:t>
            </a:r>
            <a:r>
              <a:rPr lang="en-US"/>
              <a:t>like this </a:t>
            </a:r>
            <a:r>
              <a:rPr lang="en-US" dirty="0"/>
              <a:t>video, please like </a:t>
            </a:r>
            <a:r>
              <a:rPr lang="en-US"/>
              <a:t>and share. </a:t>
            </a:r>
            <a:r>
              <a:rPr lang="en-US" dirty="0"/>
              <a:t>Also please support me by subscribing my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agguturu.kalesha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6" y="242540"/>
            <a:ext cx="11965225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000" b="0" i="0" dirty="0">
                <a:effectLst/>
              </a:rPr>
              <a:t>Virtualization Unleashed: Building Labs on Your Laptop / Desktop</a:t>
            </a:r>
            <a:endParaRPr lang="en-US" sz="3000" b="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78712" y="956834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</a:pPr>
            <a:r>
              <a:rPr lang="en-US" sz="2400" dirty="0"/>
              <a:t>Kalesha Gagguturu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 with a computer&#10;&#10;Description automatically generated">
            <a:extLst>
              <a:ext uri="{FF2B5EF4-FFF2-40B4-BE49-F238E27FC236}">
                <a16:creationId xmlns:a16="http://schemas.microsoft.com/office/drawing/2014/main" id="{02168A40-6429-8E38-0FC4-5AEDA6D4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6" y="2708877"/>
            <a:ext cx="6371409" cy="3599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91820" y="2632709"/>
            <a:ext cx="3995668" cy="3676015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01"/>
    </mc:Choice>
    <mc:Fallback>
      <p:transition spd="slow" advTm="14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596771"/>
            <a:ext cx="3565524" cy="9503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15503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Hypervisors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Virtualization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lab environments configuration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Wednesday, August 23,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Kalesha Gagguturu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7"/>
    </mc:Choice>
    <mc:Fallback>
      <p:transition spd="slow" advTm="4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3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2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7" y="123954"/>
            <a:ext cx="3565525" cy="156295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</p:txBody>
      </p:sp>
      <p:grpSp>
        <p:nvGrpSpPr>
          <p:cNvPr id="53" name="Group 37">
            <a:extLst>
              <a:ext uri="{FF2B5EF4-FFF2-40B4-BE49-F238E27FC236}">
                <a16:creationId xmlns:a16="http://schemas.microsoft.com/office/drawing/2014/main" id="{411F00A8-9A7A-42D2-A01B-CAA85EB8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5000" y="760636"/>
            <a:ext cx="667800" cy="631474"/>
            <a:chOff x="8069541" y="1262702"/>
            <a:chExt cx="667800" cy="63147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045B75-10DD-4735-B7B3-86FAA2A8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F46827-AF7B-4EA1-B9B8-6F87403E5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2927C5B-9D96-4687-ABF4-1B10D0204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82" y="428281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11FF82-E016-4196-AF80-14B7376D9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22772" y="4572765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42AB3F-D4B4-4B9C-94FB-DF740D4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A4AAF8-6A1E-463C-AB6A-292D33D5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CEDC71-FE7D-471C-97AC-F91B0F1D1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F48843-4489-431C-939B-5484CC721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8538964" y="4036246"/>
            <a:ext cx="1551086" cy="1919235"/>
          </a:xfrm>
          <a:custGeom>
            <a:avLst/>
            <a:gdLst/>
            <a:ahLst/>
            <a:cxnLst/>
            <a:rect l="l" t="t" r="r" b="b"/>
            <a:pathLst>
              <a:path w="2628897" h="1551086">
                <a:moveTo>
                  <a:pt x="0" y="0"/>
                </a:moveTo>
                <a:lnTo>
                  <a:pt x="2628897" y="0"/>
                </a:lnTo>
                <a:lnTo>
                  <a:pt x="2628897" y="1551086"/>
                </a:lnTo>
                <a:lnTo>
                  <a:pt x="0" y="1551086"/>
                </a:lnTo>
                <a:close/>
              </a:path>
            </a:pathLst>
          </a:custGeo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090048" y="4036243"/>
            <a:ext cx="1551086" cy="1919235"/>
          </a:xfrm>
          <a:custGeom>
            <a:avLst/>
            <a:gdLst/>
            <a:ahLst/>
            <a:cxnLst/>
            <a:rect l="l" t="t" r="r" b="b"/>
            <a:pathLst>
              <a:path w="1551086" h="2628897">
                <a:moveTo>
                  <a:pt x="0" y="0"/>
                </a:moveTo>
                <a:lnTo>
                  <a:pt x="1551086" y="0"/>
                </a:lnTo>
                <a:lnTo>
                  <a:pt x="1551086" y="2628897"/>
                </a:lnTo>
                <a:lnTo>
                  <a:pt x="0" y="262889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8A75D1-323F-658B-1982-B817B3ACDC53}"/>
              </a:ext>
            </a:extLst>
          </p:cNvPr>
          <p:cNvSpPr txBox="1"/>
          <p:nvPr/>
        </p:nvSpPr>
        <p:spPr>
          <a:xfrm>
            <a:off x="316801" y="1930400"/>
            <a:ext cx="10272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effectLst/>
              </a:rPr>
              <a:t>Virtualization allows us 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sz="1800" b="0" dirty="0">
                <a:effectLst/>
              </a:rPr>
              <a:t>reate multiple virtual instances.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effectLst/>
              </a:rPr>
              <a:t>This technology is incredibly useful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b="0" dirty="0">
                <a:effectLst/>
              </a:rPr>
              <a:t>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sz="1800" b="0" dirty="0">
                <a:effectLst/>
              </a:rPr>
              <a:t>raining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Running multiple os without the need for separate hardware.</a:t>
            </a:r>
          </a:p>
          <a:p>
            <a:endParaRPr lang="en-US" dirty="0"/>
          </a:p>
        </p:txBody>
      </p:sp>
      <p:sp>
        <p:nvSpPr>
          <p:cNvPr id="56" name="Date Placeholder 12">
            <a:extLst>
              <a:ext uri="{FF2B5EF4-FFF2-40B4-BE49-F238E27FC236}">
                <a16:creationId xmlns:a16="http://schemas.microsoft.com/office/drawing/2014/main" id="{88A9427F-7BEE-984A-A8CD-8A21AECD0E77}"/>
              </a:ext>
            </a:extLst>
          </p:cNvPr>
          <p:cNvSpPr txBox="1">
            <a:spLocks/>
          </p:cNvSpPr>
          <p:nvPr/>
        </p:nvSpPr>
        <p:spPr>
          <a:xfrm>
            <a:off x="236828" y="663652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August 23, 2023</a:t>
            </a:r>
          </a:p>
        </p:txBody>
      </p:sp>
      <p:sp>
        <p:nvSpPr>
          <p:cNvPr id="57" name="Footer Placeholder 13">
            <a:extLst>
              <a:ext uri="{FF2B5EF4-FFF2-40B4-BE49-F238E27FC236}">
                <a16:creationId xmlns:a16="http://schemas.microsoft.com/office/drawing/2014/main" id="{E2F150D6-2D5E-15C6-2FE4-DC00E591BC26}"/>
              </a:ext>
            </a:extLst>
          </p:cNvPr>
          <p:cNvSpPr txBox="1">
            <a:spLocks/>
          </p:cNvSpPr>
          <p:nvPr/>
        </p:nvSpPr>
        <p:spPr>
          <a:xfrm>
            <a:off x="3511550" y="6608813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Kalesha Gagguturu</a:t>
            </a:r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568E02B-27ED-505A-5464-94BCA3400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012" y="367772"/>
            <a:ext cx="4312479" cy="2364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3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2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7" y="123954"/>
            <a:ext cx="5769203" cy="628521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ey 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enefits</a:t>
            </a:r>
          </a:p>
        </p:txBody>
      </p:sp>
      <p:grpSp>
        <p:nvGrpSpPr>
          <p:cNvPr id="53" name="Group 37">
            <a:extLst>
              <a:ext uri="{FF2B5EF4-FFF2-40B4-BE49-F238E27FC236}">
                <a16:creationId xmlns:a16="http://schemas.microsoft.com/office/drawing/2014/main" id="{411F00A8-9A7A-42D2-A01B-CAA85EB8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5000" y="760636"/>
            <a:ext cx="667800" cy="631474"/>
            <a:chOff x="8069541" y="1262702"/>
            <a:chExt cx="667800" cy="63147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045B75-10DD-4735-B7B3-86FAA2A8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F46827-AF7B-4EA1-B9B8-6F87403E5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2927C5B-9D96-4687-ABF4-1B10D0204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82" y="428281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11FF82-E016-4196-AF80-14B7376D9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22772" y="4572765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42AB3F-D4B4-4B9C-94FB-DF740D4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A4AAF8-6A1E-463C-AB6A-292D33D5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CEDC71-FE7D-471C-97AC-F91B0F1D1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F48843-4489-431C-939B-5484CC721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8538964" y="4036246"/>
            <a:ext cx="1551086" cy="1919235"/>
          </a:xfrm>
          <a:custGeom>
            <a:avLst/>
            <a:gdLst/>
            <a:ahLst/>
            <a:cxnLst/>
            <a:rect l="l" t="t" r="r" b="b"/>
            <a:pathLst>
              <a:path w="2628897" h="1551086">
                <a:moveTo>
                  <a:pt x="0" y="0"/>
                </a:moveTo>
                <a:lnTo>
                  <a:pt x="2628897" y="0"/>
                </a:lnTo>
                <a:lnTo>
                  <a:pt x="2628897" y="1551086"/>
                </a:lnTo>
                <a:lnTo>
                  <a:pt x="0" y="1551086"/>
                </a:lnTo>
                <a:close/>
              </a:path>
            </a:pathLst>
          </a:custGeo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090048" y="4036243"/>
            <a:ext cx="1551086" cy="1919235"/>
          </a:xfrm>
          <a:custGeom>
            <a:avLst/>
            <a:gdLst/>
            <a:ahLst/>
            <a:cxnLst/>
            <a:rect l="l" t="t" r="r" b="b"/>
            <a:pathLst>
              <a:path w="1551086" h="2628897">
                <a:moveTo>
                  <a:pt x="0" y="0"/>
                </a:moveTo>
                <a:lnTo>
                  <a:pt x="1551086" y="0"/>
                </a:lnTo>
                <a:lnTo>
                  <a:pt x="1551086" y="2628897"/>
                </a:lnTo>
                <a:lnTo>
                  <a:pt x="0" y="262889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6" name="Date Placeholder 12">
            <a:extLst>
              <a:ext uri="{FF2B5EF4-FFF2-40B4-BE49-F238E27FC236}">
                <a16:creationId xmlns:a16="http://schemas.microsoft.com/office/drawing/2014/main" id="{88A9427F-7BEE-984A-A8CD-8A21AECD0E77}"/>
              </a:ext>
            </a:extLst>
          </p:cNvPr>
          <p:cNvSpPr txBox="1">
            <a:spLocks/>
          </p:cNvSpPr>
          <p:nvPr/>
        </p:nvSpPr>
        <p:spPr>
          <a:xfrm>
            <a:off x="236828" y="663652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August 23, 2023</a:t>
            </a:r>
          </a:p>
        </p:txBody>
      </p:sp>
      <p:sp>
        <p:nvSpPr>
          <p:cNvPr id="57" name="Footer Placeholder 13">
            <a:extLst>
              <a:ext uri="{FF2B5EF4-FFF2-40B4-BE49-F238E27FC236}">
                <a16:creationId xmlns:a16="http://schemas.microsoft.com/office/drawing/2014/main" id="{E2F150D6-2D5E-15C6-2FE4-DC00E591BC26}"/>
              </a:ext>
            </a:extLst>
          </p:cNvPr>
          <p:cNvSpPr txBox="1">
            <a:spLocks/>
          </p:cNvSpPr>
          <p:nvPr/>
        </p:nvSpPr>
        <p:spPr>
          <a:xfrm>
            <a:off x="3511550" y="6608813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Kalesha Gagguturu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006A7-2145-2C6F-1DA6-655009C991CD}"/>
              </a:ext>
            </a:extLst>
          </p:cNvPr>
          <p:cNvSpPr txBox="1"/>
          <p:nvPr/>
        </p:nvSpPr>
        <p:spPr>
          <a:xfrm>
            <a:off x="1910935" y="1124254"/>
            <a:ext cx="9802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Resource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Isolation and Security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Snapshot and Restore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Easy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Economical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That is just basic introduction which is sufficient for setting up the lab environments on our devices.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Date Placeholder 12">
            <a:extLst>
              <a:ext uri="{FF2B5EF4-FFF2-40B4-BE49-F238E27FC236}">
                <a16:creationId xmlns:a16="http://schemas.microsoft.com/office/drawing/2014/main" id="{9737452C-D7C5-B67E-CAF9-071D0448D5FD}"/>
              </a:ext>
            </a:extLst>
          </p:cNvPr>
          <p:cNvSpPr txBox="1">
            <a:spLocks/>
          </p:cNvSpPr>
          <p:nvPr/>
        </p:nvSpPr>
        <p:spPr>
          <a:xfrm>
            <a:off x="236828" y="663652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August 23, 2023</a:t>
            </a:r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5F63E251-AE59-CEEA-E86A-C456776C008F}"/>
              </a:ext>
            </a:extLst>
          </p:cNvPr>
          <p:cNvSpPr txBox="1">
            <a:spLocks/>
          </p:cNvSpPr>
          <p:nvPr/>
        </p:nvSpPr>
        <p:spPr>
          <a:xfrm>
            <a:off x="3511550" y="6608813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Kalesha Gagguturu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1868340"/>
          </a:xfrm>
        </p:spPr>
        <p:txBody>
          <a:bodyPr/>
          <a:lstStyle/>
          <a:p>
            <a:r>
              <a:rPr lang="en-US" dirty="0"/>
              <a:t>Kalesha Gagguturu</a:t>
            </a:r>
          </a:p>
          <a:p>
            <a:r>
              <a:rPr lang="en-US" dirty="0">
                <a:hlinkClick r:id="rId3"/>
              </a:rPr>
              <a:t>gagguturu.kalesha@gmail.com</a:t>
            </a:r>
            <a:endParaRPr lang="en-US" dirty="0"/>
          </a:p>
          <a:p>
            <a:r>
              <a:rPr lang="en-US" dirty="0"/>
              <a:t>@KaleshaTechFusion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2">
            <a:extLst>
              <a:ext uri="{FF2B5EF4-FFF2-40B4-BE49-F238E27FC236}">
                <a16:creationId xmlns:a16="http://schemas.microsoft.com/office/drawing/2014/main" id="{D6EC9EDB-9C7B-C492-7A9C-D01C5E4D989B}"/>
              </a:ext>
            </a:extLst>
          </p:cNvPr>
          <p:cNvSpPr txBox="1">
            <a:spLocks/>
          </p:cNvSpPr>
          <p:nvPr/>
        </p:nvSpPr>
        <p:spPr>
          <a:xfrm>
            <a:off x="227303" y="6443578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August 23, 2023</a:t>
            </a:r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4E4DEA99-381E-84F8-024A-B0D5422F04DA}"/>
              </a:ext>
            </a:extLst>
          </p:cNvPr>
          <p:cNvSpPr txBox="1">
            <a:spLocks/>
          </p:cNvSpPr>
          <p:nvPr/>
        </p:nvSpPr>
        <p:spPr>
          <a:xfrm>
            <a:off x="3502025" y="6415869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Kalesha Gagguturu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{E4C7183A-72D3-41E6-AB28-CEA5CB6C6E7C}tf33713516_win32</Template>
  <TotalTime>224</TotalTime>
  <Words>680</Words>
  <Application>Microsoft Office PowerPoint</Application>
  <PresentationFormat>Widescreen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Söhne</vt:lpstr>
      <vt:lpstr>source-serif-pro</vt:lpstr>
      <vt:lpstr>Walbaum Display</vt:lpstr>
      <vt:lpstr>Wingdings</vt:lpstr>
      <vt:lpstr>3DFloatVTI</vt:lpstr>
      <vt:lpstr>Virtualization Unleashed: Building Labs on Your Laptop / Desktop</vt:lpstr>
      <vt:lpstr>Agenda</vt:lpstr>
      <vt:lpstr>Introduction</vt:lpstr>
      <vt:lpstr>Key Benefits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Unleashed: Building Labs on Your Laptop / Desktop</dc:title>
  <dc:creator>Kalesha Gagguturu</dc:creator>
  <cp:lastModifiedBy>Kalesha Gagguturu</cp:lastModifiedBy>
  <cp:revision>8</cp:revision>
  <dcterms:created xsi:type="dcterms:W3CDTF">2023-08-23T09:55:03Z</dcterms:created>
  <dcterms:modified xsi:type="dcterms:W3CDTF">2023-08-23T13:39:06Z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