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63"/>
  </p:notesMasterIdLst>
  <p:sldIdLst>
    <p:sldId id="256" r:id="rId2"/>
    <p:sldId id="398" r:id="rId3"/>
    <p:sldId id="423" r:id="rId4"/>
    <p:sldId id="422" r:id="rId5"/>
    <p:sldId id="367" r:id="rId6"/>
    <p:sldId id="382" r:id="rId7"/>
    <p:sldId id="399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385" r:id="rId19"/>
    <p:sldId id="356" r:id="rId20"/>
    <p:sldId id="357" r:id="rId21"/>
    <p:sldId id="358" r:id="rId22"/>
    <p:sldId id="421" r:id="rId23"/>
    <p:sldId id="328" r:id="rId24"/>
    <p:sldId id="379" r:id="rId25"/>
    <p:sldId id="376" r:id="rId26"/>
    <p:sldId id="377" r:id="rId27"/>
    <p:sldId id="378" r:id="rId28"/>
    <p:sldId id="372" r:id="rId29"/>
    <p:sldId id="373" r:id="rId30"/>
    <p:sldId id="374" r:id="rId31"/>
    <p:sldId id="375" r:id="rId32"/>
    <p:sldId id="361" r:id="rId33"/>
    <p:sldId id="413" r:id="rId34"/>
    <p:sldId id="390" r:id="rId35"/>
    <p:sldId id="359" r:id="rId36"/>
    <p:sldId id="312" r:id="rId37"/>
    <p:sldId id="391" r:id="rId38"/>
    <p:sldId id="392" r:id="rId39"/>
    <p:sldId id="393" r:id="rId40"/>
    <p:sldId id="394" r:id="rId41"/>
    <p:sldId id="395" r:id="rId42"/>
    <p:sldId id="396" r:id="rId43"/>
    <p:sldId id="363" r:id="rId44"/>
    <p:sldId id="314" r:id="rId45"/>
    <p:sldId id="315" r:id="rId46"/>
    <p:sldId id="366" r:id="rId47"/>
    <p:sldId id="401" r:id="rId48"/>
    <p:sldId id="402" r:id="rId49"/>
    <p:sldId id="292" r:id="rId50"/>
    <p:sldId id="316" r:id="rId51"/>
    <p:sldId id="293" r:id="rId52"/>
    <p:sldId id="317" r:id="rId53"/>
    <p:sldId id="415" r:id="rId54"/>
    <p:sldId id="364" r:id="rId55"/>
    <p:sldId id="294" r:id="rId56"/>
    <p:sldId id="318" r:id="rId57"/>
    <p:sldId id="416" r:id="rId58"/>
    <p:sldId id="418" r:id="rId59"/>
    <p:sldId id="414" r:id="rId60"/>
    <p:sldId id="352" r:id="rId61"/>
    <p:sldId id="41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44F59"/>
    <a:srgbClr val="AACD6E"/>
    <a:srgbClr val="F16B6F"/>
    <a:srgbClr val="818E8F"/>
    <a:srgbClr val="56445D"/>
    <a:srgbClr val="B7C5C5"/>
    <a:srgbClr val="343838"/>
    <a:srgbClr val="CCD6D6"/>
    <a:srgbClr val="0B9B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2525" autoAdjust="0"/>
  </p:normalViewPr>
  <p:slideViewPr>
    <p:cSldViewPr>
      <p:cViewPr varScale="1">
        <p:scale>
          <a:sx n="56" d="100"/>
          <a:sy n="56" d="100"/>
        </p:scale>
        <p:origin x="-6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367388E-2443-408D-A0E6-462A339624BA}" type="datetimeFigureOut">
              <a:rPr lang="he-IL" smtClean="0"/>
              <a:pPr/>
              <a:t>כ"ח/אדר ב/תשע"ו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882EDBD-FA70-4C72-849F-F1ECF677F610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235498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Slide should show the transducer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Slide should show the transducer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Slide should show the transducer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Slide should show the transducer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Slide should show the transducer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 </a:t>
            </a:r>
            <a:r>
              <a:rPr lang="en-US" dirty="0" err="1"/>
              <a:t>Input/Output</a:t>
            </a:r>
            <a:r>
              <a:rPr lang="en-US" dirty="0"/>
              <a:t> </a:t>
            </a:r>
            <a:r>
              <a:rPr lang="en-US" dirty="0" err="1"/>
              <a:t>behaviour</a:t>
            </a:r>
            <a:r>
              <a:rPr lang="en-US" dirty="0"/>
              <a:t> of the transducer</a:t>
            </a:r>
            <a:r>
              <a:rPr lang="en-US" baseline="0" dirty="0"/>
              <a:t> is the forwarding </a:t>
            </a:r>
            <a:r>
              <a:rPr lang="en-US" baseline="0" dirty="0" err="1"/>
              <a:t>behaviour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1553650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Realtions</a:t>
            </a:r>
            <a:r>
              <a:rPr lang="en-US" baseline="0" dirty="0" smtClean="0"/>
              <a:t> -&gt;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36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934411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93441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phone can’t contact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067238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38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934411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39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934411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40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047015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41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047015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42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047015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Sound</a:t>
            </a:r>
            <a:r>
              <a:rPr lang="en-US" baseline="0" dirty="0" smtClean="0"/>
              <a:t>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43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047015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47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2137570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Complexity!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48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2137570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Access Control List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49</a:t>
            </a:fld>
            <a:endParaRPr lang="he-I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51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phone can’t contact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1053294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guard applied will always be applied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52</a:t>
            </a:fld>
            <a:endParaRPr lang="he-I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55</a:t>
            </a:fld>
            <a:endParaRPr lang="he-I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hard to create</a:t>
            </a:r>
            <a:r>
              <a:rPr lang="en-US" baseline="0" dirty="0"/>
              <a:t> Increasing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60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6411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phone can’t contact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329857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 </a:t>
            </a:r>
            <a:r>
              <a:rPr lang="en-US" dirty="0" err="1"/>
              <a:t>Input/Output</a:t>
            </a:r>
            <a:r>
              <a:rPr lang="en-US" dirty="0"/>
              <a:t> </a:t>
            </a:r>
            <a:r>
              <a:rPr lang="en-US" dirty="0" err="1"/>
              <a:t>behaviour</a:t>
            </a:r>
            <a:r>
              <a:rPr lang="en-US" dirty="0"/>
              <a:t> of the transducer</a:t>
            </a:r>
            <a:r>
              <a:rPr lang="en-US" baseline="0" dirty="0"/>
              <a:t> is the forwarding </a:t>
            </a:r>
            <a:r>
              <a:rPr lang="en-US" baseline="0" dirty="0" err="1"/>
              <a:t>behaviour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Slide should show the transducer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Slide should show the transducer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Slide should show the transducer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Slide should show the transducer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2EDBD-FA70-4C72-849F-F1ECF677F610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rtl="0">
              <a:defRPr>
                <a:solidFill>
                  <a:srgbClr val="444F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E9F0-2FCF-490D-86E2-E7CA17DE8853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5CB2-E446-4C50-8E00-757E2056213B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04C-344F-422A-80E9-53AF68F7E697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F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B9B80"/>
              </a:buClr>
              <a:def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0B9B80"/>
              </a:buClr>
              <a:defRPr>
                <a:solidFill>
                  <a:srgbClr val="818E8F"/>
                </a:solidFill>
              </a:defRPr>
            </a:lvl2pPr>
            <a:lvl3pPr>
              <a:buClr>
                <a:srgbClr val="0B9B80"/>
              </a:buClr>
              <a:defRPr>
                <a:solidFill>
                  <a:srgbClr val="818E8F"/>
                </a:solidFill>
              </a:defRPr>
            </a:lvl3pPr>
            <a:lvl4pPr>
              <a:buClr>
                <a:srgbClr val="0B9B80"/>
              </a:buClr>
              <a:defRPr>
                <a:solidFill>
                  <a:srgbClr val="818E8F"/>
                </a:solidFill>
              </a:defRPr>
            </a:lvl4pPr>
            <a:lvl5pPr>
              <a:buClr>
                <a:srgbClr val="0B9B80"/>
              </a:buClr>
              <a:defRPr>
                <a:solidFill>
                  <a:srgbClr val="818E8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84A8-78AE-4041-9F41-E4D14528CE7B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228600" y="55516"/>
            <a:ext cx="4463145" cy="1523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>
                <a:solidFill>
                  <a:schemeClr val="tx2">
                    <a:lumMod val="40000"/>
                    <a:lumOff val="60000"/>
                  </a:schemeClr>
                </a:solidFill>
                <a:latin typeface="Roboto Slab" pitchFamily="2" charset="0"/>
                <a:ea typeface="Roboto Slab" pitchFamily="2" charset="0"/>
                <a:cs typeface="Roboto" pitchFamily="2" charset="0"/>
              </a:rPr>
              <a:t>Some Complexity Results for Stateful Network Veriﬁcation</a:t>
            </a:r>
            <a:endParaRPr lang="en-US" sz="1050" kern="1200" noProof="0" dirty="0">
              <a:solidFill>
                <a:schemeClr val="tx2">
                  <a:lumMod val="40000"/>
                  <a:lumOff val="60000"/>
                </a:schemeClr>
              </a:solidFill>
              <a:latin typeface="Roboto Slab" pitchFamily="2" charset="0"/>
              <a:ea typeface="Roboto Slab" pitchFamily="2" charset="0"/>
              <a:cs typeface="Roboto" pitchFamily="2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5260" y="236220"/>
            <a:ext cx="4953000" cy="0"/>
          </a:xfrm>
          <a:prstGeom prst="line">
            <a:avLst/>
          </a:prstGeom>
          <a:ln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F73-BFA6-4901-BA58-4DEF0A39BE3B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8658-69C9-490E-9820-0EA33DD753C6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998A-19FB-4A50-8C83-C3219915CEA2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AEB7-9255-4706-B2FA-3CC35DC70331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575E-5B46-4B86-9A54-5BB9761064C4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EF9A-E8BD-4E0F-A1C1-FD4C7C66095B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664A-B762-4FEB-B70A-4A8CA60E9EB8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AC96-69B5-4428-BA9A-49283B3DB261}" type="datetime1">
              <a:rPr lang="en-US" smtClean="0"/>
              <a:pPr/>
              <a:t>07-Apr-16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levalp\Dropbox\TAU_Sem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962400"/>
            <a:ext cx="762000" cy="940117"/>
          </a:xfrm>
          <a:prstGeom prst="rect">
            <a:avLst/>
          </a:prstGeom>
          <a:noFill/>
        </p:spPr>
      </p:pic>
      <p:pic>
        <p:nvPicPr>
          <p:cNvPr id="5" name="Picture 2" descr="C:\Users\kalevalp\Dropbox\Berkeley Seals\uc-seal-print-web\print\Windows\ucberkeleyseal_139_540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114800"/>
            <a:ext cx="762000" cy="76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Roboto Slab" pitchFamily="2" charset="0"/>
                <a:ea typeface="Roboto Slab" pitchFamily="2" charset="0"/>
                <a:cs typeface="Roboto" pitchFamily="2" charset="0"/>
              </a:rPr>
              <a:t>Some Complexity Results for </a:t>
            </a:r>
            <a:r>
              <a:rPr lang="en-US" dirty="0" err="1">
                <a:latin typeface="Roboto Slab" pitchFamily="2" charset="0"/>
                <a:ea typeface="Roboto Slab" pitchFamily="2" charset="0"/>
                <a:cs typeface="Roboto" pitchFamily="2" charset="0"/>
              </a:rPr>
              <a:t>Stateful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" pitchFamily="2" charset="0"/>
              </a:rPr>
              <a:t> Network Veriﬁcation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750929" y="4030579"/>
            <a:ext cx="0" cy="1684421"/>
          </a:xfrm>
          <a:prstGeom prst="line">
            <a:avLst/>
          </a:prstGeom>
          <a:ln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1304" y="4114800"/>
            <a:ext cx="0" cy="762000"/>
          </a:xfrm>
          <a:prstGeom prst="line">
            <a:avLst/>
          </a:prstGeom>
          <a:ln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 txBox="1">
            <a:spLocks/>
          </p:cNvSpPr>
          <p:nvPr/>
        </p:nvSpPr>
        <p:spPr>
          <a:xfrm>
            <a:off x="5886450" y="4114800"/>
            <a:ext cx="1981200" cy="838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171450" indent="-171450">
              <a:spcBef>
                <a:spcPct val="20000"/>
              </a:spcBef>
              <a:buClr>
                <a:srgbClr val="0B9B80"/>
              </a:buClr>
              <a:buFont typeface="Arial" pitchFamily="34" charset="0"/>
              <a:buChar char="•"/>
            </a:pPr>
            <a:r>
              <a:rPr lang="en-US" sz="1900" dirty="0" err="1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Aurojit</a:t>
            </a:r>
            <a:r>
              <a:rPr lang="en-US" sz="1900" dirty="0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Panda </a:t>
            </a:r>
          </a:p>
          <a:p>
            <a:pPr marL="171450" indent="-171450">
              <a:spcBef>
                <a:spcPct val="20000"/>
              </a:spcBef>
              <a:buClr>
                <a:srgbClr val="0B9B80"/>
              </a:buClr>
              <a:buFont typeface="Arial" pitchFamily="34" charset="0"/>
              <a:buChar char="•"/>
            </a:pPr>
            <a:r>
              <a:rPr lang="en-US" sz="1900" dirty="0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Scott </a:t>
            </a:r>
            <a:r>
              <a:rPr lang="en-US" sz="1900" dirty="0" err="1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Shenker</a:t>
            </a:r>
            <a:r>
              <a:rPr lang="en-US" sz="1900" dirty="0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endParaRPr lang="he-IL" sz="1900" dirty="0" err="1">
              <a:solidFill>
                <a:srgbClr val="818E8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4030578"/>
            <a:ext cx="2819400" cy="2217821"/>
          </a:xfrm>
        </p:spPr>
        <p:txBody>
          <a:bodyPr numCol="1">
            <a:normAutofit/>
          </a:bodyPr>
          <a:lstStyle/>
          <a:p>
            <a:pPr marL="171450" indent="-171450" algn="l">
              <a:buClr>
                <a:srgbClr val="0B9B80"/>
              </a:buClr>
              <a:buFont typeface="Arial" pitchFamily="34" charset="0"/>
              <a:buChar char="•"/>
            </a:pPr>
            <a:r>
              <a:rPr lang="en-US" sz="1900" dirty="0" err="1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Yaron</a:t>
            </a:r>
            <a:r>
              <a:rPr lang="en-US" sz="1900" dirty="0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sz="1800" dirty="0" err="1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Velner</a:t>
            </a:r>
            <a:endParaRPr lang="en-US" sz="1800" dirty="0">
              <a:solidFill>
                <a:srgbClr val="818E8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171450" indent="-171450" algn="l">
              <a:buClr>
                <a:srgbClr val="0B9B80"/>
              </a:buClr>
              <a:buFont typeface="Arial" pitchFamily="34" charset="0"/>
              <a:buChar char="•"/>
            </a:pPr>
            <a:r>
              <a:rPr lang="en-US" sz="1900" b="1" dirty="0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Kalev </a:t>
            </a:r>
            <a:r>
              <a:rPr lang="en-US" sz="1800" b="1" dirty="0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Alpernas</a:t>
            </a:r>
          </a:p>
          <a:p>
            <a:pPr marL="171450" indent="-171450" algn="l">
              <a:buClr>
                <a:srgbClr val="0B9B80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Alexander </a:t>
            </a:r>
            <a:r>
              <a:rPr lang="en-US" sz="1800" dirty="0" err="1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Rabinovich</a:t>
            </a:r>
            <a:endParaRPr lang="en-US" sz="1800" dirty="0">
              <a:solidFill>
                <a:srgbClr val="818E8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171450" indent="-171450" algn="l">
              <a:buClr>
                <a:srgbClr val="0B9B80"/>
              </a:buClr>
              <a:buFont typeface="Arial" pitchFamily="34" charset="0"/>
              <a:buChar char="•"/>
            </a:pPr>
            <a:r>
              <a:rPr lang="en-US" sz="1800" dirty="0" err="1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Mooly</a:t>
            </a:r>
            <a:r>
              <a:rPr lang="en-US" sz="1800" dirty="0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 </a:t>
            </a:r>
            <a:r>
              <a:rPr lang="en-US" sz="1800" dirty="0" err="1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Sagiv</a:t>
            </a:r>
            <a:endParaRPr lang="en-US" sz="1800" dirty="0">
              <a:solidFill>
                <a:srgbClr val="818E8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pPr marL="171450" indent="-171450" algn="l">
              <a:buClr>
                <a:srgbClr val="0B9B80"/>
              </a:buClr>
              <a:buFont typeface="Arial" pitchFamily="34" charset="0"/>
              <a:buChar char="•"/>
            </a:pPr>
            <a:r>
              <a:rPr lang="en-US" sz="1800" dirty="0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Sharon </a:t>
            </a:r>
            <a:r>
              <a:rPr lang="en-US" sz="1800" dirty="0" err="1">
                <a:solidFill>
                  <a:srgbClr val="818E8F"/>
                </a:solidFill>
                <a:latin typeface="Roboto" pitchFamily="2" charset="0"/>
                <a:ea typeface="Roboto" pitchFamily="2" charset="0"/>
                <a:cs typeface="Roboto" pitchFamily="2" charset="0"/>
              </a:rPr>
              <a:t>Shoham</a:t>
            </a:r>
            <a:endParaRPr lang="he-IL" sz="1800" dirty="0">
              <a:solidFill>
                <a:srgbClr val="818E8F"/>
              </a:solidFill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9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solidFill>
              <a:srgbClr val="AACD6E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>
                <a:solidFill>
                  <a:srgbClr val="AACD6E"/>
                </a:solidFill>
              </a:rPr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9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grpSp>
        <p:nvGrpSpPr>
          <p:cNvPr id="12" name="Group 157"/>
          <p:cNvGrpSpPr/>
          <p:nvPr/>
        </p:nvGrpSpPr>
        <p:grpSpPr>
          <a:xfrm>
            <a:off x="7010400" y="3962400"/>
            <a:ext cx="762000" cy="228600"/>
            <a:chOff x="1828800" y="4114800"/>
            <a:chExt cx="762000" cy="228600"/>
          </a:xfrm>
        </p:grpSpPr>
        <p:sp>
          <p:nvSpPr>
            <p:cNvPr id="86" name="Snip Diagonal Corner Rectangle 85"/>
            <p:cNvSpPr/>
            <p:nvPr/>
          </p:nvSpPr>
          <p:spPr>
            <a:xfrm>
              <a:off x="1828800" y="4114800"/>
              <a:ext cx="762000" cy="228600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600" dirty="0">
                  <a:solidFill>
                    <a:srgbClr val="56445D"/>
                  </a:solidFill>
                </a:rPr>
                <a:t>1   a    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362200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17558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2777 L -0.09166 -0.02777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9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solidFill>
              <a:srgbClr val="AACD6E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ACD6E"/>
                </a:solidFill>
              </a:rPr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grpSp>
        <p:nvGrpSpPr>
          <p:cNvPr id="12" name="Group 157"/>
          <p:cNvGrpSpPr/>
          <p:nvPr/>
        </p:nvGrpSpPr>
        <p:grpSpPr>
          <a:xfrm>
            <a:off x="6172200" y="3765884"/>
            <a:ext cx="762000" cy="228600"/>
            <a:chOff x="1828800" y="4114800"/>
            <a:chExt cx="762000" cy="228600"/>
          </a:xfrm>
        </p:grpSpPr>
        <p:sp>
          <p:nvSpPr>
            <p:cNvPr id="86" name="Snip Diagonal Corner Rectangle 85"/>
            <p:cNvSpPr/>
            <p:nvPr/>
          </p:nvSpPr>
          <p:spPr>
            <a:xfrm>
              <a:off x="1828800" y="4114800"/>
              <a:ext cx="762000" cy="228600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600" dirty="0">
                  <a:solidFill>
                    <a:srgbClr val="56445D"/>
                  </a:solidFill>
                </a:rPr>
                <a:t>1   a    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362200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17558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9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solidFill>
              <a:srgbClr val="AACD6E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ACD6E"/>
                </a:solidFill>
              </a:rPr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grpSp>
        <p:nvGrpSpPr>
          <p:cNvPr id="11" name="Group 157"/>
          <p:cNvGrpSpPr/>
          <p:nvPr/>
        </p:nvGrpSpPr>
        <p:grpSpPr>
          <a:xfrm>
            <a:off x="6172200" y="3765884"/>
            <a:ext cx="762000" cy="228600"/>
            <a:chOff x="1828800" y="4114800"/>
            <a:chExt cx="762000" cy="228600"/>
          </a:xfrm>
        </p:grpSpPr>
        <p:sp>
          <p:nvSpPr>
            <p:cNvPr id="86" name="Snip Diagonal Corner Rectangle 85"/>
            <p:cNvSpPr/>
            <p:nvPr/>
          </p:nvSpPr>
          <p:spPr>
            <a:xfrm>
              <a:off x="1828800" y="4114800"/>
              <a:ext cx="762000" cy="228600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600" dirty="0">
                  <a:solidFill>
                    <a:srgbClr val="56445D"/>
                  </a:solidFill>
                </a:rPr>
                <a:t>1   a    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362200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17558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23 C -0.07587 0.00255 -0.37188 0.04954 -0.45521 0.01435 C -0.53854 -0.02083 -0.48282 -0.16991 -0.5 -0.21134 C -0.51719 -0.25278 -0.54653 -0.22986 -0.55886 -0.2347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9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9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grpSp>
        <p:nvGrpSpPr>
          <p:cNvPr id="77" name="Group 157"/>
          <p:cNvGrpSpPr/>
          <p:nvPr/>
        </p:nvGrpSpPr>
        <p:grpSpPr>
          <a:xfrm>
            <a:off x="1143000" y="2209800"/>
            <a:ext cx="762000" cy="228600"/>
            <a:chOff x="1828800" y="4114800"/>
            <a:chExt cx="762000" cy="228600"/>
          </a:xfrm>
        </p:grpSpPr>
        <p:sp>
          <p:nvSpPr>
            <p:cNvPr id="78" name="Snip Diagonal Corner Rectangle 77"/>
            <p:cNvSpPr/>
            <p:nvPr/>
          </p:nvSpPr>
          <p:spPr>
            <a:xfrm>
              <a:off x="1828800" y="4114800"/>
              <a:ext cx="762000" cy="228600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600" dirty="0">
                  <a:solidFill>
                    <a:srgbClr val="56445D"/>
                  </a:solidFill>
                </a:rPr>
                <a:t>a   1    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362200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17558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C 0.00781 0.00278 0.03889 -0.01551 0.04652 0.01667 C 0.05416 0.04884 0.03611 0.15995 0.04566 0.19329 C 0.05521 0.22662 0.09149 0.21157 0.10347 0.2164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9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solidFill>
              <a:srgbClr val="AACD6E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ACD6E"/>
                </a:solidFill>
              </a:rPr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grpSp>
        <p:nvGrpSpPr>
          <p:cNvPr id="11" name="Group 157"/>
          <p:cNvGrpSpPr/>
          <p:nvPr/>
        </p:nvGrpSpPr>
        <p:grpSpPr>
          <a:xfrm>
            <a:off x="2081463" y="3689684"/>
            <a:ext cx="762000" cy="228600"/>
            <a:chOff x="1828800" y="4114800"/>
            <a:chExt cx="762000" cy="228600"/>
          </a:xfrm>
        </p:grpSpPr>
        <p:sp>
          <p:nvSpPr>
            <p:cNvPr id="78" name="Snip Diagonal Corner Rectangle 77"/>
            <p:cNvSpPr/>
            <p:nvPr/>
          </p:nvSpPr>
          <p:spPr>
            <a:xfrm>
              <a:off x="1828800" y="4114800"/>
              <a:ext cx="762000" cy="228600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600" dirty="0">
                  <a:solidFill>
                    <a:srgbClr val="56445D"/>
                  </a:solidFill>
                </a:rPr>
                <a:t>a   1    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362200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17558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9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solidFill>
              <a:srgbClr val="AACD6E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ACD6E"/>
                </a:solidFill>
              </a:rPr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grpSp>
        <p:nvGrpSpPr>
          <p:cNvPr id="11" name="Group 157"/>
          <p:cNvGrpSpPr/>
          <p:nvPr/>
        </p:nvGrpSpPr>
        <p:grpSpPr>
          <a:xfrm>
            <a:off x="2081463" y="3689684"/>
            <a:ext cx="762000" cy="228600"/>
            <a:chOff x="1828800" y="4114800"/>
            <a:chExt cx="762000" cy="228600"/>
          </a:xfrm>
        </p:grpSpPr>
        <p:sp>
          <p:nvSpPr>
            <p:cNvPr id="78" name="Snip Diagonal Corner Rectangle 77"/>
            <p:cNvSpPr/>
            <p:nvPr/>
          </p:nvSpPr>
          <p:spPr>
            <a:xfrm>
              <a:off x="1828800" y="4114800"/>
              <a:ext cx="762000" cy="228600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600" dirty="0">
                  <a:solidFill>
                    <a:srgbClr val="56445D"/>
                  </a:solidFill>
                </a:rPr>
                <a:t>a   1    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2362200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17558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575 4.07407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Classify </a:t>
            </a:r>
            <a:r>
              <a:rPr lang="en-US" dirty="0" err="1"/>
              <a:t>middleboxes</a:t>
            </a:r>
            <a:r>
              <a:rPr lang="en-US" dirty="0"/>
              <a:t> according to the forwarding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 err="1"/>
              <a:t>Input/Output</a:t>
            </a:r>
            <a:r>
              <a:rPr lang="en-US" dirty="0"/>
              <a:t> relation</a:t>
            </a:r>
          </a:p>
          <a:p>
            <a:pPr lvl="1"/>
            <a:r>
              <a:rPr lang="en-US" dirty="0"/>
              <a:t>Depends on state (history)</a:t>
            </a:r>
          </a:p>
          <a:p>
            <a:endParaRPr lang="en-US" dirty="0"/>
          </a:p>
          <a:p>
            <a:r>
              <a:rPr lang="en-US" dirty="0"/>
              <a:t>Tight complexity Results for the different classes</a:t>
            </a:r>
          </a:p>
          <a:p>
            <a:endParaRPr lang="en-US" dirty="0"/>
          </a:p>
          <a:p>
            <a:r>
              <a:rPr lang="en-US" dirty="0"/>
              <a:t>Compact symbolic representation preserves complexity results</a:t>
            </a:r>
          </a:p>
          <a:p>
            <a:pPr lvl="1"/>
            <a:r>
              <a:rPr lang="en-US" dirty="0"/>
              <a:t>Exponential saving in common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10400" y="1357393"/>
            <a:ext cx="1295400" cy="1295400"/>
            <a:chOff x="7543800" y="3429000"/>
            <a:chExt cx="1295400" cy="1295400"/>
          </a:xfrm>
        </p:grpSpPr>
        <p:sp>
          <p:nvSpPr>
            <p:cNvPr id="6" name="Oval 5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8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8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2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3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85800" y="3449650"/>
            <a:ext cx="1295400" cy="1295400"/>
            <a:chOff x="76200" y="1905000"/>
            <a:chExt cx="1295400" cy="1295400"/>
          </a:xfrm>
        </p:grpSpPr>
        <p:sp>
          <p:nvSpPr>
            <p:cNvPr id="39" name="Oval 38"/>
            <p:cNvSpPr/>
            <p:nvPr/>
          </p:nvSpPr>
          <p:spPr>
            <a:xfrm>
              <a:off x="762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485775" y="2165350"/>
              <a:ext cx="459326" cy="796925"/>
            </a:xfrm>
            <a:custGeom>
              <a:avLst/>
              <a:gdLst/>
              <a:ahLst/>
              <a:cxnLst>
                <a:cxn ang="0">
                  <a:pos x="332" y="11"/>
                </a:cxn>
                <a:cxn ang="0">
                  <a:pos x="321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565"/>
                </a:cxn>
                <a:cxn ang="0">
                  <a:pos x="11" y="576"/>
                </a:cxn>
                <a:cxn ang="0">
                  <a:pos x="321" y="576"/>
                </a:cxn>
                <a:cxn ang="0">
                  <a:pos x="332" y="565"/>
                </a:cxn>
                <a:cxn ang="0">
                  <a:pos x="332" y="11"/>
                </a:cxn>
                <a:cxn ang="0">
                  <a:pos x="220" y="41"/>
                </a:cxn>
                <a:cxn ang="0">
                  <a:pos x="217" y="44"/>
                </a:cxn>
                <a:cxn ang="0">
                  <a:pos x="119" y="44"/>
                </a:cxn>
                <a:cxn ang="0">
                  <a:pos x="116" y="41"/>
                </a:cxn>
                <a:cxn ang="0">
                  <a:pos x="116" y="39"/>
                </a:cxn>
                <a:cxn ang="0">
                  <a:pos x="119" y="36"/>
                </a:cxn>
                <a:cxn ang="0">
                  <a:pos x="217" y="36"/>
                </a:cxn>
                <a:cxn ang="0">
                  <a:pos x="220" y="39"/>
                </a:cxn>
                <a:cxn ang="0">
                  <a:pos x="220" y="41"/>
                </a:cxn>
                <a:cxn ang="0">
                  <a:pos x="168" y="543"/>
                </a:cxn>
                <a:cxn ang="0">
                  <a:pos x="152" y="527"/>
                </a:cxn>
                <a:cxn ang="0">
                  <a:pos x="168" y="511"/>
                </a:cxn>
                <a:cxn ang="0">
                  <a:pos x="184" y="527"/>
                </a:cxn>
                <a:cxn ang="0">
                  <a:pos x="168" y="543"/>
                </a:cxn>
                <a:cxn ang="0">
                  <a:pos x="300" y="472"/>
                </a:cxn>
                <a:cxn ang="0">
                  <a:pos x="32" y="472"/>
                </a:cxn>
                <a:cxn ang="0">
                  <a:pos x="32" y="88"/>
                </a:cxn>
                <a:cxn ang="0">
                  <a:pos x="300" y="88"/>
                </a:cxn>
                <a:cxn ang="0">
                  <a:pos x="300" y="472"/>
                </a:cxn>
                <a:cxn ang="0">
                  <a:pos x="177" y="156"/>
                </a:cxn>
                <a:cxn ang="0">
                  <a:pos x="246" y="193"/>
                </a:cxn>
                <a:cxn ang="0">
                  <a:pos x="118" y="156"/>
                </a:cxn>
                <a:cxn ang="0">
                  <a:pos x="256" y="232"/>
                </a:cxn>
              </a:cxnLst>
              <a:rect l="0" t="0" r="r" b="b"/>
              <a:pathLst>
                <a:path w="332" h="576">
                  <a:moveTo>
                    <a:pt x="332" y="11"/>
                  </a:moveTo>
                  <a:cubicBezTo>
                    <a:pt x="332" y="5"/>
                    <a:pt x="327" y="0"/>
                    <a:pt x="3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1"/>
                    <a:pt x="5" y="576"/>
                    <a:pt x="11" y="576"/>
                  </a:cubicBezTo>
                  <a:cubicBezTo>
                    <a:pt x="321" y="576"/>
                    <a:pt x="321" y="576"/>
                    <a:pt x="321" y="576"/>
                  </a:cubicBezTo>
                  <a:cubicBezTo>
                    <a:pt x="327" y="576"/>
                    <a:pt x="332" y="571"/>
                    <a:pt x="332" y="565"/>
                  </a:cubicBezTo>
                  <a:lnTo>
                    <a:pt x="332" y="11"/>
                  </a:lnTo>
                  <a:close/>
                  <a:moveTo>
                    <a:pt x="220" y="41"/>
                  </a:moveTo>
                  <a:cubicBezTo>
                    <a:pt x="220" y="43"/>
                    <a:pt x="219" y="44"/>
                    <a:pt x="217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7" y="44"/>
                    <a:pt x="116" y="43"/>
                    <a:pt x="116" y="41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7"/>
                    <a:pt x="117" y="36"/>
                    <a:pt x="119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9" y="36"/>
                    <a:pt x="220" y="37"/>
                    <a:pt x="220" y="39"/>
                  </a:cubicBezTo>
                  <a:lnTo>
                    <a:pt x="220" y="41"/>
                  </a:lnTo>
                  <a:close/>
                  <a:moveTo>
                    <a:pt x="168" y="543"/>
                  </a:moveTo>
                  <a:cubicBezTo>
                    <a:pt x="159" y="543"/>
                    <a:pt x="152" y="536"/>
                    <a:pt x="152" y="527"/>
                  </a:cubicBezTo>
                  <a:cubicBezTo>
                    <a:pt x="152" y="518"/>
                    <a:pt x="159" y="511"/>
                    <a:pt x="168" y="511"/>
                  </a:cubicBezTo>
                  <a:cubicBezTo>
                    <a:pt x="177" y="511"/>
                    <a:pt x="184" y="518"/>
                    <a:pt x="184" y="527"/>
                  </a:cubicBezTo>
                  <a:cubicBezTo>
                    <a:pt x="184" y="536"/>
                    <a:pt x="177" y="543"/>
                    <a:pt x="168" y="543"/>
                  </a:cubicBezTo>
                  <a:close/>
                  <a:moveTo>
                    <a:pt x="300" y="472"/>
                  </a:moveTo>
                  <a:cubicBezTo>
                    <a:pt x="32" y="472"/>
                    <a:pt x="32" y="472"/>
                    <a:pt x="32" y="472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00" y="88"/>
                    <a:pt x="300" y="88"/>
                    <a:pt x="300" y="88"/>
                  </a:cubicBezTo>
                  <a:lnTo>
                    <a:pt x="300" y="472"/>
                  </a:lnTo>
                  <a:close/>
                  <a:moveTo>
                    <a:pt x="177" y="156"/>
                  </a:moveTo>
                  <a:cubicBezTo>
                    <a:pt x="246" y="193"/>
                    <a:pt x="246" y="193"/>
                    <a:pt x="246" y="193"/>
                  </a:cubicBezTo>
                  <a:moveTo>
                    <a:pt x="118" y="156"/>
                  </a:moveTo>
                  <a:cubicBezTo>
                    <a:pt x="256" y="232"/>
                    <a:pt x="256" y="232"/>
                    <a:pt x="256" y="232"/>
                  </a:cubicBez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" y="1371600"/>
            <a:ext cx="1295400" cy="1295400"/>
            <a:chOff x="7391400" y="1905000"/>
            <a:chExt cx="1295400" cy="1295400"/>
          </a:xfrm>
        </p:grpSpPr>
        <p:sp>
          <p:nvSpPr>
            <p:cNvPr id="42" name="Oval 41"/>
            <p:cNvSpPr/>
            <p:nvPr/>
          </p:nvSpPr>
          <p:spPr>
            <a:xfrm>
              <a:off x="73914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3" name="Group 30"/>
            <p:cNvGrpSpPr/>
            <p:nvPr/>
          </p:nvGrpSpPr>
          <p:grpSpPr>
            <a:xfrm>
              <a:off x="7598251" y="2190750"/>
              <a:ext cx="926624" cy="817106"/>
              <a:chOff x="2166938" y="3592513"/>
              <a:chExt cx="1719263" cy="1516063"/>
            </a:xfrm>
          </p:grpSpPr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2166938" y="3592513"/>
                <a:ext cx="1719263" cy="1182688"/>
              </a:xfrm>
              <a:custGeom>
                <a:avLst/>
                <a:gdLst/>
                <a:ahLst/>
                <a:cxnLst>
                  <a:cxn ang="0">
                    <a:pos x="744" y="18"/>
                  </a:cxn>
                  <a:cxn ang="0">
                    <a:pos x="726" y="0"/>
                  </a:cxn>
                  <a:cxn ang="0">
                    <a:pos x="22" y="0"/>
                  </a:cxn>
                  <a:cxn ang="0">
                    <a:pos x="0" y="18"/>
                  </a:cxn>
                  <a:cxn ang="0">
                    <a:pos x="0" y="490"/>
                  </a:cxn>
                  <a:cxn ang="0">
                    <a:pos x="22" y="512"/>
                  </a:cxn>
                  <a:cxn ang="0">
                    <a:pos x="726" y="512"/>
                  </a:cxn>
                  <a:cxn ang="0">
                    <a:pos x="744" y="490"/>
                  </a:cxn>
                  <a:cxn ang="0">
                    <a:pos x="744" y="18"/>
                  </a:cxn>
                  <a:cxn ang="0">
                    <a:pos x="712" y="476"/>
                  </a:cxn>
                  <a:cxn ang="0">
                    <a:pos x="36" y="476"/>
                  </a:cxn>
                  <a:cxn ang="0">
                    <a:pos x="36" y="36"/>
                  </a:cxn>
                  <a:cxn ang="0">
                    <a:pos x="712" y="36"/>
                  </a:cxn>
                  <a:cxn ang="0">
                    <a:pos x="712" y="476"/>
                  </a:cxn>
                </a:cxnLst>
                <a:rect l="0" t="0" r="r" b="b"/>
                <a:pathLst>
                  <a:path w="744" h="512">
                    <a:moveTo>
                      <a:pt x="744" y="18"/>
                    </a:moveTo>
                    <a:cubicBezTo>
                      <a:pt x="744" y="7"/>
                      <a:pt x="737" y="0"/>
                      <a:pt x="7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501"/>
                      <a:pt x="11" y="512"/>
                      <a:pt x="22" y="512"/>
                    </a:cubicBezTo>
                    <a:cubicBezTo>
                      <a:pt x="726" y="512"/>
                      <a:pt x="726" y="512"/>
                      <a:pt x="726" y="512"/>
                    </a:cubicBezTo>
                    <a:cubicBezTo>
                      <a:pt x="737" y="512"/>
                      <a:pt x="744" y="501"/>
                      <a:pt x="744" y="490"/>
                    </a:cubicBezTo>
                    <a:lnTo>
                      <a:pt x="744" y="18"/>
                    </a:lnTo>
                    <a:close/>
                    <a:moveTo>
                      <a:pt x="712" y="476"/>
                    </a:moveTo>
                    <a:cubicBezTo>
                      <a:pt x="36" y="476"/>
                      <a:pt x="36" y="476"/>
                      <a:pt x="36" y="47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712" y="36"/>
                      <a:pt x="712" y="36"/>
                      <a:pt x="712" y="36"/>
                    </a:cubicBezTo>
                    <a:lnTo>
                      <a:pt x="712" y="476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2646363" y="4849813"/>
                <a:ext cx="749300" cy="258763"/>
              </a:xfrm>
              <a:custGeom>
                <a:avLst/>
                <a:gdLst/>
                <a:ahLst/>
                <a:cxnLst>
                  <a:cxn ang="0">
                    <a:pos x="314" y="84"/>
                  </a:cxn>
                  <a:cxn ang="0">
                    <a:pos x="243" y="84"/>
                  </a:cxn>
                  <a:cxn ang="0">
                    <a:pos x="242" y="84"/>
                  </a:cxn>
                  <a:cxn ang="0">
                    <a:pos x="220" y="63"/>
                  </a:cxn>
                  <a:cxn ang="0">
                    <a:pos x="220" y="0"/>
                  </a:cxn>
                  <a:cxn ang="0">
                    <a:pos x="104" y="0"/>
                  </a:cxn>
                  <a:cxn ang="0">
                    <a:pos x="104" y="63"/>
                  </a:cxn>
                  <a:cxn ang="0">
                    <a:pos x="85" y="84"/>
                  </a:cxn>
                  <a:cxn ang="0">
                    <a:pos x="84" y="84"/>
                  </a:cxn>
                  <a:cxn ang="0">
                    <a:pos x="13" y="84"/>
                  </a:cxn>
                  <a:cxn ang="0">
                    <a:pos x="0" y="94"/>
                  </a:cxn>
                  <a:cxn ang="0">
                    <a:pos x="0" y="98"/>
                  </a:cxn>
                  <a:cxn ang="0">
                    <a:pos x="13" y="112"/>
                  </a:cxn>
                  <a:cxn ang="0">
                    <a:pos x="314" y="112"/>
                  </a:cxn>
                  <a:cxn ang="0">
                    <a:pos x="324" y="98"/>
                  </a:cxn>
                  <a:cxn ang="0">
                    <a:pos x="324" y="94"/>
                  </a:cxn>
                  <a:cxn ang="0">
                    <a:pos x="314" y="84"/>
                  </a:cxn>
                </a:cxnLst>
                <a:rect l="0" t="0" r="r" b="b"/>
                <a:pathLst>
                  <a:path w="324" h="112">
                    <a:moveTo>
                      <a:pt x="314" y="84"/>
                    </a:moveTo>
                    <a:cubicBezTo>
                      <a:pt x="243" y="84"/>
                      <a:pt x="243" y="84"/>
                      <a:pt x="243" y="84"/>
                    </a:cubicBezTo>
                    <a:cubicBezTo>
                      <a:pt x="242" y="84"/>
                      <a:pt x="242" y="84"/>
                      <a:pt x="242" y="84"/>
                    </a:cubicBezTo>
                    <a:cubicBezTo>
                      <a:pt x="231" y="84"/>
                      <a:pt x="220" y="74"/>
                      <a:pt x="220" y="63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74"/>
                      <a:pt x="96" y="84"/>
                      <a:pt x="85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7" y="84"/>
                      <a:pt x="0" y="88"/>
                      <a:pt x="0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5"/>
                      <a:pt x="7" y="112"/>
                      <a:pt x="13" y="112"/>
                    </a:cubicBezTo>
                    <a:cubicBezTo>
                      <a:pt x="314" y="112"/>
                      <a:pt x="314" y="112"/>
                      <a:pt x="314" y="112"/>
                    </a:cubicBezTo>
                    <a:cubicBezTo>
                      <a:pt x="320" y="112"/>
                      <a:pt x="324" y="105"/>
                      <a:pt x="324" y="98"/>
                    </a:cubicBezTo>
                    <a:cubicBezTo>
                      <a:pt x="324" y="94"/>
                      <a:pt x="324" y="94"/>
                      <a:pt x="324" y="94"/>
                    </a:cubicBezTo>
                    <a:cubicBezTo>
                      <a:pt x="324" y="88"/>
                      <a:pt x="320" y="84"/>
                      <a:pt x="314" y="84"/>
                    </a:cubicBez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3262313" y="3852863"/>
                <a:ext cx="346075" cy="18573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2965450" y="3852863"/>
                <a:ext cx="693738" cy="38100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sp>
        <p:nvSpPr>
          <p:cNvPr id="48" name="Hexagon 47"/>
          <p:cNvSpPr/>
          <p:nvPr/>
        </p:nvSpPr>
        <p:spPr>
          <a:xfrm>
            <a:off x="2590800" y="2875825"/>
            <a:ext cx="511972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818E8F"/>
              </a:solidFill>
            </a:endParaRPr>
          </a:p>
        </p:txBody>
      </p:sp>
      <p:sp>
        <p:nvSpPr>
          <p:cNvPr id="49" name="Hexagon 48"/>
          <p:cNvSpPr/>
          <p:nvPr/>
        </p:nvSpPr>
        <p:spPr>
          <a:xfrm>
            <a:off x="5888828" y="2876469"/>
            <a:ext cx="511972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818E8F"/>
              </a:solidFill>
            </a:endParaRPr>
          </a:p>
        </p:txBody>
      </p:sp>
      <p:cxnSp>
        <p:nvCxnSpPr>
          <p:cNvPr id="50" name="Straight Connector 49"/>
          <p:cNvCxnSpPr>
            <a:stCxn id="39" idx="7"/>
            <a:endCxn id="48" idx="2"/>
          </p:cNvCxnSpPr>
          <p:nvPr/>
        </p:nvCxnSpPr>
        <p:spPr>
          <a:xfrm flipV="1">
            <a:off x="1791493" y="3256825"/>
            <a:ext cx="894557" cy="38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48" idx="4"/>
          </p:cNvCxnSpPr>
          <p:nvPr/>
        </p:nvCxnSpPr>
        <p:spPr>
          <a:xfrm>
            <a:off x="1791493" y="2477293"/>
            <a:ext cx="894557" cy="39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5"/>
            <a:endCxn id="6" idx="3"/>
          </p:cNvCxnSpPr>
          <p:nvPr/>
        </p:nvCxnSpPr>
        <p:spPr>
          <a:xfrm flipV="1">
            <a:off x="6305550" y="2463086"/>
            <a:ext cx="894557" cy="41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010400" y="3429000"/>
            <a:ext cx="1295400" cy="1295400"/>
            <a:chOff x="7543800" y="3429000"/>
            <a:chExt cx="1295400" cy="1295400"/>
          </a:xfrm>
        </p:grpSpPr>
        <p:sp>
          <p:nvSpPr>
            <p:cNvPr id="54" name="Oval 53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8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9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1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2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3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4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1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3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4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5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6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8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0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1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2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5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cxnSp>
        <p:nvCxnSpPr>
          <p:cNvPr id="86" name="Straight Connector 85"/>
          <p:cNvCxnSpPr>
            <a:stCxn id="49" idx="1"/>
            <a:endCxn id="54" idx="1"/>
          </p:cNvCxnSpPr>
          <p:nvPr/>
        </p:nvCxnSpPr>
        <p:spPr>
          <a:xfrm>
            <a:off x="6305550" y="3257469"/>
            <a:ext cx="894557" cy="36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879022" y="2875825"/>
            <a:ext cx="388178" cy="3810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B9B8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717222" y="2875825"/>
            <a:ext cx="388178" cy="3810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131" name="Straight Connector 130"/>
          <p:cNvCxnSpPr>
            <a:stCxn id="127" idx="1"/>
            <a:endCxn id="48" idx="0"/>
          </p:cNvCxnSpPr>
          <p:nvPr/>
        </p:nvCxnSpPr>
        <p:spPr>
          <a:xfrm flipH="1">
            <a:off x="3102772" y="3066325"/>
            <a:ext cx="7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7" idx="3"/>
            <a:endCxn id="128" idx="1"/>
          </p:cNvCxnSpPr>
          <p:nvPr/>
        </p:nvCxnSpPr>
        <p:spPr>
          <a:xfrm>
            <a:off x="4267200" y="3066325"/>
            <a:ext cx="450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8" idx="3"/>
            <a:endCxn id="49" idx="3"/>
          </p:cNvCxnSpPr>
          <p:nvPr/>
        </p:nvCxnSpPr>
        <p:spPr>
          <a:xfrm>
            <a:off x="5105400" y="3066325"/>
            <a:ext cx="783428" cy="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ontent Placeholder 2"/>
          <p:cNvSpPr txBox="1">
            <a:spLocks/>
          </p:cNvSpPr>
          <p:nvPr/>
        </p:nvSpPr>
        <p:spPr>
          <a:xfrm>
            <a:off x="457200" y="5386138"/>
            <a:ext cx="8229600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Clr>
                <a:srgbClr val="0B9B80"/>
              </a:buClr>
              <a:buFont typeface="Arial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An undirected graph</a:t>
            </a:r>
          </a:p>
        </p:txBody>
      </p:sp>
    </p:spTree>
    <p:extLst>
      <p:ext uri="{BB962C8B-B14F-4D97-AF65-F5344CB8AC3E}">
        <p14:creationId xmlns="" xmlns:p14="http://schemas.microsoft.com/office/powerpoint/2010/main" val="26571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network topology</a:t>
            </a:r>
          </a:p>
          <a:p>
            <a:r>
              <a:rPr lang="en-US" dirty="0"/>
              <a:t>Task: Verify the safety of the network</a:t>
            </a:r>
          </a:p>
          <a:p>
            <a:pPr lvl="1"/>
            <a:r>
              <a:rPr lang="en-US" dirty="0"/>
              <a:t>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71"/>
          <p:cNvGrpSpPr/>
          <p:nvPr/>
        </p:nvGrpSpPr>
        <p:grpSpPr>
          <a:xfrm>
            <a:off x="7467600" y="5105400"/>
            <a:ext cx="1295400" cy="1295400"/>
            <a:chOff x="7543800" y="3429000"/>
            <a:chExt cx="1295400" cy="1295400"/>
          </a:xfrm>
        </p:grpSpPr>
        <p:sp>
          <p:nvSpPr>
            <p:cNvPr id="6" name="Oval 5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8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8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2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3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grpSp>
        <p:nvGrpSpPr>
          <p:cNvPr id="38" name="Group 107"/>
          <p:cNvGrpSpPr/>
          <p:nvPr/>
        </p:nvGrpSpPr>
        <p:grpSpPr>
          <a:xfrm>
            <a:off x="457200" y="5029200"/>
            <a:ext cx="1295400" cy="1295400"/>
            <a:chOff x="76200" y="1905000"/>
            <a:chExt cx="1295400" cy="1295400"/>
          </a:xfrm>
        </p:grpSpPr>
        <p:sp>
          <p:nvSpPr>
            <p:cNvPr id="39" name="Oval 38"/>
            <p:cNvSpPr/>
            <p:nvPr/>
          </p:nvSpPr>
          <p:spPr>
            <a:xfrm>
              <a:off x="762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485775" y="2165350"/>
              <a:ext cx="459326" cy="796925"/>
            </a:xfrm>
            <a:custGeom>
              <a:avLst/>
              <a:gdLst/>
              <a:ahLst/>
              <a:cxnLst>
                <a:cxn ang="0">
                  <a:pos x="332" y="11"/>
                </a:cxn>
                <a:cxn ang="0">
                  <a:pos x="321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565"/>
                </a:cxn>
                <a:cxn ang="0">
                  <a:pos x="11" y="576"/>
                </a:cxn>
                <a:cxn ang="0">
                  <a:pos x="321" y="576"/>
                </a:cxn>
                <a:cxn ang="0">
                  <a:pos x="332" y="565"/>
                </a:cxn>
                <a:cxn ang="0">
                  <a:pos x="332" y="11"/>
                </a:cxn>
                <a:cxn ang="0">
                  <a:pos x="220" y="41"/>
                </a:cxn>
                <a:cxn ang="0">
                  <a:pos x="217" y="44"/>
                </a:cxn>
                <a:cxn ang="0">
                  <a:pos x="119" y="44"/>
                </a:cxn>
                <a:cxn ang="0">
                  <a:pos x="116" y="41"/>
                </a:cxn>
                <a:cxn ang="0">
                  <a:pos x="116" y="39"/>
                </a:cxn>
                <a:cxn ang="0">
                  <a:pos x="119" y="36"/>
                </a:cxn>
                <a:cxn ang="0">
                  <a:pos x="217" y="36"/>
                </a:cxn>
                <a:cxn ang="0">
                  <a:pos x="220" y="39"/>
                </a:cxn>
                <a:cxn ang="0">
                  <a:pos x="220" y="41"/>
                </a:cxn>
                <a:cxn ang="0">
                  <a:pos x="168" y="543"/>
                </a:cxn>
                <a:cxn ang="0">
                  <a:pos x="152" y="527"/>
                </a:cxn>
                <a:cxn ang="0">
                  <a:pos x="168" y="511"/>
                </a:cxn>
                <a:cxn ang="0">
                  <a:pos x="184" y="527"/>
                </a:cxn>
                <a:cxn ang="0">
                  <a:pos x="168" y="543"/>
                </a:cxn>
                <a:cxn ang="0">
                  <a:pos x="300" y="472"/>
                </a:cxn>
                <a:cxn ang="0">
                  <a:pos x="32" y="472"/>
                </a:cxn>
                <a:cxn ang="0">
                  <a:pos x="32" y="88"/>
                </a:cxn>
                <a:cxn ang="0">
                  <a:pos x="300" y="88"/>
                </a:cxn>
                <a:cxn ang="0">
                  <a:pos x="300" y="472"/>
                </a:cxn>
                <a:cxn ang="0">
                  <a:pos x="177" y="156"/>
                </a:cxn>
                <a:cxn ang="0">
                  <a:pos x="246" y="193"/>
                </a:cxn>
                <a:cxn ang="0">
                  <a:pos x="118" y="156"/>
                </a:cxn>
                <a:cxn ang="0">
                  <a:pos x="256" y="232"/>
                </a:cxn>
              </a:cxnLst>
              <a:rect l="0" t="0" r="r" b="b"/>
              <a:pathLst>
                <a:path w="332" h="576">
                  <a:moveTo>
                    <a:pt x="332" y="11"/>
                  </a:moveTo>
                  <a:cubicBezTo>
                    <a:pt x="332" y="5"/>
                    <a:pt x="327" y="0"/>
                    <a:pt x="3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1"/>
                    <a:pt x="5" y="576"/>
                    <a:pt x="11" y="576"/>
                  </a:cubicBezTo>
                  <a:cubicBezTo>
                    <a:pt x="321" y="576"/>
                    <a:pt x="321" y="576"/>
                    <a:pt x="321" y="576"/>
                  </a:cubicBezTo>
                  <a:cubicBezTo>
                    <a:pt x="327" y="576"/>
                    <a:pt x="332" y="571"/>
                    <a:pt x="332" y="565"/>
                  </a:cubicBezTo>
                  <a:lnTo>
                    <a:pt x="332" y="11"/>
                  </a:lnTo>
                  <a:close/>
                  <a:moveTo>
                    <a:pt x="220" y="41"/>
                  </a:moveTo>
                  <a:cubicBezTo>
                    <a:pt x="220" y="43"/>
                    <a:pt x="219" y="44"/>
                    <a:pt x="217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7" y="44"/>
                    <a:pt x="116" y="43"/>
                    <a:pt x="116" y="41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7"/>
                    <a:pt x="117" y="36"/>
                    <a:pt x="119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9" y="36"/>
                    <a:pt x="220" y="37"/>
                    <a:pt x="220" y="39"/>
                  </a:cubicBezTo>
                  <a:lnTo>
                    <a:pt x="220" y="41"/>
                  </a:lnTo>
                  <a:close/>
                  <a:moveTo>
                    <a:pt x="168" y="543"/>
                  </a:moveTo>
                  <a:cubicBezTo>
                    <a:pt x="159" y="543"/>
                    <a:pt x="152" y="536"/>
                    <a:pt x="152" y="527"/>
                  </a:cubicBezTo>
                  <a:cubicBezTo>
                    <a:pt x="152" y="518"/>
                    <a:pt x="159" y="511"/>
                    <a:pt x="168" y="511"/>
                  </a:cubicBezTo>
                  <a:cubicBezTo>
                    <a:pt x="177" y="511"/>
                    <a:pt x="184" y="518"/>
                    <a:pt x="184" y="527"/>
                  </a:cubicBezTo>
                  <a:cubicBezTo>
                    <a:pt x="184" y="536"/>
                    <a:pt x="177" y="543"/>
                    <a:pt x="168" y="543"/>
                  </a:cubicBezTo>
                  <a:close/>
                  <a:moveTo>
                    <a:pt x="300" y="472"/>
                  </a:moveTo>
                  <a:cubicBezTo>
                    <a:pt x="32" y="472"/>
                    <a:pt x="32" y="472"/>
                    <a:pt x="32" y="472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00" y="88"/>
                    <a:pt x="300" y="88"/>
                    <a:pt x="300" y="88"/>
                  </a:cubicBezTo>
                  <a:lnTo>
                    <a:pt x="300" y="472"/>
                  </a:lnTo>
                  <a:close/>
                  <a:moveTo>
                    <a:pt x="177" y="156"/>
                  </a:moveTo>
                  <a:cubicBezTo>
                    <a:pt x="246" y="193"/>
                    <a:pt x="246" y="193"/>
                    <a:pt x="246" y="193"/>
                  </a:cubicBezTo>
                  <a:moveTo>
                    <a:pt x="118" y="156"/>
                  </a:moveTo>
                  <a:cubicBezTo>
                    <a:pt x="256" y="232"/>
                    <a:pt x="256" y="232"/>
                    <a:pt x="256" y="232"/>
                  </a:cubicBez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grpSp>
        <p:nvGrpSpPr>
          <p:cNvPr id="41" name="Group 117"/>
          <p:cNvGrpSpPr/>
          <p:nvPr/>
        </p:nvGrpSpPr>
        <p:grpSpPr>
          <a:xfrm>
            <a:off x="2514600" y="5029200"/>
            <a:ext cx="1295400" cy="1295400"/>
            <a:chOff x="7391400" y="1905000"/>
            <a:chExt cx="1295400" cy="1295400"/>
          </a:xfrm>
        </p:grpSpPr>
        <p:sp>
          <p:nvSpPr>
            <p:cNvPr id="42" name="Oval 41"/>
            <p:cNvSpPr/>
            <p:nvPr/>
          </p:nvSpPr>
          <p:spPr>
            <a:xfrm>
              <a:off x="73914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3" name="Group 30"/>
            <p:cNvGrpSpPr/>
            <p:nvPr/>
          </p:nvGrpSpPr>
          <p:grpSpPr>
            <a:xfrm>
              <a:off x="7598251" y="2190750"/>
              <a:ext cx="926624" cy="817106"/>
              <a:chOff x="2166938" y="3592513"/>
              <a:chExt cx="1719263" cy="1516063"/>
            </a:xfrm>
          </p:grpSpPr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2166938" y="3592513"/>
                <a:ext cx="1719263" cy="1182688"/>
              </a:xfrm>
              <a:custGeom>
                <a:avLst/>
                <a:gdLst/>
                <a:ahLst/>
                <a:cxnLst>
                  <a:cxn ang="0">
                    <a:pos x="744" y="18"/>
                  </a:cxn>
                  <a:cxn ang="0">
                    <a:pos x="726" y="0"/>
                  </a:cxn>
                  <a:cxn ang="0">
                    <a:pos x="22" y="0"/>
                  </a:cxn>
                  <a:cxn ang="0">
                    <a:pos x="0" y="18"/>
                  </a:cxn>
                  <a:cxn ang="0">
                    <a:pos x="0" y="490"/>
                  </a:cxn>
                  <a:cxn ang="0">
                    <a:pos x="22" y="512"/>
                  </a:cxn>
                  <a:cxn ang="0">
                    <a:pos x="726" y="512"/>
                  </a:cxn>
                  <a:cxn ang="0">
                    <a:pos x="744" y="490"/>
                  </a:cxn>
                  <a:cxn ang="0">
                    <a:pos x="744" y="18"/>
                  </a:cxn>
                  <a:cxn ang="0">
                    <a:pos x="712" y="476"/>
                  </a:cxn>
                  <a:cxn ang="0">
                    <a:pos x="36" y="476"/>
                  </a:cxn>
                  <a:cxn ang="0">
                    <a:pos x="36" y="36"/>
                  </a:cxn>
                  <a:cxn ang="0">
                    <a:pos x="712" y="36"/>
                  </a:cxn>
                  <a:cxn ang="0">
                    <a:pos x="712" y="476"/>
                  </a:cxn>
                </a:cxnLst>
                <a:rect l="0" t="0" r="r" b="b"/>
                <a:pathLst>
                  <a:path w="744" h="512">
                    <a:moveTo>
                      <a:pt x="744" y="18"/>
                    </a:moveTo>
                    <a:cubicBezTo>
                      <a:pt x="744" y="7"/>
                      <a:pt x="737" y="0"/>
                      <a:pt x="7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501"/>
                      <a:pt x="11" y="512"/>
                      <a:pt x="22" y="512"/>
                    </a:cubicBezTo>
                    <a:cubicBezTo>
                      <a:pt x="726" y="512"/>
                      <a:pt x="726" y="512"/>
                      <a:pt x="726" y="512"/>
                    </a:cubicBezTo>
                    <a:cubicBezTo>
                      <a:pt x="737" y="512"/>
                      <a:pt x="744" y="501"/>
                      <a:pt x="744" y="490"/>
                    </a:cubicBezTo>
                    <a:lnTo>
                      <a:pt x="744" y="18"/>
                    </a:lnTo>
                    <a:close/>
                    <a:moveTo>
                      <a:pt x="712" y="476"/>
                    </a:moveTo>
                    <a:cubicBezTo>
                      <a:pt x="36" y="476"/>
                      <a:pt x="36" y="476"/>
                      <a:pt x="36" y="47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712" y="36"/>
                      <a:pt x="712" y="36"/>
                      <a:pt x="712" y="36"/>
                    </a:cubicBezTo>
                    <a:lnTo>
                      <a:pt x="712" y="476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2646363" y="4849813"/>
                <a:ext cx="749300" cy="258763"/>
              </a:xfrm>
              <a:custGeom>
                <a:avLst/>
                <a:gdLst/>
                <a:ahLst/>
                <a:cxnLst>
                  <a:cxn ang="0">
                    <a:pos x="314" y="84"/>
                  </a:cxn>
                  <a:cxn ang="0">
                    <a:pos x="243" y="84"/>
                  </a:cxn>
                  <a:cxn ang="0">
                    <a:pos x="242" y="84"/>
                  </a:cxn>
                  <a:cxn ang="0">
                    <a:pos x="220" y="63"/>
                  </a:cxn>
                  <a:cxn ang="0">
                    <a:pos x="220" y="0"/>
                  </a:cxn>
                  <a:cxn ang="0">
                    <a:pos x="104" y="0"/>
                  </a:cxn>
                  <a:cxn ang="0">
                    <a:pos x="104" y="63"/>
                  </a:cxn>
                  <a:cxn ang="0">
                    <a:pos x="85" y="84"/>
                  </a:cxn>
                  <a:cxn ang="0">
                    <a:pos x="84" y="84"/>
                  </a:cxn>
                  <a:cxn ang="0">
                    <a:pos x="13" y="84"/>
                  </a:cxn>
                  <a:cxn ang="0">
                    <a:pos x="0" y="94"/>
                  </a:cxn>
                  <a:cxn ang="0">
                    <a:pos x="0" y="98"/>
                  </a:cxn>
                  <a:cxn ang="0">
                    <a:pos x="13" y="112"/>
                  </a:cxn>
                  <a:cxn ang="0">
                    <a:pos x="314" y="112"/>
                  </a:cxn>
                  <a:cxn ang="0">
                    <a:pos x="324" y="98"/>
                  </a:cxn>
                  <a:cxn ang="0">
                    <a:pos x="324" y="94"/>
                  </a:cxn>
                  <a:cxn ang="0">
                    <a:pos x="314" y="84"/>
                  </a:cxn>
                </a:cxnLst>
                <a:rect l="0" t="0" r="r" b="b"/>
                <a:pathLst>
                  <a:path w="324" h="112">
                    <a:moveTo>
                      <a:pt x="314" y="84"/>
                    </a:moveTo>
                    <a:cubicBezTo>
                      <a:pt x="243" y="84"/>
                      <a:pt x="243" y="84"/>
                      <a:pt x="243" y="84"/>
                    </a:cubicBezTo>
                    <a:cubicBezTo>
                      <a:pt x="242" y="84"/>
                      <a:pt x="242" y="84"/>
                      <a:pt x="242" y="84"/>
                    </a:cubicBezTo>
                    <a:cubicBezTo>
                      <a:pt x="231" y="84"/>
                      <a:pt x="220" y="74"/>
                      <a:pt x="220" y="63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74"/>
                      <a:pt x="96" y="84"/>
                      <a:pt x="85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7" y="84"/>
                      <a:pt x="0" y="88"/>
                      <a:pt x="0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5"/>
                      <a:pt x="7" y="112"/>
                      <a:pt x="13" y="112"/>
                    </a:cubicBezTo>
                    <a:cubicBezTo>
                      <a:pt x="314" y="112"/>
                      <a:pt x="314" y="112"/>
                      <a:pt x="314" y="112"/>
                    </a:cubicBezTo>
                    <a:cubicBezTo>
                      <a:pt x="320" y="112"/>
                      <a:pt x="324" y="105"/>
                      <a:pt x="324" y="98"/>
                    </a:cubicBezTo>
                    <a:cubicBezTo>
                      <a:pt x="324" y="94"/>
                      <a:pt x="324" y="94"/>
                      <a:pt x="324" y="94"/>
                    </a:cubicBezTo>
                    <a:cubicBezTo>
                      <a:pt x="324" y="88"/>
                      <a:pt x="320" y="84"/>
                      <a:pt x="314" y="84"/>
                    </a:cubicBez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3262313" y="3852863"/>
                <a:ext cx="346075" cy="18573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2965450" y="3852863"/>
                <a:ext cx="693738" cy="38100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sp>
        <p:nvSpPr>
          <p:cNvPr id="48" name="Hexagon 47"/>
          <p:cNvSpPr/>
          <p:nvPr/>
        </p:nvSpPr>
        <p:spPr>
          <a:xfrm>
            <a:off x="1485900" y="3962400"/>
            <a:ext cx="1295400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818E8F"/>
                </a:solidFill>
              </a:rPr>
              <a:t>Switch</a:t>
            </a:r>
            <a:endParaRPr lang="he-IL" dirty="0">
              <a:solidFill>
                <a:srgbClr val="818E8F"/>
              </a:solidFill>
            </a:endParaRPr>
          </a:p>
        </p:txBody>
      </p:sp>
      <p:sp>
        <p:nvSpPr>
          <p:cNvPr id="49" name="Hexagon 48"/>
          <p:cNvSpPr/>
          <p:nvPr/>
        </p:nvSpPr>
        <p:spPr>
          <a:xfrm>
            <a:off x="6438900" y="4343400"/>
            <a:ext cx="1295400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818E8F"/>
                </a:solidFill>
              </a:rPr>
              <a:t>Switch</a:t>
            </a:r>
            <a:endParaRPr lang="he-IL" dirty="0">
              <a:solidFill>
                <a:srgbClr val="818E8F"/>
              </a:solidFill>
            </a:endParaRPr>
          </a:p>
        </p:txBody>
      </p:sp>
      <p:cxnSp>
        <p:nvCxnSpPr>
          <p:cNvPr id="50" name="Straight Connector 49"/>
          <p:cNvCxnSpPr>
            <a:stCxn id="39" idx="0"/>
            <a:endCxn id="48" idx="2"/>
          </p:cNvCxnSpPr>
          <p:nvPr/>
        </p:nvCxnSpPr>
        <p:spPr>
          <a:xfrm flipV="1">
            <a:off x="1104900" y="4343400"/>
            <a:ext cx="47625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0"/>
            <a:endCxn id="48" idx="1"/>
          </p:cNvCxnSpPr>
          <p:nvPr/>
        </p:nvCxnSpPr>
        <p:spPr>
          <a:xfrm flipH="1" flipV="1">
            <a:off x="2686050" y="4343400"/>
            <a:ext cx="47625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1"/>
            <a:endCxn id="6" idx="0"/>
          </p:cNvCxnSpPr>
          <p:nvPr/>
        </p:nvCxnSpPr>
        <p:spPr>
          <a:xfrm>
            <a:off x="7639050" y="4724400"/>
            <a:ext cx="4762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146"/>
          <p:cNvGrpSpPr/>
          <p:nvPr/>
        </p:nvGrpSpPr>
        <p:grpSpPr>
          <a:xfrm>
            <a:off x="5410200" y="5105400"/>
            <a:ext cx="1295400" cy="1295400"/>
            <a:chOff x="7543800" y="3429000"/>
            <a:chExt cx="1295400" cy="1295400"/>
          </a:xfrm>
        </p:grpSpPr>
        <p:sp>
          <p:nvSpPr>
            <p:cNvPr id="54" name="Oval 53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8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9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1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2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3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4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1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3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4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5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6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8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0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1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2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5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cxnSp>
        <p:nvCxnSpPr>
          <p:cNvPr id="86" name="Straight Connector 85"/>
          <p:cNvCxnSpPr>
            <a:stCxn id="49" idx="2"/>
            <a:endCxn id="54" idx="0"/>
          </p:cNvCxnSpPr>
          <p:nvPr/>
        </p:nvCxnSpPr>
        <p:spPr>
          <a:xfrm flipH="1">
            <a:off x="6057900" y="4724400"/>
            <a:ext cx="4762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8" idx="0"/>
            <a:endCxn id="49" idx="3"/>
          </p:cNvCxnSpPr>
          <p:nvPr/>
        </p:nvCxnSpPr>
        <p:spPr>
          <a:xfrm>
            <a:off x="2781300" y="4152900"/>
            <a:ext cx="3657600" cy="381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10400" y="1357393"/>
            <a:ext cx="1295400" cy="1295400"/>
            <a:chOff x="7543800" y="3429000"/>
            <a:chExt cx="1295400" cy="1295400"/>
          </a:xfrm>
        </p:grpSpPr>
        <p:sp>
          <p:nvSpPr>
            <p:cNvPr id="6" name="Oval 5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8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8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2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3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85800" y="3449650"/>
            <a:ext cx="1295400" cy="1295400"/>
            <a:chOff x="76200" y="1905000"/>
            <a:chExt cx="1295400" cy="1295400"/>
          </a:xfrm>
        </p:grpSpPr>
        <p:sp>
          <p:nvSpPr>
            <p:cNvPr id="39" name="Oval 38"/>
            <p:cNvSpPr/>
            <p:nvPr/>
          </p:nvSpPr>
          <p:spPr>
            <a:xfrm>
              <a:off x="762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485775" y="2165350"/>
              <a:ext cx="459326" cy="796925"/>
            </a:xfrm>
            <a:custGeom>
              <a:avLst/>
              <a:gdLst/>
              <a:ahLst/>
              <a:cxnLst>
                <a:cxn ang="0">
                  <a:pos x="332" y="11"/>
                </a:cxn>
                <a:cxn ang="0">
                  <a:pos x="321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565"/>
                </a:cxn>
                <a:cxn ang="0">
                  <a:pos x="11" y="576"/>
                </a:cxn>
                <a:cxn ang="0">
                  <a:pos x="321" y="576"/>
                </a:cxn>
                <a:cxn ang="0">
                  <a:pos x="332" y="565"/>
                </a:cxn>
                <a:cxn ang="0">
                  <a:pos x="332" y="11"/>
                </a:cxn>
                <a:cxn ang="0">
                  <a:pos x="220" y="41"/>
                </a:cxn>
                <a:cxn ang="0">
                  <a:pos x="217" y="44"/>
                </a:cxn>
                <a:cxn ang="0">
                  <a:pos x="119" y="44"/>
                </a:cxn>
                <a:cxn ang="0">
                  <a:pos x="116" y="41"/>
                </a:cxn>
                <a:cxn ang="0">
                  <a:pos x="116" y="39"/>
                </a:cxn>
                <a:cxn ang="0">
                  <a:pos x="119" y="36"/>
                </a:cxn>
                <a:cxn ang="0">
                  <a:pos x="217" y="36"/>
                </a:cxn>
                <a:cxn ang="0">
                  <a:pos x="220" y="39"/>
                </a:cxn>
                <a:cxn ang="0">
                  <a:pos x="220" y="41"/>
                </a:cxn>
                <a:cxn ang="0">
                  <a:pos x="168" y="543"/>
                </a:cxn>
                <a:cxn ang="0">
                  <a:pos x="152" y="527"/>
                </a:cxn>
                <a:cxn ang="0">
                  <a:pos x="168" y="511"/>
                </a:cxn>
                <a:cxn ang="0">
                  <a:pos x="184" y="527"/>
                </a:cxn>
                <a:cxn ang="0">
                  <a:pos x="168" y="543"/>
                </a:cxn>
                <a:cxn ang="0">
                  <a:pos x="300" y="472"/>
                </a:cxn>
                <a:cxn ang="0">
                  <a:pos x="32" y="472"/>
                </a:cxn>
                <a:cxn ang="0">
                  <a:pos x="32" y="88"/>
                </a:cxn>
                <a:cxn ang="0">
                  <a:pos x="300" y="88"/>
                </a:cxn>
                <a:cxn ang="0">
                  <a:pos x="300" y="472"/>
                </a:cxn>
                <a:cxn ang="0">
                  <a:pos x="177" y="156"/>
                </a:cxn>
                <a:cxn ang="0">
                  <a:pos x="246" y="193"/>
                </a:cxn>
                <a:cxn ang="0">
                  <a:pos x="118" y="156"/>
                </a:cxn>
                <a:cxn ang="0">
                  <a:pos x="256" y="232"/>
                </a:cxn>
              </a:cxnLst>
              <a:rect l="0" t="0" r="r" b="b"/>
              <a:pathLst>
                <a:path w="332" h="576">
                  <a:moveTo>
                    <a:pt x="332" y="11"/>
                  </a:moveTo>
                  <a:cubicBezTo>
                    <a:pt x="332" y="5"/>
                    <a:pt x="327" y="0"/>
                    <a:pt x="3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1"/>
                    <a:pt x="5" y="576"/>
                    <a:pt x="11" y="576"/>
                  </a:cubicBezTo>
                  <a:cubicBezTo>
                    <a:pt x="321" y="576"/>
                    <a:pt x="321" y="576"/>
                    <a:pt x="321" y="576"/>
                  </a:cubicBezTo>
                  <a:cubicBezTo>
                    <a:pt x="327" y="576"/>
                    <a:pt x="332" y="571"/>
                    <a:pt x="332" y="565"/>
                  </a:cubicBezTo>
                  <a:lnTo>
                    <a:pt x="332" y="11"/>
                  </a:lnTo>
                  <a:close/>
                  <a:moveTo>
                    <a:pt x="220" y="41"/>
                  </a:moveTo>
                  <a:cubicBezTo>
                    <a:pt x="220" y="43"/>
                    <a:pt x="219" y="44"/>
                    <a:pt x="217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7" y="44"/>
                    <a:pt x="116" y="43"/>
                    <a:pt x="116" y="41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7"/>
                    <a:pt x="117" y="36"/>
                    <a:pt x="119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9" y="36"/>
                    <a:pt x="220" y="37"/>
                    <a:pt x="220" y="39"/>
                  </a:cubicBezTo>
                  <a:lnTo>
                    <a:pt x="220" y="41"/>
                  </a:lnTo>
                  <a:close/>
                  <a:moveTo>
                    <a:pt x="168" y="543"/>
                  </a:moveTo>
                  <a:cubicBezTo>
                    <a:pt x="159" y="543"/>
                    <a:pt x="152" y="536"/>
                    <a:pt x="152" y="527"/>
                  </a:cubicBezTo>
                  <a:cubicBezTo>
                    <a:pt x="152" y="518"/>
                    <a:pt x="159" y="511"/>
                    <a:pt x="168" y="511"/>
                  </a:cubicBezTo>
                  <a:cubicBezTo>
                    <a:pt x="177" y="511"/>
                    <a:pt x="184" y="518"/>
                    <a:pt x="184" y="527"/>
                  </a:cubicBezTo>
                  <a:cubicBezTo>
                    <a:pt x="184" y="536"/>
                    <a:pt x="177" y="543"/>
                    <a:pt x="168" y="543"/>
                  </a:cubicBezTo>
                  <a:close/>
                  <a:moveTo>
                    <a:pt x="300" y="472"/>
                  </a:moveTo>
                  <a:cubicBezTo>
                    <a:pt x="32" y="472"/>
                    <a:pt x="32" y="472"/>
                    <a:pt x="32" y="472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00" y="88"/>
                    <a:pt x="300" y="88"/>
                    <a:pt x="300" y="88"/>
                  </a:cubicBezTo>
                  <a:lnTo>
                    <a:pt x="300" y="472"/>
                  </a:lnTo>
                  <a:close/>
                  <a:moveTo>
                    <a:pt x="177" y="156"/>
                  </a:moveTo>
                  <a:cubicBezTo>
                    <a:pt x="246" y="193"/>
                    <a:pt x="246" y="193"/>
                    <a:pt x="246" y="193"/>
                  </a:cubicBezTo>
                  <a:moveTo>
                    <a:pt x="118" y="156"/>
                  </a:moveTo>
                  <a:cubicBezTo>
                    <a:pt x="256" y="232"/>
                    <a:pt x="256" y="232"/>
                    <a:pt x="256" y="232"/>
                  </a:cubicBez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" y="1371600"/>
            <a:ext cx="1295400" cy="1295400"/>
            <a:chOff x="7391400" y="1905000"/>
            <a:chExt cx="1295400" cy="1295400"/>
          </a:xfrm>
        </p:grpSpPr>
        <p:sp>
          <p:nvSpPr>
            <p:cNvPr id="42" name="Oval 41"/>
            <p:cNvSpPr/>
            <p:nvPr/>
          </p:nvSpPr>
          <p:spPr>
            <a:xfrm>
              <a:off x="73914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3" name="Group 30"/>
            <p:cNvGrpSpPr/>
            <p:nvPr/>
          </p:nvGrpSpPr>
          <p:grpSpPr>
            <a:xfrm>
              <a:off x="7598251" y="2190750"/>
              <a:ext cx="926624" cy="817106"/>
              <a:chOff x="2166938" y="3592513"/>
              <a:chExt cx="1719263" cy="1516063"/>
            </a:xfrm>
          </p:grpSpPr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2166938" y="3592513"/>
                <a:ext cx="1719263" cy="1182688"/>
              </a:xfrm>
              <a:custGeom>
                <a:avLst/>
                <a:gdLst/>
                <a:ahLst/>
                <a:cxnLst>
                  <a:cxn ang="0">
                    <a:pos x="744" y="18"/>
                  </a:cxn>
                  <a:cxn ang="0">
                    <a:pos x="726" y="0"/>
                  </a:cxn>
                  <a:cxn ang="0">
                    <a:pos x="22" y="0"/>
                  </a:cxn>
                  <a:cxn ang="0">
                    <a:pos x="0" y="18"/>
                  </a:cxn>
                  <a:cxn ang="0">
                    <a:pos x="0" y="490"/>
                  </a:cxn>
                  <a:cxn ang="0">
                    <a:pos x="22" y="512"/>
                  </a:cxn>
                  <a:cxn ang="0">
                    <a:pos x="726" y="512"/>
                  </a:cxn>
                  <a:cxn ang="0">
                    <a:pos x="744" y="490"/>
                  </a:cxn>
                  <a:cxn ang="0">
                    <a:pos x="744" y="18"/>
                  </a:cxn>
                  <a:cxn ang="0">
                    <a:pos x="712" y="476"/>
                  </a:cxn>
                  <a:cxn ang="0">
                    <a:pos x="36" y="476"/>
                  </a:cxn>
                  <a:cxn ang="0">
                    <a:pos x="36" y="36"/>
                  </a:cxn>
                  <a:cxn ang="0">
                    <a:pos x="712" y="36"/>
                  </a:cxn>
                  <a:cxn ang="0">
                    <a:pos x="712" y="476"/>
                  </a:cxn>
                </a:cxnLst>
                <a:rect l="0" t="0" r="r" b="b"/>
                <a:pathLst>
                  <a:path w="744" h="512">
                    <a:moveTo>
                      <a:pt x="744" y="18"/>
                    </a:moveTo>
                    <a:cubicBezTo>
                      <a:pt x="744" y="7"/>
                      <a:pt x="737" y="0"/>
                      <a:pt x="7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501"/>
                      <a:pt x="11" y="512"/>
                      <a:pt x="22" y="512"/>
                    </a:cubicBezTo>
                    <a:cubicBezTo>
                      <a:pt x="726" y="512"/>
                      <a:pt x="726" y="512"/>
                      <a:pt x="726" y="512"/>
                    </a:cubicBezTo>
                    <a:cubicBezTo>
                      <a:pt x="737" y="512"/>
                      <a:pt x="744" y="501"/>
                      <a:pt x="744" y="490"/>
                    </a:cubicBezTo>
                    <a:lnTo>
                      <a:pt x="744" y="18"/>
                    </a:lnTo>
                    <a:close/>
                    <a:moveTo>
                      <a:pt x="712" y="476"/>
                    </a:moveTo>
                    <a:cubicBezTo>
                      <a:pt x="36" y="476"/>
                      <a:pt x="36" y="476"/>
                      <a:pt x="36" y="47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712" y="36"/>
                      <a:pt x="712" y="36"/>
                      <a:pt x="712" y="36"/>
                    </a:cubicBezTo>
                    <a:lnTo>
                      <a:pt x="712" y="476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2646363" y="4849813"/>
                <a:ext cx="749300" cy="258763"/>
              </a:xfrm>
              <a:custGeom>
                <a:avLst/>
                <a:gdLst/>
                <a:ahLst/>
                <a:cxnLst>
                  <a:cxn ang="0">
                    <a:pos x="314" y="84"/>
                  </a:cxn>
                  <a:cxn ang="0">
                    <a:pos x="243" y="84"/>
                  </a:cxn>
                  <a:cxn ang="0">
                    <a:pos x="242" y="84"/>
                  </a:cxn>
                  <a:cxn ang="0">
                    <a:pos x="220" y="63"/>
                  </a:cxn>
                  <a:cxn ang="0">
                    <a:pos x="220" y="0"/>
                  </a:cxn>
                  <a:cxn ang="0">
                    <a:pos x="104" y="0"/>
                  </a:cxn>
                  <a:cxn ang="0">
                    <a:pos x="104" y="63"/>
                  </a:cxn>
                  <a:cxn ang="0">
                    <a:pos x="85" y="84"/>
                  </a:cxn>
                  <a:cxn ang="0">
                    <a:pos x="84" y="84"/>
                  </a:cxn>
                  <a:cxn ang="0">
                    <a:pos x="13" y="84"/>
                  </a:cxn>
                  <a:cxn ang="0">
                    <a:pos x="0" y="94"/>
                  </a:cxn>
                  <a:cxn ang="0">
                    <a:pos x="0" y="98"/>
                  </a:cxn>
                  <a:cxn ang="0">
                    <a:pos x="13" y="112"/>
                  </a:cxn>
                  <a:cxn ang="0">
                    <a:pos x="314" y="112"/>
                  </a:cxn>
                  <a:cxn ang="0">
                    <a:pos x="324" y="98"/>
                  </a:cxn>
                  <a:cxn ang="0">
                    <a:pos x="324" y="94"/>
                  </a:cxn>
                  <a:cxn ang="0">
                    <a:pos x="314" y="84"/>
                  </a:cxn>
                </a:cxnLst>
                <a:rect l="0" t="0" r="r" b="b"/>
                <a:pathLst>
                  <a:path w="324" h="112">
                    <a:moveTo>
                      <a:pt x="314" y="84"/>
                    </a:moveTo>
                    <a:cubicBezTo>
                      <a:pt x="243" y="84"/>
                      <a:pt x="243" y="84"/>
                      <a:pt x="243" y="84"/>
                    </a:cubicBezTo>
                    <a:cubicBezTo>
                      <a:pt x="242" y="84"/>
                      <a:pt x="242" y="84"/>
                      <a:pt x="242" y="84"/>
                    </a:cubicBezTo>
                    <a:cubicBezTo>
                      <a:pt x="231" y="84"/>
                      <a:pt x="220" y="74"/>
                      <a:pt x="220" y="63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74"/>
                      <a:pt x="96" y="84"/>
                      <a:pt x="85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7" y="84"/>
                      <a:pt x="0" y="88"/>
                      <a:pt x="0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5"/>
                      <a:pt x="7" y="112"/>
                      <a:pt x="13" y="112"/>
                    </a:cubicBezTo>
                    <a:cubicBezTo>
                      <a:pt x="314" y="112"/>
                      <a:pt x="314" y="112"/>
                      <a:pt x="314" y="112"/>
                    </a:cubicBezTo>
                    <a:cubicBezTo>
                      <a:pt x="320" y="112"/>
                      <a:pt x="324" y="105"/>
                      <a:pt x="324" y="98"/>
                    </a:cubicBezTo>
                    <a:cubicBezTo>
                      <a:pt x="324" y="94"/>
                      <a:pt x="324" y="94"/>
                      <a:pt x="324" y="94"/>
                    </a:cubicBezTo>
                    <a:cubicBezTo>
                      <a:pt x="324" y="88"/>
                      <a:pt x="320" y="84"/>
                      <a:pt x="314" y="84"/>
                    </a:cubicBez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3262313" y="3852863"/>
                <a:ext cx="346075" cy="18573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2965450" y="3852863"/>
                <a:ext cx="693738" cy="38100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sp>
        <p:nvSpPr>
          <p:cNvPr id="48" name="Hexagon 47"/>
          <p:cNvSpPr/>
          <p:nvPr/>
        </p:nvSpPr>
        <p:spPr>
          <a:xfrm>
            <a:off x="2590800" y="2875825"/>
            <a:ext cx="511972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818E8F"/>
              </a:solidFill>
            </a:endParaRPr>
          </a:p>
        </p:txBody>
      </p:sp>
      <p:sp>
        <p:nvSpPr>
          <p:cNvPr id="49" name="Hexagon 48"/>
          <p:cNvSpPr/>
          <p:nvPr/>
        </p:nvSpPr>
        <p:spPr>
          <a:xfrm>
            <a:off x="5888828" y="2876469"/>
            <a:ext cx="511972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818E8F"/>
              </a:solidFill>
            </a:endParaRPr>
          </a:p>
        </p:txBody>
      </p:sp>
      <p:cxnSp>
        <p:nvCxnSpPr>
          <p:cNvPr id="50" name="Straight Connector 49"/>
          <p:cNvCxnSpPr>
            <a:stCxn id="39" idx="7"/>
            <a:endCxn id="48" idx="2"/>
          </p:cNvCxnSpPr>
          <p:nvPr/>
        </p:nvCxnSpPr>
        <p:spPr>
          <a:xfrm flipV="1">
            <a:off x="1791493" y="3256825"/>
            <a:ext cx="894557" cy="38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48" idx="4"/>
          </p:cNvCxnSpPr>
          <p:nvPr/>
        </p:nvCxnSpPr>
        <p:spPr>
          <a:xfrm>
            <a:off x="1791493" y="2477293"/>
            <a:ext cx="894557" cy="39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5"/>
            <a:endCxn id="6" idx="3"/>
          </p:cNvCxnSpPr>
          <p:nvPr/>
        </p:nvCxnSpPr>
        <p:spPr>
          <a:xfrm flipV="1">
            <a:off x="6305550" y="2463086"/>
            <a:ext cx="894557" cy="41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010400" y="3429000"/>
            <a:ext cx="1295400" cy="1295400"/>
            <a:chOff x="7543800" y="3429000"/>
            <a:chExt cx="1295400" cy="1295400"/>
          </a:xfrm>
        </p:grpSpPr>
        <p:sp>
          <p:nvSpPr>
            <p:cNvPr id="54" name="Oval 53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8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9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1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2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3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4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1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3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4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5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6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8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0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1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2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5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cxnSp>
        <p:nvCxnSpPr>
          <p:cNvPr id="86" name="Straight Connector 85"/>
          <p:cNvCxnSpPr>
            <a:stCxn id="49" idx="1"/>
            <a:endCxn id="54" idx="1"/>
          </p:cNvCxnSpPr>
          <p:nvPr/>
        </p:nvCxnSpPr>
        <p:spPr>
          <a:xfrm>
            <a:off x="6305550" y="3257469"/>
            <a:ext cx="894557" cy="36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879022" y="2875825"/>
            <a:ext cx="388178" cy="3810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B9B8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717222" y="2875825"/>
            <a:ext cx="388178" cy="3810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131" name="Straight Connector 130"/>
          <p:cNvCxnSpPr>
            <a:stCxn id="127" idx="1"/>
            <a:endCxn id="48" idx="0"/>
          </p:cNvCxnSpPr>
          <p:nvPr/>
        </p:nvCxnSpPr>
        <p:spPr>
          <a:xfrm flipH="1">
            <a:off x="3102772" y="3066325"/>
            <a:ext cx="7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7" idx="3"/>
            <a:endCxn id="128" idx="1"/>
          </p:cNvCxnSpPr>
          <p:nvPr/>
        </p:nvCxnSpPr>
        <p:spPr>
          <a:xfrm>
            <a:off x="4267200" y="3066325"/>
            <a:ext cx="450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8" idx="3"/>
            <a:endCxn id="49" idx="3"/>
          </p:cNvCxnSpPr>
          <p:nvPr/>
        </p:nvCxnSpPr>
        <p:spPr>
          <a:xfrm>
            <a:off x="5105400" y="3066325"/>
            <a:ext cx="783428" cy="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2461274" y="2799625"/>
            <a:ext cx="762000" cy="533400"/>
          </a:xfrm>
          <a:prstGeom prst="roundRect">
            <a:avLst/>
          </a:prstGeom>
          <a:noFill/>
          <a:ln>
            <a:solidFill>
              <a:srgbClr val="F16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561022" y="3352800"/>
            <a:ext cx="1524000" cy="1447800"/>
          </a:xfrm>
          <a:prstGeom prst="roundRect">
            <a:avLst/>
          </a:prstGeom>
          <a:noFill/>
          <a:ln>
            <a:solidFill>
              <a:srgbClr val="AAC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804406" y="2799625"/>
            <a:ext cx="537410" cy="533400"/>
          </a:xfrm>
          <a:prstGeom prst="roundRect">
            <a:avLst/>
          </a:prstGeom>
          <a:noFill/>
          <a:ln>
            <a:solidFill>
              <a:srgbClr val="F16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457200" y="5386138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/>
              <a:t>Vertices are hosts and </a:t>
            </a:r>
            <a:r>
              <a:rPr lang="en-US" dirty="0" err="1"/>
              <a:t>Middleboxes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4642606" y="2793751"/>
            <a:ext cx="537410" cy="533400"/>
          </a:xfrm>
          <a:prstGeom prst="roundRect">
            <a:avLst/>
          </a:prstGeom>
          <a:noFill/>
          <a:ln>
            <a:solidFill>
              <a:srgbClr val="F16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5766268" y="2800269"/>
            <a:ext cx="762000" cy="533400"/>
          </a:xfrm>
          <a:prstGeom prst="roundRect">
            <a:avLst/>
          </a:prstGeom>
          <a:noFill/>
          <a:ln>
            <a:solidFill>
              <a:srgbClr val="F16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571500" y="1295400"/>
            <a:ext cx="1524000" cy="1447800"/>
          </a:xfrm>
          <a:prstGeom prst="roundRect">
            <a:avLst/>
          </a:prstGeom>
          <a:noFill/>
          <a:ln>
            <a:solidFill>
              <a:srgbClr val="AAC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854829" y="1246585"/>
            <a:ext cx="1524000" cy="1447800"/>
          </a:xfrm>
          <a:prstGeom prst="roundRect">
            <a:avLst/>
          </a:prstGeom>
          <a:noFill/>
          <a:ln>
            <a:solidFill>
              <a:srgbClr val="AAC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6896100" y="3314272"/>
            <a:ext cx="1524000" cy="1447800"/>
          </a:xfrm>
          <a:prstGeom prst="roundRect">
            <a:avLst/>
          </a:prstGeom>
          <a:noFill/>
          <a:ln>
            <a:solidFill>
              <a:srgbClr val="AAC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02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10400" y="1357393"/>
            <a:ext cx="1295400" cy="1295400"/>
            <a:chOff x="7543800" y="3429000"/>
            <a:chExt cx="1295400" cy="1295400"/>
          </a:xfrm>
        </p:grpSpPr>
        <p:sp>
          <p:nvSpPr>
            <p:cNvPr id="6" name="Oval 5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8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8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2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3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85800" y="3449650"/>
            <a:ext cx="1295400" cy="1295400"/>
            <a:chOff x="76200" y="1905000"/>
            <a:chExt cx="1295400" cy="1295400"/>
          </a:xfrm>
        </p:grpSpPr>
        <p:sp>
          <p:nvSpPr>
            <p:cNvPr id="39" name="Oval 38"/>
            <p:cNvSpPr/>
            <p:nvPr/>
          </p:nvSpPr>
          <p:spPr>
            <a:xfrm>
              <a:off x="762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485775" y="2165350"/>
              <a:ext cx="459326" cy="796925"/>
            </a:xfrm>
            <a:custGeom>
              <a:avLst/>
              <a:gdLst/>
              <a:ahLst/>
              <a:cxnLst>
                <a:cxn ang="0">
                  <a:pos x="332" y="11"/>
                </a:cxn>
                <a:cxn ang="0">
                  <a:pos x="321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565"/>
                </a:cxn>
                <a:cxn ang="0">
                  <a:pos x="11" y="576"/>
                </a:cxn>
                <a:cxn ang="0">
                  <a:pos x="321" y="576"/>
                </a:cxn>
                <a:cxn ang="0">
                  <a:pos x="332" y="565"/>
                </a:cxn>
                <a:cxn ang="0">
                  <a:pos x="332" y="11"/>
                </a:cxn>
                <a:cxn ang="0">
                  <a:pos x="220" y="41"/>
                </a:cxn>
                <a:cxn ang="0">
                  <a:pos x="217" y="44"/>
                </a:cxn>
                <a:cxn ang="0">
                  <a:pos x="119" y="44"/>
                </a:cxn>
                <a:cxn ang="0">
                  <a:pos x="116" y="41"/>
                </a:cxn>
                <a:cxn ang="0">
                  <a:pos x="116" y="39"/>
                </a:cxn>
                <a:cxn ang="0">
                  <a:pos x="119" y="36"/>
                </a:cxn>
                <a:cxn ang="0">
                  <a:pos x="217" y="36"/>
                </a:cxn>
                <a:cxn ang="0">
                  <a:pos x="220" y="39"/>
                </a:cxn>
                <a:cxn ang="0">
                  <a:pos x="220" y="41"/>
                </a:cxn>
                <a:cxn ang="0">
                  <a:pos x="168" y="543"/>
                </a:cxn>
                <a:cxn ang="0">
                  <a:pos x="152" y="527"/>
                </a:cxn>
                <a:cxn ang="0">
                  <a:pos x="168" y="511"/>
                </a:cxn>
                <a:cxn ang="0">
                  <a:pos x="184" y="527"/>
                </a:cxn>
                <a:cxn ang="0">
                  <a:pos x="168" y="543"/>
                </a:cxn>
                <a:cxn ang="0">
                  <a:pos x="300" y="472"/>
                </a:cxn>
                <a:cxn ang="0">
                  <a:pos x="32" y="472"/>
                </a:cxn>
                <a:cxn ang="0">
                  <a:pos x="32" y="88"/>
                </a:cxn>
                <a:cxn ang="0">
                  <a:pos x="300" y="88"/>
                </a:cxn>
                <a:cxn ang="0">
                  <a:pos x="300" y="472"/>
                </a:cxn>
                <a:cxn ang="0">
                  <a:pos x="177" y="156"/>
                </a:cxn>
                <a:cxn ang="0">
                  <a:pos x="246" y="193"/>
                </a:cxn>
                <a:cxn ang="0">
                  <a:pos x="118" y="156"/>
                </a:cxn>
                <a:cxn ang="0">
                  <a:pos x="256" y="232"/>
                </a:cxn>
              </a:cxnLst>
              <a:rect l="0" t="0" r="r" b="b"/>
              <a:pathLst>
                <a:path w="332" h="576">
                  <a:moveTo>
                    <a:pt x="332" y="11"/>
                  </a:moveTo>
                  <a:cubicBezTo>
                    <a:pt x="332" y="5"/>
                    <a:pt x="327" y="0"/>
                    <a:pt x="3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1"/>
                    <a:pt x="5" y="576"/>
                    <a:pt x="11" y="576"/>
                  </a:cubicBezTo>
                  <a:cubicBezTo>
                    <a:pt x="321" y="576"/>
                    <a:pt x="321" y="576"/>
                    <a:pt x="321" y="576"/>
                  </a:cubicBezTo>
                  <a:cubicBezTo>
                    <a:pt x="327" y="576"/>
                    <a:pt x="332" y="571"/>
                    <a:pt x="332" y="565"/>
                  </a:cubicBezTo>
                  <a:lnTo>
                    <a:pt x="332" y="11"/>
                  </a:lnTo>
                  <a:close/>
                  <a:moveTo>
                    <a:pt x="220" y="41"/>
                  </a:moveTo>
                  <a:cubicBezTo>
                    <a:pt x="220" y="43"/>
                    <a:pt x="219" y="44"/>
                    <a:pt x="217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7" y="44"/>
                    <a:pt x="116" y="43"/>
                    <a:pt x="116" y="41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7"/>
                    <a:pt x="117" y="36"/>
                    <a:pt x="119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9" y="36"/>
                    <a:pt x="220" y="37"/>
                    <a:pt x="220" y="39"/>
                  </a:cubicBezTo>
                  <a:lnTo>
                    <a:pt x="220" y="41"/>
                  </a:lnTo>
                  <a:close/>
                  <a:moveTo>
                    <a:pt x="168" y="543"/>
                  </a:moveTo>
                  <a:cubicBezTo>
                    <a:pt x="159" y="543"/>
                    <a:pt x="152" y="536"/>
                    <a:pt x="152" y="527"/>
                  </a:cubicBezTo>
                  <a:cubicBezTo>
                    <a:pt x="152" y="518"/>
                    <a:pt x="159" y="511"/>
                    <a:pt x="168" y="511"/>
                  </a:cubicBezTo>
                  <a:cubicBezTo>
                    <a:pt x="177" y="511"/>
                    <a:pt x="184" y="518"/>
                    <a:pt x="184" y="527"/>
                  </a:cubicBezTo>
                  <a:cubicBezTo>
                    <a:pt x="184" y="536"/>
                    <a:pt x="177" y="543"/>
                    <a:pt x="168" y="543"/>
                  </a:cubicBezTo>
                  <a:close/>
                  <a:moveTo>
                    <a:pt x="300" y="472"/>
                  </a:moveTo>
                  <a:cubicBezTo>
                    <a:pt x="32" y="472"/>
                    <a:pt x="32" y="472"/>
                    <a:pt x="32" y="472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00" y="88"/>
                    <a:pt x="300" y="88"/>
                    <a:pt x="300" y="88"/>
                  </a:cubicBezTo>
                  <a:lnTo>
                    <a:pt x="300" y="472"/>
                  </a:lnTo>
                  <a:close/>
                  <a:moveTo>
                    <a:pt x="177" y="156"/>
                  </a:moveTo>
                  <a:cubicBezTo>
                    <a:pt x="246" y="193"/>
                    <a:pt x="246" y="193"/>
                    <a:pt x="246" y="193"/>
                  </a:cubicBezTo>
                  <a:moveTo>
                    <a:pt x="118" y="156"/>
                  </a:moveTo>
                  <a:cubicBezTo>
                    <a:pt x="256" y="232"/>
                    <a:pt x="256" y="232"/>
                    <a:pt x="256" y="232"/>
                  </a:cubicBez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" y="1371600"/>
            <a:ext cx="1295400" cy="1295400"/>
            <a:chOff x="7391400" y="1905000"/>
            <a:chExt cx="1295400" cy="1295400"/>
          </a:xfrm>
        </p:grpSpPr>
        <p:sp>
          <p:nvSpPr>
            <p:cNvPr id="42" name="Oval 41"/>
            <p:cNvSpPr/>
            <p:nvPr/>
          </p:nvSpPr>
          <p:spPr>
            <a:xfrm>
              <a:off x="73914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3" name="Group 30"/>
            <p:cNvGrpSpPr/>
            <p:nvPr/>
          </p:nvGrpSpPr>
          <p:grpSpPr>
            <a:xfrm>
              <a:off x="7598251" y="2190750"/>
              <a:ext cx="926624" cy="817106"/>
              <a:chOff x="2166938" y="3592513"/>
              <a:chExt cx="1719263" cy="1516063"/>
            </a:xfrm>
          </p:grpSpPr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2166938" y="3592513"/>
                <a:ext cx="1719263" cy="1182688"/>
              </a:xfrm>
              <a:custGeom>
                <a:avLst/>
                <a:gdLst/>
                <a:ahLst/>
                <a:cxnLst>
                  <a:cxn ang="0">
                    <a:pos x="744" y="18"/>
                  </a:cxn>
                  <a:cxn ang="0">
                    <a:pos x="726" y="0"/>
                  </a:cxn>
                  <a:cxn ang="0">
                    <a:pos x="22" y="0"/>
                  </a:cxn>
                  <a:cxn ang="0">
                    <a:pos x="0" y="18"/>
                  </a:cxn>
                  <a:cxn ang="0">
                    <a:pos x="0" y="490"/>
                  </a:cxn>
                  <a:cxn ang="0">
                    <a:pos x="22" y="512"/>
                  </a:cxn>
                  <a:cxn ang="0">
                    <a:pos x="726" y="512"/>
                  </a:cxn>
                  <a:cxn ang="0">
                    <a:pos x="744" y="490"/>
                  </a:cxn>
                  <a:cxn ang="0">
                    <a:pos x="744" y="18"/>
                  </a:cxn>
                  <a:cxn ang="0">
                    <a:pos x="712" y="476"/>
                  </a:cxn>
                  <a:cxn ang="0">
                    <a:pos x="36" y="476"/>
                  </a:cxn>
                  <a:cxn ang="0">
                    <a:pos x="36" y="36"/>
                  </a:cxn>
                  <a:cxn ang="0">
                    <a:pos x="712" y="36"/>
                  </a:cxn>
                  <a:cxn ang="0">
                    <a:pos x="712" y="476"/>
                  </a:cxn>
                </a:cxnLst>
                <a:rect l="0" t="0" r="r" b="b"/>
                <a:pathLst>
                  <a:path w="744" h="512">
                    <a:moveTo>
                      <a:pt x="744" y="18"/>
                    </a:moveTo>
                    <a:cubicBezTo>
                      <a:pt x="744" y="7"/>
                      <a:pt x="737" y="0"/>
                      <a:pt x="7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501"/>
                      <a:pt x="11" y="512"/>
                      <a:pt x="22" y="512"/>
                    </a:cubicBezTo>
                    <a:cubicBezTo>
                      <a:pt x="726" y="512"/>
                      <a:pt x="726" y="512"/>
                      <a:pt x="726" y="512"/>
                    </a:cubicBezTo>
                    <a:cubicBezTo>
                      <a:pt x="737" y="512"/>
                      <a:pt x="744" y="501"/>
                      <a:pt x="744" y="490"/>
                    </a:cubicBezTo>
                    <a:lnTo>
                      <a:pt x="744" y="18"/>
                    </a:lnTo>
                    <a:close/>
                    <a:moveTo>
                      <a:pt x="712" y="476"/>
                    </a:moveTo>
                    <a:cubicBezTo>
                      <a:pt x="36" y="476"/>
                      <a:pt x="36" y="476"/>
                      <a:pt x="36" y="47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712" y="36"/>
                      <a:pt x="712" y="36"/>
                      <a:pt x="712" y="36"/>
                    </a:cubicBezTo>
                    <a:lnTo>
                      <a:pt x="712" y="476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2646363" y="4849813"/>
                <a:ext cx="749300" cy="258763"/>
              </a:xfrm>
              <a:custGeom>
                <a:avLst/>
                <a:gdLst/>
                <a:ahLst/>
                <a:cxnLst>
                  <a:cxn ang="0">
                    <a:pos x="314" y="84"/>
                  </a:cxn>
                  <a:cxn ang="0">
                    <a:pos x="243" y="84"/>
                  </a:cxn>
                  <a:cxn ang="0">
                    <a:pos x="242" y="84"/>
                  </a:cxn>
                  <a:cxn ang="0">
                    <a:pos x="220" y="63"/>
                  </a:cxn>
                  <a:cxn ang="0">
                    <a:pos x="220" y="0"/>
                  </a:cxn>
                  <a:cxn ang="0">
                    <a:pos x="104" y="0"/>
                  </a:cxn>
                  <a:cxn ang="0">
                    <a:pos x="104" y="63"/>
                  </a:cxn>
                  <a:cxn ang="0">
                    <a:pos x="85" y="84"/>
                  </a:cxn>
                  <a:cxn ang="0">
                    <a:pos x="84" y="84"/>
                  </a:cxn>
                  <a:cxn ang="0">
                    <a:pos x="13" y="84"/>
                  </a:cxn>
                  <a:cxn ang="0">
                    <a:pos x="0" y="94"/>
                  </a:cxn>
                  <a:cxn ang="0">
                    <a:pos x="0" y="98"/>
                  </a:cxn>
                  <a:cxn ang="0">
                    <a:pos x="13" y="112"/>
                  </a:cxn>
                  <a:cxn ang="0">
                    <a:pos x="314" y="112"/>
                  </a:cxn>
                  <a:cxn ang="0">
                    <a:pos x="324" y="98"/>
                  </a:cxn>
                  <a:cxn ang="0">
                    <a:pos x="324" y="94"/>
                  </a:cxn>
                  <a:cxn ang="0">
                    <a:pos x="314" y="84"/>
                  </a:cxn>
                </a:cxnLst>
                <a:rect l="0" t="0" r="r" b="b"/>
                <a:pathLst>
                  <a:path w="324" h="112">
                    <a:moveTo>
                      <a:pt x="314" y="84"/>
                    </a:moveTo>
                    <a:cubicBezTo>
                      <a:pt x="243" y="84"/>
                      <a:pt x="243" y="84"/>
                      <a:pt x="243" y="84"/>
                    </a:cubicBezTo>
                    <a:cubicBezTo>
                      <a:pt x="242" y="84"/>
                      <a:pt x="242" y="84"/>
                      <a:pt x="242" y="84"/>
                    </a:cubicBezTo>
                    <a:cubicBezTo>
                      <a:pt x="231" y="84"/>
                      <a:pt x="220" y="74"/>
                      <a:pt x="220" y="63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74"/>
                      <a:pt x="96" y="84"/>
                      <a:pt x="85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7" y="84"/>
                      <a:pt x="0" y="88"/>
                      <a:pt x="0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5"/>
                      <a:pt x="7" y="112"/>
                      <a:pt x="13" y="112"/>
                    </a:cubicBezTo>
                    <a:cubicBezTo>
                      <a:pt x="314" y="112"/>
                      <a:pt x="314" y="112"/>
                      <a:pt x="314" y="112"/>
                    </a:cubicBezTo>
                    <a:cubicBezTo>
                      <a:pt x="320" y="112"/>
                      <a:pt x="324" y="105"/>
                      <a:pt x="324" y="98"/>
                    </a:cubicBezTo>
                    <a:cubicBezTo>
                      <a:pt x="324" y="94"/>
                      <a:pt x="324" y="94"/>
                      <a:pt x="324" y="94"/>
                    </a:cubicBezTo>
                    <a:cubicBezTo>
                      <a:pt x="324" y="88"/>
                      <a:pt x="320" y="84"/>
                      <a:pt x="314" y="84"/>
                    </a:cubicBez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3262313" y="3852863"/>
                <a:ext cx="346075" cy="18573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2965450" y="3852863"/>
                <a:ext cx="693738" cy="38100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sp>
        <p:nvSpPr>
          <p:cNvPr id="48" name="Hexagon 47"/>
          <p:cNvSpPr/>
          <p:nvPr/>
        </p:nvSpPr>
        <p:spPr>
          <a:xfrm>
            <a:off x="2590800" y="2875825"/>
            <a:ext cx="511972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818E8F"/>
              </a:solidFill>
            </a:endParaRPr>
          </a:p>
        </p:txBody>
      </p:sp>
      <p:sp>
        <p:nvSpPr>
          <p:cNvPr id="49" name="Hexagon 48"/>
          <p:cNvSpPr/>
          <p:nvPr/>
        </p:nvSpPr>
        <p:spPr>
          <a:xfrm>
            <a:off x="5888828" y="2876469"/>
            <a:ext cx="511972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818E8F"/>
              </a:solidFill>
            </a:endParaRPr>
          </a:p>
        </p:txBody>
      </p:sp>
      <p:cxnSp>
        <p:nvCxnSpPr>
          <p:cNvPr id="50" name="Straight Connector 49"/>
          <p:cNvCxnSpPr>
            <a:stCxn id="39" idx="7"/>
            <a:endCxn id="48" idx="2"/>
          </p:cNvCxnSpPr>
          <p:nvPr/>
        </p:nvCxnSpPr>
        <p:spPr>
          <a:xfrm flipV="1">
            <a:off x="1791493" y="3256825"/>
            <a:ext cx="894557" cy="38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48" idx="4"/>
          </p:cNvCxnSpPr>
          <p:nvPr/>
        </p:nvCxnSpPr>
        <p:spPr>
          <a:xfrm>
            <a:off x="1791493" y="2477293"/>
            <a:ext cx="894557" cy="398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5"/>
            <a:endCxn id="6" idx="3"/>
          </p:cNvCxnSpPr>
          <p:nvPr/>
        </p:nvCxnSpPr>
        <p:spPr>
          <a:xfrm flipV="1">
            <a:off x="6305550" y="2463086"/>
            <a:ext cx="894557" cy="41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010400" y="3429000"/>
            <a:ext cx="1295400" cy="1295400"/>
            <a:chOff x="7543800" y="3429000"/>
            <a:chExt cx="1295400" cy="1295400"/>
          </a:xfrm>
        </p:grpSpPr>
        <p:sp>
          <p:nvSpPr>
            <p:cNvPr id="54" name="Oval 53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8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9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1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2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3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4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1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3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4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5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6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8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0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1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2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5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cxnSp>
        <p:nvCxnSpPr>
          <p:cNvPr id="86" name="Straight Connector 85"/>
          <p:cNvCxnSpPr>
            <a:stCxn id="49" idx="1"/>
            <a:endCxn id="54" idx="1"/>
          </p:cNvCxnSpPr>
          <p:nvPr/>
        </p:nvCxnSpPr>
        <p:spPr>
          <a:xfrm>
            <a:off x="6305550" y="3257469"/>
            <a:ext cx="894557" cy="36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879022" y="2875825"/>
            <a:ext cx="388178" cy="3810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B9B8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717222" y="2875825"/>
            <a:ext cx="388178" cy="3810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131" name="Straight Connector 130"/>
          <p:cNvCxnSpPr>
            <a:stCxn id="127" idx="1"/>
            <a:endCxn id="48" idx="0"/>
          </p:cNvCxnSpPr>
          <p:nvPr/>
        </p:nvCxnSpPr>
        <p:spPr>
          <a:xfrm flipH="1">
            <a:off x="3102772" y="3066325"/>
            <a:ext cx="7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7" idx="3"/>
            <a:endCxn id="128" idx="1"/>
          </p:cNvCxnSpPr>
          <p:nvPr/>
        </p:nvCxnSpPr>
        <p:spPr>
          <a:xfrm>
            <a:off x="4267200" y="3066325"/>
            <a:ext cx="450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8" idx="3"/>
            <a:endCxn id="49" idx="3"/>
          </p:cNvCxnSpPr>
          <p:nvPr/>
        </p:nvCxnSpPr>
        <p:spPr>
          <a:xfrm>
            <a:off x="5105400" y="3066325"/>
            <a:ext cx="783428" cy="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ontent Placeholder 2"/>
          <p:cNvSpPr>
            <a:spLocks noGrp="1"/>
          </p:cNvSpPr>
          <p:nvPr>
            <p:ph idx="1"/>
          </p:nvPr>
        </p:nvSpPr>
        <p:spPr>
          <a:xfrm>
            <a:off x="457200" y="5386138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/>
              <a:t>Packets are &lt;Source, Destination, Tag&gt; </a:t>
            </a:r>
            <a:r>
              <a:rPr lang="en-US" dirty="0" err="1"/>
              <a:t>tuples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2514600" y="3429000"/>
            <a:ext cx="1371600" cy="228600"/>
            <a:chOff x="1828800" y="4114800"/>
            <a:chExt cx="1371600" cy="228600"/>
          </a:xfrm>
        </p:grpSpPr>
        <p:sp>
          <p:nvSpPr>
            <p:cNvPr id="93" name="Snip Diagonal Corner Rectangle 92"/>
            <p:cNvSpPr/>
            <p:nvPr/>
          </p:nvSpPr>
          <p:spPr>
            <a:xfrm>
              <a:off x="1828800" y="4114800"/>
              <a:ext cx="1371600" cy="228600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600" dirty="0">
                  <a:solidFill>
                    <a:srgbClr val="56445D"/>
                  </a:solidFill>
                </a:rPr>
                <a:t>A  C   ‘</a:t>
              </a:r>
              <a:r>
                <a:rPr lang="en-US" sz="1600" dirty="0" err="1">
                  <a:solidFill>
                    <a:srgbClr val="56445D"/>
                  </a:solidFill>
                </a:rPr>
                <a:t>skype</a:t>
              </a:r>
              <a:r>
                <a:rPr lang="en-US" sz="1600" dirty="0">
                  <a:solidFill>
                    <a:srgbClr val="56445D"/>
                  </a:solidFill>
                </a:rPr>
                <a:t>’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362200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117558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0935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11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2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1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Representation</a:t>
            </a:r>
            <a:br>
              <a:rPr lang="en-US" dirty="0"/>
            </a:br>
            <a:r>
              <a:rPr lang="en-US" dirty="0"/>
              <a:t>Hole Punching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INTERN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dirty="0">
                <a:solidFill>
                  <a:srgbClr val="B7C5C5"/>
                </a:solidFill>
                <a:latin typeface="TeXGyreCursor" panose="00000509000000000000" pitchFamily="49" charset="0"/>
              </a:rPr>
              <a:t>// hosts within organization</a:t>
            </a:r>
          </a:p>
          <a:p>
            <a:pPr marL="0" indent="0">
              <a:buNone/>
            </a:pPr>
            <a:r>
              <a:rPr lang="en-US" sz="2400" dirty="0">
                <a:latin typeface="TeXGyreCursor" panose="00000509000000000000" pitchFamily="49" charset="0"/>
              </a:rPr>
              <a:t>    </a:t>
            </a:r>
            <a:r>
              <a:rPr lang="en-US" sz="2400" b="1" dirty="0" err="1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.</a:t>
            </a:r>
            <a:r>
              <a:rPr lang="en-US" sz="2400" b="1" dirty="0" err="1">
                <a:solidFill>
                  <a:srgbClr val="818E8F"/>
                </a:solidFill>
                <a:latin typeface="TeXGyreCursor" panose="00000509000000000000" pitchFamily="49" charset="0"/>
              </a:rPr>
              <a:t>insert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EXTERN)}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rgbClr val="818E8F"/>
                </a:solidFill>
              </a:rPr>
              <a:t>∧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// trusted hosts outside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INTERN)}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rgbClr val="818E8F"/>
                </a:solidFill>
              </a:rPr>
              <a:t>∧  ¬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⌀ </a:t>
            </a: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// untrusted hosts </a:t>
            </a:r>
          </a:p>
        </p:txBody>
      </p:sp>
    </p:spTree>
    <p:extLst>
      <p:ext uri="{BB962C8B-B14F-4D97-AF65-F5344CB8AC3E}">
        <p14:creationId xmlns="" xmlns:p14="http://schemas.microsoft.com/office/powerpoint/2010/main" val="1740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Representation</a:t>
            </a:r>
            <a:br>
              <a:rPr lang="en-US" dirty="0"/>
            </a:br>
            <a:r>
              <a:rPr lang="en-US" dirty="0"/>
              <a:t>Hole Punching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INTERN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dirty="0">
                <a:solidFill>
                  <a:srgbClr val="B7C5C5"/>
                </a:solidFill>
                <a:latin typeface="TeXGyreCursor" panose="00000509000000000000" pitchFamily="49" charset="0"/>
              </a:rPr>
              <a:t>// hosts within organization</a:t>
            </a:r>
          </a:p>
          <a:p>
            <a:pPr marL="0" indent="0">
              <a:buNone/>
            </a:pPr>
            <a:r>
              <a:rPr lang="en-US" sz="2400" dirty="0">
                <a:latin typeface="TeXGyreCursor" panose="00000509000000000000" pitchFamily="49" charset="0"/>
              </a:rPr>
              <a:t>    </a:t>
            </a:r>
            <a:r>
              <a:rPr lang="en-US" sz="2400" b="1" dirty="0" err="1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.</a:t>
            </a:r>
            <a:r>
              <a:rPr lang="en-US" sz="2400" b="1" dirty="0" err="1">
                <a:solidFill>
                  <a:srgbClr val="818E8F"/>
                </a:solidFill>
                <a:latin typeface="TeXGyreCursor" panose="00000509000000000000" pitchFamily="49" charset="0"/>
              </a:rPr>
              <a:t>insert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EXTERN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)}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rgbClr val="818E8F"/>
                </a:solidFill>
              </a:rPr>
              <a:t>∧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// trusted hosts outside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INTERN)}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rgbClr val="818E8F"/>
                </a:solidFill>
              </a:rPr>
              <a:t>∧  ¬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⌀ </a:t>
            </a: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// untrusted hosts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43000" y="2971800"/>
            <a:ext cx="1447800" cy="381000"/>
          </a:xfrm>
          <a:prstGeom prst="roundRect">
            <a:avLst/>
          </a:prstGeom>
          <a:noFill/>
          <a:ln>
            <a:solidFill>
              <a:srgbClr val="F16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6B6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24400" y="3859253"/>
            <a:ext cx="1447800" cy="381000"/>
          </a:xfrm>
          <a:prstGeom prst="roundRect">
            <a:avLst/>
          </a:prstGeom>
          <a:noFill/>
          <a:ln>
            <a:solidFill>
              <a:srgbClr val="F16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6B6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29200" y="5181600"/>
            <a:ext cx="1447800" cy="381000"/>
          </a:xfrm>
          <a:prstGeom prst="roundRect">
            <a:avLst/>
          </a:prstGeom>
          <a:noFill/>
          <a:ln>
            <a:solidFill>
              <a:srgbClr val="F16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6B6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82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Representation</a:t>
            </a:r>
            <a:br>
              <a:rPr lang="en-US" dirty="0"/>
            </a:br>
            <a:r>
              <a:rPr lang="en-US" dirty="0"/>
              <a:t>Hole Punching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INTERN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dirty="0">
                <a:solidFill>
                  <a:srgbClr val="B7C5C5"/>
                </a:solidFill>
                <a:latin typeface="TeXGyreCursor" panose="00000509000000000000" pitchFamily="49" charset="0"/>
              </a:rPr>
              <a:t>// hosts within organization</a:t>
            </a:r>
          </a:p>
          <a:p>
            <a:pPr marL="0" indent="0">
              <a:buNone/>
            </a:pPr>
            <a:r>
              <a:rPr lang="en-US" sz="2400" dirty="0">
                <a:latin typeface="TeXGyreCursor" panose="00000509000000000000" pitchFamily="49" charset="0"/>
              </a:rPr>
              <a:t>    </a:t>
            </a:r>
            <a:r>
              <a:rPr lang="en-US" sz="2400" b="1" dirty="0" err="1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.</a:t>
            </a:r>
            <a:r>
              <a:rPr lang="en-US" sz="2400" b="1" dirty="0" err="1">
                <a:solidFill>
                  <a:srgbClr val="818E8F"/>
                </a:solidFill>
                <a:latin typeface="TeXGyreCursor" panose="00000509000000000000" pitchFamily="49" charset="0"/>
              </a:rPr>
              <a:t>insert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EXTERN)}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∧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// trusted hosts outside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INTERN)}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∧  ¬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)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⌀ // untrusted hosts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1427" y="2114746"/>
            <a:ext cx="2819400" cy="381000"/>
          </a:xfrm>
          <a:prstGeom prst="roundRect">
            <a:avLst/>
          </a:prstGeom>
          <a:noFill/>
          <a:ln>
            <a:solidFill>
              <a:srgbClr val="AAC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63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Representation</a:t>
            </a:r>
            <a:br>
              <a:rPr lang="en-US" dirty="0"/>
            </a:br>
            <a:r>
              <a:rPr lang="en-US" dirty="0"/>
              <a:t>Hole Punching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INTERN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dirty="0">
                <a:solidFill>
                  <a:srgbClr val="B7C5C5"/>
                </a:solidFill>
                <a:latin typeface="TeXGyreCursor" panose="00000509000000000000" pitchFamily="49" charset="0"/>
              </a:rPr>
              <a:t>// hosts within organization</a:t>
            </a:r>
          </a:p>
          <a:p>
            <a:pPr marL="0" indent="0">
              <a:buNone/>
            </a:pPr>
            <a:r>
              <a:rPr lang="en-US" sz="2400" dirty="0">
                <a:latin typeface="TeXGyreCursor" panose="00000509000000000000" pitchFamily="49" charset="0"/>
              </a:rPr>
              <a:t>    </a:t>
            </a:r>
            <a:r>
              <a:rPr lang="en-US" sz="2400" b="1" dirty="0" err="1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.</a:t>
            </a:r>
            <a:r>
              <a:rPr lang="en-US" sz="2400" b="1" dirty="0" err="1">
                <a:solidFill>
                  <a:srgbClr val="818E8F"/>
                </a:solidFill>
                <a:latin typeface="TeXGyreCursor" panose="00000509000000000000" pitchFamily="49" charset="0"/>
              </a:rPr>
              <a:t>insert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EXTERN)}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∧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// trusted hosts outside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INTERN)}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∧  ¬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)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⌀ // untrusted hosts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200" y="2971800"/>
            <a:ext cx="3581400" cy="381000"/>
          </a:xfrm>
          <a:prstGeom prst="roundRect">
            <a:avLst/>
          </a:prstGeom>
          <a:noFill/>
          <a:ln>
            <a:solidFill>
              <a:srgbClr val="AAC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50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Representation</a:t>
            </a:r>
            <a:br>
              <a:rPr lang="en-US" dirty="0"/>
            </a:br>
            <a:r>
              <a:rPr lang="en-US" dirty="0"/>
              <a:t>Hole Punching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INTERN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dirty="0">
                <a:solidFill>
                  <a:srgbClr val="B7C5C5"/>
                </a:solidFill>
                <a:latin typeface="TeXGyreCursor" panose="00000509000000000000" pitchFamily="49" charset="0"/>
              </a:rPr>
              <a:t>// hosts within organization</a:t>
            </a:r>
          </a:p>
          <a:p>
            <a:pPr marL="0" indent="0">
              <a:buNone/>
            </a:pPr>
            <a:r>
              <a:rPr lang="en-US" sz="2400" dirty="0">
                <a:latin typeface="TeXGyreCursor" panose="00000509000000000000" pitchFamily="49" charset="0"/>
              </a:rPr>
              <a:t>    </a:t>
            </a:r>
            <a:r>
              <a:rPr lang="en-US" sz="2400" b="1" dirty="0" err="1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.</a:t>
            </a:r>
            <a:r>
              <a:rPr lang="en-US" sz="2400" b="1" dirty="0" err="1">
                <a:solidFill>
                  <a:srgbClr val="818E8F"/>
                </a:solidFill>
                <a:latin typeface="TeXGyreCursor" panose="00000509000000000000" pitchFamily="49" charset="0"/>
              </a:rPr>
              <a:t>insert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EXTERN)}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∧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// trusted hosts outside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INTERN)}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∧  ¬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)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⌀ // untrusted hosts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200" y="3429000"/>
            <a:ext cx="5791200" cy="381000"/>
          </a:xfrm>
          <a:prstGeom prst="roundRect">
            <a:avLst/>
          </a:prstGeom>
          <a:noFill/>
          <a:ln>
            <a:solidFill>
              <a:srgbClr val="AAC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13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Representation</a:t>
            </a:r>
            <a:br>
              <a:rPr lang="en-US" dirty="0"/>
            </a:br>
            <a:r>
              <a:rPr lang="en-US" dirty="0"/>
              <a:t>Hole Punching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INTERN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// hosts within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.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insert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EXTERN)}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rgbClr val="818E8F"/>
                </a:solidFill>
              </a:rPr>
              <a:t>∧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// trusted hosts outside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INTERN)}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∧  ¬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)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⌀ // untrusted hosts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3863181"/>
            <a:ext cx="5715000" cy="381000"/>
          </a:xfrm>
          <a:prstGeom prst="roundRect">
            <a:avLst/>
          </a:prstGeom>
          <a:noFill/>
          <a:ln>
            <a:solidFill>
              <a:srgbClr val="AAC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58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Representation</a:t>
            </a:r>
            <a:br>
              <a:rPr lang="en-US" dirty="0"/>
            </a:br>
            <a:r>
              <a:rPr lang="en-US" dirty="0"/>
              <a:t>Hole Punching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INTERN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// hosts within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.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insert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EXTERN)}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rgbClr val="818E8F"/>
                </a:solidFill>
              </a:rPr>
              <a:t>∧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// trusted hosts outside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INTERN)}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∧  ¬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)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⌀ // untrusted hosts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200" y="4724400"/>
            <a:ext cx="5715000" cy="381000"/>
          </a:xfrm>
          <a:prstGeom prst="roundRect">
            <a:avLst/>
          </a:prstGeom>
          <a:noFill/>
          <a:ln>
            <a:solidFill>
              <a:srgbClr val="AAC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52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network topology</a:t>
            </a:r>
          </a:p>
          <a:p>
            <a:r>
              <a:rPr lang="en-US" dirty="0"/>
              <a:t>Task: Verify the safety of the network</a:t>
            </a:r>
          </a:p>
          <a:p>
            <a:pPr lvl="1"/>
            <a:r>
              <a:rPr lang="en-US" dirty="0"/>
              <a:t>Isolation</a:t>
            </a:r>
          </a:p>
          <a:p>
            <a:pPr lvl="1"/>
            <a:r>
              <a:rPr lang="en-US" dirty="0"/>
              <a:t>In the presence of </a:t>
            </a:r>
            <a:r>
              <a:rPr lang="en-US" dirty="0" err="1"/>
              <a:t>Middleboxes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71"/>
          <p:cNvGrpSpPr/>
          <p:nvPr/>
        </p:nvGrpSpPr>
        <p:grpSpPr>
          <a:xfrm>
            <a:off x="7467600" y="5105400"/>
            <a:ext cx="1295400" cy="1295400"/>
            <a:chOff x="7543800" y="3429000"/>
            <a:chExt cx="1295400" cy="1295400"/>
          </a:xfrm>
        </p:grpSpPr>
        <p:sp>
          <p:nvSpPr>
            <p:cNvPr id="6" name="Oval 5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8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8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2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3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grpSp>
        <p:nvGrpSpPr>
          <p:cNvPr id="38" name="Group 107"/>
          <p:cNvGrpSpPr/>
          <p:nvPr/>
        </p:nvGrpSpPr>
        <p:grpSpPr>
          <a:xfrm>
            <a:off x="457200" y="5029200"/>
            <a:ext cx="1295400" cy="1295400"/>
            <a:chOff x="76200" y="1905000"/>
            <a:chExt cx="1295400" cy="1295400"/>
          </a:xfrm>
        </p:grpSpPr>
        <p:sp>
          <p:nvSpPr>
            <p:cNvPr id="39" name="Oval 38"/>
            <p:cNvSpPr/>
            <p:nvPr/>
          </p:nvSpPr>
          <p:spPr>
            <a:xfrm>
              <a:off x="762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485775" y="2165350"/>
              <a:ext cx="459326" cy="796925"/>
            </a:xfrm>
            <a:custGeom>
              <a:avLst/>
              <a:gdLst/>
              <a:ahLst/>
              <a:cxnLst>
                <a:cxn ang="0">
                  <a:pos x="332" y="11"/>
                </a:cxn>
                <a:cxn ang="0">
                  <a:pos x="321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565"/>
                </a:cxn>
                <a:cxn ang="0">
                  <a:pos x="11" y="576"/>
                </a:cxn>
                <a:cxn ang="0">
                  <a:pos x="321" y="576"/>
                </a:cxn>
                <a:cxn ang="0">
                  <a:pos x="332" y="565"/>
                </a:cxn>
                <a:cxn ang="0">
                  <a:pos x="332" y="11"/>
                </a:cxn>
                <a:cxn ang="0">
                  <a:pos x="220" y="41"/>
                </a:cxn>
                <a:cxn ang="0">
                  <a:pos x="217" y="44"/>
                </a:cxn>
                <a:cxn ang="0">
                  <a:pos x="119" y="44"/>
                </a:cxn>
                <a:cxn ang="0">
                  <a:pos x="116" y="41"/>
                </a:cxn>
                <a:cxn ang="0">
                  <a:pos x="116" y="39"/>
                </a:cxn>
                <a:cxn ang="0">
                  <a:pos x="119" y="36"/>
                </a:cxn>
                <a:cxn ang="0">
                  <a:pos x="217" y="36"/>
                </a:cxn>
                <a:cxn ang="0">
                  <a:pos x="220" y="39"/>
                </a:cxn>
                <a:cxn ang="0">
                  <a:pos x="220" y="41"/>
                </a:cxn>
                <a:cxn ang="0">
                  <a:pos x="168" y="543"/>
                </a:cxn>
                <a:cxn ang="0">
                  <a:pos x="152" y="527"/>
                </a:cxn>
                <a:cxn ang="0">
                  <a:pos x="168" y="511"/>
                </a:cxn>
                <a:cxn ang="0">
                  <a:pos x="184" y="527"/>
                </a:cxn>
                <a:cxn ang="0">
                  <a:pos x="168" y="543"/>
                </a:cxn>
                <a:cxn ang="0">
                  <a:pos x="300" y="472"/>
                </a:cxn>
                <a:cxn ang="0">
                  <a:pos x="32" y="472"/>
                </a:cxn>
                <a:cxn ang="0">
                  <a:pos x="32" y="88"/>
                </a:cxn>
                <a:cxn ang="0">
                  <a:pos x="300" y="88"/>
                </a:cxn>
                <a:cxn ang="0">
                  <a:pos x="300" y="472"/>
                </a:cxn>
                <a:cxn ang="0">
                  <a:pos x="177" y="156"/>
                </a:cxn>
                <a:cxn ang="0">
                  <a:pos x="246" y="193"/>
                </a:cxn>
                <a:cxn ang="0">
                  <a:pos x="118" y="156"/>
                </a:cxn>
                <a:cxn ang="0">
                  <a:pos x="256" y="232"/>
                </a:cxn>
              </a:cxnLst>
              <a:rect l="0" t="0" r="r" b="b"/>
              <a:pathLst>
                <a:path w="332" h="576">
                  <a:moveTo>
                    <a:pt x="332" y="11"/>
                  </a:moveTo>
                  <a:cubicBezTo>
                    <a:pt x="332" y="5"/>
                    <a:pt x="327" y="0"/>
                    <a:pt x="3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1"/>
                    <a:pt x="5" y="576"/>
                    <a:pt x="11" y="576"/>
                  </a:cubicBezTo>
                  <a:cubicBezTo>
                    <a:pt x="321" y="576"/>
                    <a:pt x="321" y="576"/>
                    <a:pt x="321" y="576"/>
                  </a:cubicBezTo>
                  <a:cubicBezTo>
                    <a:pt x="327" y="576"/>
                    <a:pt x="332" y="571"/>
                    <a:pt x="332" y="565"/>
                  </a:cubicBezTo>
                  <a:lnTo>
                    <a:pt x="332" y="11"/>
                  </a:lnTo>
                  <a:close/>
                  <a:moveTo>
                    <a:pt x="220" y="41"/>
                  </a:moveTo>
                  <a:cubicBezTo>
                    <a:pt x="220" y="43"/>
                    <a:pt x="219" y="44"/>
                    <a:pt x="217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7" y="44"/>
                    <a:pt x="116" y="43"/>
                    <a:pt x="116" y="41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7"/>
                    <a:pt x="117" y="36"/>
                    <a:pt x="119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9" y="36"/>
                    <a:pt x="220" y="37"/>
                    <a:pt x="220" y="39"/>
                  </a:cubicBezTo>
                  <a:lnTo>
                    <a:pt x="220" y="41"/>
                  </a:lnTo>
                  <a:close/>
                  <a:moveTo>
                    <a:pt x="168" y="543"/>
                  </a:moveTo>
                  <a:cubicBezTo>
                    <a:pt x="159" y="543"/>
                    <a:pt x="152" y="536"/>
                    <a:pt x="152" y="527"/>
                  </a:cubicBezTo>
                  <a:cubicBezTo>
                    <a:pt x="152" y="518"/>
                    <a:pt x="159" y="511"/>
                    <a:pt x="168" y="511"/>
                  </a:cubicBezTo>
                  <a:cubicBezTo>
                    <a:pt x="177" y="511"/>
                    <a:pt x="184" y="518"/>
                    <a:pt x="184" y="527"/>
                  </a:cubicBezTo>
                  <a:cubicBezTo>
                    <a:pt x="184" y="536"/>
                    <a:pt x="177" y="543"/>
                    <a:pt x="168" y="543"/>
                  </a:cubicBezTo>
                  <a:close/>
                  <a:moveTo>
                    <a:pt x="300" y="472"/>
                  </a:moveTo>
                  <a:cubicBezTo>
                    <a:pt x="32" y="472"/>
                    <a:pt x="32" y="472"/>
                    <a:pt x="32" y="472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00" y="88"/>
                    <a:pt x="300" y="88"/>
                    <a:pt x="300" y="88"/>
                  </a:cubicBezTo>
                  <a:lnTo>
                    <a:pt x="300" y="472"/>
                  </a:lnTo>
                  <a:close/>
                  <a:moveTo>
                    <a:pt x="177" y="156"/>
                  </a:moveTo>
                  <a:cubicBezTo>
                    <a:pt x="246" y="193"/>
                    <a:pt x="246" y="193"/>
                    <a:pt x="246" y="193"/>
                  </a:cubicBezTo>
                  <a:moveTo>
                    <a:pt x="118" y="156"/>
                  </a:moveTo>
                  <a:cubicBezTo>
                    <a:pt x="256" y="232"/>
                    <a:pt x="256" y="232"/>
                    <a:pt x="256" y="232"/>
                  </a:cubicBez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grpSp>
        <p:nvGrpSpPr>
          <p:cNvPr id="41" name="Group 117"/>
          <p:cNvGrpSpPr/>
          <p:nvPr/>
        </p:nvGrpSpPr>
        <p:grpSpPr>
          <a:xfrm>
            <a:off x="2514600" y="5029200"/>
            <a:ext cx="1295400" cy="1295400"/>
            <a:chOff x="7391400" y="1905000"/>
            <a:chExt cx="1295400" cy="1295400"/>
          </a:xfrm>
        </p:grpSpPr>
        <p:sp>
          <p:nvSpPr>
            <p:cNvPr id="42" name="Oval 41"/>
            <p:cNvSpPr/>
            <p:nvPr/>
          </p:nvSpPr>
          <p:spPr>
            <a:xfrm>
              <a:off x="73914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3" name="Group 30"/>
            <p:cNvGrpSpPr/>
            <p:nvPr/>
          </p:nvGrpSpPr>
          <p:grpSpPr>
            <a:xfrm>
              <a:off x="7598251" y="2190750"/>
              <a:ext cx="926624" cy="817106"/>
              <a:chOff x="2166938" y="3592513"/>
              <a:chExt cx="1719263" cy="1516063"/>
            </a:xfrm>
          </p:grpSpPr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2166938" y="3592513"/>
                <a:ext cx="1719263" cy="1182688"/>
              </a:xfrm>
              <a:custGeom>
                <a:avLst/>
                <a:gdLst/>
                <a:ahLst/>
                <a:cxnLst>
                  <a:cxn ang="0">
                    <a:pos x="744" y="18"/>
                  </a:cxn>
                  <a:cxn ang="0">
                    <a:pos x="726" y="0"/>
                  </a:cxn>
                  <a:cxn ang="0">
                    <a:pos x="22" y="0"/>
                  </a:cxn>
                  <a:cxn ang="0">
                    <a:pos x="0" y="18"/>
                  </a:cxn>
                  <a:cxn ang="0">
                    <a:pos x="0" y="490"/>
                  </a:cxn>
                  <a:cxn ang="0">
                    <a:pos x="22" y="512"/>
                  </a:cxn>
                  <a:cxn ang="0">
                    <a:pos x="726" y="512"/>
                  </a:cxn>
                  <a:cxn ang="0">
                    <a:pos x="744" y="490"/>
                  </a:cxn>
                  <a:cxn ang="0">
                    <a:pos x="744" y="18"/>
                  </a:cxn>
                  <a:cxn ang="0">
                    <a:pos x="712" y="476"/>
                  </a:cxn>
                  <a:cxn ang="0">
                    <a:pos x="36" y="476"/>
                  </a:cxn>
                  <a:cxn ang="0">
                    <a:pos x="36" y="36"/>
                  </a:cxn>
                  <a:cxn ang="0">
                    <a:pos x="712" y="36"/>
                  </a:cxn>
                  <a:cxn ang="0">
                    <a:pos x="712" y="476"/>
                  </a:cxn>
                </a:cxnLst>
                <a:rect l="0" t="0" r="r" b="b"/>
                <a:pathLst>
                  <a:path w="744" h="512">
                    <a:moveTo>
                      <a:pt x="744" y="18"/>
                    </a:moveTo>
                    <a:cubicBezTo>
                      <a:pt x="744" y="7"/>
                      <a:pt x="737" y="0"/>
                      <a:pt x="7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501"/>
                      <a:pt x="11" y="512"/>
                      <a:pt x="22" y="512"/>
                    </a:cubicBezTo>
                    <a:cubicBezTo>
                      <a:pt x="726" y="512"/>
                      <a:pt x="726" y="512"/>
                      <a:pt x="726" y="512"/>
                    </a:cubicBezTo>
                    <a:cubicBezTo>
                      <a:pt x="737" y="512"/>
                      <a:pt x="744" y="501"/>
                      <a:pt x="744" y="490"/>
                    </a:cubicBezTo>
                    <a:lnTo>
                      <a:pt x="744" y="18"/>
                    </a:lnTo>
                    <a:close/>
                    <a:moveTo>
                      <a:pt x="712" y="476"/>
                    </a:moveTo>
                    <a:cubicBezTo>
                      <a:pt x="36" y="476"/>
                      <a:pt x="36" y="476"/>
                      <a:pt x="36" y="47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712" y="36"/>
                      <a:pt x="712" y="36"/>
                      <a:pt x="712" y="36"/>
                    </a:cubicBezTo>
                    <a:lnTo>
                      <a:pt x="712" y="476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2646363" y="4849813"/>
                <a:ext cx="749300" cy="258763"/>
              </a:xfrm>
              <a:custGeom>
                <a:avLst/>
                <a:gdLst/>
                <a:ahLst/>
                <a:cxnLst>
                  <a:cxn ang="0">
                    <a:pos x="314" y="84"/>
                  </a:cxn>
                  <a:cxn ang="0">
                    <a:pos x="243" y="84"/>
                  </a:cxn>
                  <a:cxn ang="0">
                    <a:pos x="242" y="84"/>
                  </a:cxn>
                  <a:cxn ang="0">
                    <a:pos x="220" y="63"/>
                  </a:cxn>
                  <a:cxn ang="0">
                    <a:pos x="220" y="0"/>
                  </a:cxn>
                  <a:cxn ang="0">
                    <a:pos x="104" y="0"/>
                  </a:cxn>
                  <a:cxn ang="0">
                    <a:pos x="104" y="63"/>
                  </a:cxn>
                  <a:cxn ang="0">
                    <a:pos x="85" y="84"/>
                  </a:cxn>
                  <a:cxn ang="0">
                    <a:pos x="84" y="84"/>
                  </a:cxn>
                  <a:cxn ang="0">
                    <a:pos x="13" y="84"/>
                  </a:cxn>
                  <a:cxn ang="0">
                    <a:pos x="0" y="94"/>
                  </a:cxn>
                  <a:cxn ang="0">
                    <a:pos x="0" y="98"/>
                  </a:cxn>
                  <a:cxn ang="0">
                    <a:pos x="13" y="112"/>
                  </a:cxn>
                  <a:cxn ang="0">
                    <a:pos x="314" y="112"/>
                  </a:cxn>
                  <a:cxn ang="0">
                    <a:pos x="324" y="98"/>
                  </a:cxn>
                  <a:cxn ang="0">
                    <a:pos x="324" y="94"/>
                  </a:cxn>
                  <a:cxn ang="0">
                    <a:pos x="314" y="84"/>
                  </a:cxn>
                </a:cxnLst>
                <a:rect l="0" t="0" r="r" b="b"/>
                <a:pathLst>
                  <a:path w="324" h="112">
                    <a:moveTo>
                      <a:pt x="314" y="84"/>
                    </a:moveTo>
                    <a:cubicBezTo>
                      <a:pt x="243" y="84"/>
                      <a:pt x="243" y="84"/>
                      <a:pt x="243" y="84"/>
                    </a:cubicBezTo>
                    <a:cubicBezTo>
                      <a:pt x="242" y="84"/>
                      <a:pt x="242" y="84"/>
                      <a:pt x="242" y="84"/>
                    </a:cubicBezTo>
                    <a:cubicBezTo>
                      <a:pt x="231" y="84"/>
                      <a:pt x="220" y="74"/>
                      <a:pt x="220" y="63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74"/>
                      <a:pt x="96" y="84"/>
                      <a:pt x="85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7" y="84"/>
                      <a:pt x="0" y="88"/>
                      <a:pt x="0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5"/>
                      <a:pt x="7" y="112"/>
                      <a:pt x="13" y="112"/>
                    </a:cubicBezTo>
                    <a:cubicBezTo>
                      <a:pt x="314" y="112"/>
                      <a:pt x="314" y="112"/>
                      <a:pt x="314" y="112"/>
                    </a:cubicBezTo>
                    <a:cubicBezTo>
                      <a:pt x="320" y="112"/>
                      <a:pt x="324" y="105"/>
                      <a:pt x="324" y="98"/>
                    </a:cubicBezTo>
                    <a:cubicBezTo>
                      <a:pt x="324" y="94"/>
                      <a:pt x="324" y="94"/>
                      <a:pt x="324" y="94"/>
                    </a:cubicBezTo>
                    <a:cubicBezTo>
                      <a:pt x="324" y="88"/>
                      <a:pt x="320" y="84"/>
                      <a:pt x="314" y="84"/>
                    </a:cubicBez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3262313" y="3852863"/>
                <a:ext cx="346075" cy="18573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2965450" y="3852863"/>
                <a:ext cx="693738" cy="38100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sp>
        <p:nvSpPr>
          <p:cNvPr id="48" name="Hexagon 47"/>
          <p:cNvSpPr/>
          <p:nvPr/>
        </p:nvSpPr>
        <p:spPr>
          <a:xfrm>
            <a:off x="1485900" y="3962400"/>
            <a:ext cx="1295400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818E8F"/>
                </a:solidFill>
              </a:rPr>
              <a:t>Switch</a:t>
            </a:r>
            <a:endParaRPr lang="he-IL" dirty="0">
              <a:solidFill>
                <a:srgbClr val="818E8F"/>
              </a:solidFill>
            </a:endParaRPr>
          </a:p>
        </p:txBody>
      </p:sp>
      <p:sp>
        <p:nvSpPr>
          <p:cNvPr id="49" name="Hexagon 48"/>
          <p:cNvSpPr/>
          <p:nvPr/>
        </p:nvSpPr>
        <p:spPr>
          <a:xfrm>
            <a:off x="6438900" y="4343400"/>
            <a:ext cx="1295400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818E8F"/>
                </a:solidFill>
              </a:rPr>
              <a:t>Switch</a:t>
            </a:r>
            <a:endParaRPr lang="he-IL" dirty="0">
              <a:solidFill>
                <a:srgbClr val="818E8F"/>
              </a:solidFill>
            </a:endParaRPr>
          </a:p>
        </p:txBody>
      </p:sp>
      <p:cxnSp>
        <p:nvCxnSpPr>
          <p:cNvPr id="50" name="Straight Connector 49"/>
          <p:cNvCxnSpPr>
            <a:stCxn id="39" idx="0"/>
            <a:endCxn id="48" idx="2"/>
          </p:cNvCxnSpPr>
          <p:nvPr/>
        </p:nvCxnSpPr>
        <p:spPr>
          <a:xfrm flipV="1">
            <a:off x="1104900" y="4343400"/>
            <a:ext cx="47625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0"/>
            <a:endCxn id="48" idx="1"/>
          </p:cNvCxnSpPr>
          <p:nvPr/>
        </p:nvCxnSpPr>
        <p:spPr>
          <a:xfrm flipH="1" flipV="1">
            <a:off x="2686050" y="4343400"/>
            <a:ext cx="47625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1"/>
            <a:endCxn id="6" idx="0"/>
          </p:cNvCxnSpPr>
          <p:nvPr/>
        </p:nvCxnSpPr>
        <p:spPr>
          <a:xfrm>
            <a:off x="7639050" y="4724400"/>
            <a:ext cx="4762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146"/>
          <p:cNvGrpSpPr/>
          <p:nvPr/>
        </p:nvGrpSpPr>
        <p:grpSpPr>
          <a:xfrm>
            <a:off x="5410200" y="5105400"/>
            <a:ext cx="1295400" cy="1295400"/>
            <a:chOff x="7543800" y="3429000"/>
            <a:chExt cx="1295400" cy="1295400"/>
          </a:xfrm>
        </p:grpSpPr>
        <p:sp>
          <p:nvSpPr>
            <p:cNvPr id="54" name="Oval 53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8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9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1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2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3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4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1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3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4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5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6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8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0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1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2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5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cxnSp>
        <p:nvCxnSpPr>
          <p:cNvPr id="86" name="Straight Connector 85"/>
          <p:cNvCxnSpPr>
            <a:stCxn id="49" idx="2"/>
            <a:endCxn id="54" idx="0"/>
          </p:cNvCxnSpPr>
          <p:nvPr/>
        </p:nvCxnSpPr>
        <p:spPr>
          <a:xfrm flipH="1">
            <a:off x="6057900" y="4724400"/>
            <a:ext cx="4762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276600" y="3962400"/>
            <a:ext cx="1066800" cy="3810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B9B80"/>
                </a:solidFill>
              </a:rPr>
              <a:t>Firewall</a:t>
            </a:r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88" name="Straight Connector 87"/>
          <p:cNvCxnSpPr>
            <a:stCxn id="87" idx="1"/>
            <a:endCxn id="48" idx="0"/>
          </p:cNvCxnSpPr>
          <p:nvPr/>
        </p:nvCxnSpPr>
        <p:spPr>
          <a:xfrm flipH="1">
            <a:off x="2781300" y="4152900"/>
            <a:ext cx="49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7" idx="3"/>
            <a:endCxn id="49" idx="3"/>
          </p:cNvCxnSpPr>
          <p:nvPr/>
        </p:nvCxnSpPr>
        <p:spPr>
          <a:xfrm>
            <a:off x="4343400" y="4152900"/>
            <a:ext cx="2095500" cy="381000"/>
          </a:xfrm>
          <a:prstGeom prst="bentConnector3">
            <a:avLst>
              <a:gd name="adj1" fmla="val 126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nip Diagonal Corner Rectangle 93"/>
          <p:cNvSpPr/>
          <p:nvPr/>
        </p:nvSpPr>
        <p:spPr>
          <a:xfrm>
            <a:off x="2933700" y="4794588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Snip Diagonal Corner Rectangle 94"/>
          <p:cNvSpPr/>
          <p:nvPr/>
        </p:nvSpPr>
        <p:spPr>
          <a:xfrm>
            <a:off x="5964830" y="5065713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Snip Diagonal Corner Rectangle 95"/>
          <p:cNvSpPr/>
          <p:nvPr/>
        </p:nvSpPr>
        <p:spPr>
          <a:xfrm>
            <a:off x="983019" y="4879109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15915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46 C 0.04097 -0.00046 -0.06545 -0.0875 -0.04271 -0.10486 C -0.01962 -0.12222 0.08212 -0.12477 0.13715 -0.10486 C 0.19236 -0.08518 0.14653 -0.08102 0.17969 -0.05324 C 0.20069 -0.03449 0.34236 -0.06551 0.36858 -0.0463 C 0.39462 -0.02731 0.32431 0.05255 0.33646 0.06157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3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C 0.04184 -4.81481E-6 0.07639 -0.06782 0.04878 -0.08842 C 0.02118 -0.10925 -0.14774 -0.05972 -0.16528 -0.1243 C -0.20903 -0.12222 -0.34844 -0.18611 -0.37708 -0.16851 C -0.40556 -0.15092 -0.31771 -0.01759 -0.33837 -0.00601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5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46 C 0.04011 -0.00046 0.01979 -0.09236 0.05261 -0.11875 C 0.10972 -0.13866 0.28681 -0.1331 0.3434 -0.1206 C 0.41146 -0.11296 0.33386 -0.08727 0.39913 -0.06296 C 0.42969 -0.04653 0.61597 -0.07338 0.67795 -0.05833 C 0.73924 -0.04352 0.73438 0.01829 0.76997 0.02778 " pathEditMode="relative" rAng="0" ptsTypes="AAAAAA">
                                      <p:cBhvr>
                                        <p:cTn id="2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90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Representation</a:t>
            </a:r>
            <a:br>
              <a:rPr lang="en-US" dirty="0"/>
            </a:br>
            <a:r>
              <a:rPr lang="en-US" dirty="0"/>
              <a:t>Hole Punching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INTERN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// hosts within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.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insert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EXTERN)}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∧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// trusted hosts outside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INTERN)}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rgbClr val="818E8F"/>
                </a:solidFill>
              </a:rPr>
              <a:t>∧  ¬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⌀ </a:t>
            </a: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// untrusted hosts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5181600"/>
            <a:ext cx="6172200" cy="381000"/>
          </a:xfrm>
          <a:prstGeom prst="roundRect">
            <a:avLst/>
          </a:prstGeom>
          <a:noFill/>
          <a:ln>
            <a:solidFill>
              <a:srgbClr val="AAC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7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Representation</a:t>
            </a:r>
            <a:br>
              <a:rPr lang="en-US" dirty="0"/>
            </a:br>
            <a:r>
              <a:rPr lang="en-US" dirty="0"/>
              <a:t>Hole Punching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INTERN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// hosts within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.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insert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EXTERN)}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∧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⇒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// trusted hosts outside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eXGyreCursor" panose="00000509000000000000" pitchFamily="49" charset="0"/>
              </a:rPr>
              <a:t>INTERN)}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EXTERN </a:t>
            </a:r>
            <a:r>
              <a:rPr lang="en-US" sz="2400" dirty="0">
                <a:solidFill>
                  <a:srgbClr val="818E8F"/>
                </a:solidFill>
              </a:rPr>
              <a:t>∧  ¬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56445D"/>
                </a:solidFill>
                <a:latin typeface="TeXGyreCursor" panose="00000509000000000000" pitchFamily="49" charset="0"/>
              </a:rPr>
              <a:t>trusted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⌀ </a:t>
            </a: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// untrusted hosts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200" y="5602287"/>
            <a:ext cx="4953000" cy="381000"/>
          </a:xfrm>
          <a:prstGeom prst="roundRect">
            <a:avLst/>
          </a:prstGeom>
          <a:noFill/>
          <a:ln>
            <a:solidFill>
              <a:srgbClr val="AAC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59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Explicit Representation – Hole Punching Firewall (2 Hosts)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>
            <a:stCxn id="7" idx="5"/>
            <a:endCxn id="10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7" idx="7"/>
            <a:endCxn id="8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8" idx="6"/>
            <a:endCxn id="9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10" idx="6"/>
            <a:endCxn id="9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Arc 14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0200" y="2627293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(b,1,T)/{b,1,T}</a:t>
            </a:r>
          </a:p>
          <a:p>
            <a:r>
              <a:rPr lang="en-US" sz="1400" dirty="0"/>
              <a:t>(1,b,T)/{(1,b,T)}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77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Explicit Representation – Hole Punching Firewall (3 Hosts)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" y="42672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>
            <a:stCxn id="7" idx="5"/>
            <a:endCxn id="30" idx="2"/>
          </p:cNvCxnSpPr>
          <p:nvPr/>
        </p:nvCxnSpPr>
        <p:spPr>
          <a:xfrm>
            <a:off x="944048" y="4982649"/>
            <a:ext cx="1494352" cy="12276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7" idx="7"/>
            <a:endCxn id="26" idx="2"/>
          </p:cNvCxnSpPr>
          <p:nvPr/>
        </p:nvCxnSpPr>
        <p:spPr>
          <a:xfrm flipV="1">
            <a:off x="944048" y="3162300"/>
            <a:ext cx="1494352" cy="12276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Arc 15"/>
          <p:cNvSpPr/>
          <p:nvPr/>
        </p:nvSpPr>
        <p:spPr>
          <a:xfrm>
            <a:off x="457200" y="37338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438400" y="27432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/>
          <p:cNvSpPr/>
          <p:nvPr/>
        </p:nvSpPr>
        <p:spPr>
          <a:xfrm>
            <a:off x="2667000" y="22098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438400" y="42672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Arc 28"/>
          <p:cNvSpPr/>
          <p:nvPr/>
        </p:nvSpPr>
        <p:spPr>
          <a:xfrm>
            <a:off x="2667000" y="37338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438400" y="57912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Arc 30"/>
          <p:cNvSpPr/>
          <p:nvPr/>
        </p:nvSpPr>
        <p:spPr>
          <a:xfrm>
            <a:off x="2667000" y="52578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/>
          <p:cNvCxnSpPr>
            <a:stCxn id="7" idx="6"/>
            <a:endCxn id="28" idx="2"/>
          </p:cNvCxnSpPr>
          <p:nvPr/>
        </p:nvCxnSpPr>
        <p:spPr>
          <a:xfrm>
            <a:off x="1066800" y="4686300"/>
            <a:ext cx="1371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5105400" y="27432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Arc 37"/>
          <p:cNvSpPr/>
          <p:nvPr/>
        </p:nvSpPr>
        <p:spPr>
          <a:xfrm>
            <a:off x="5334000" y="22098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105400" y="42672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Arc 39"/>
          <p:cNvSpPr/>
          <p:nvPr/>
        </p:nvSpPr>
        <p:spPr>
          <a:xfrm>
            <a:off x="5334000" y="37338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05400" y="57912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Arc 41"/>
          <p:cNvSpPr/>
          <p:nvPr/>
        </p:nvSpPr>
        <p:spPr>
          <a:xfrm>
            <a:off x="5334000" y="52578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620000" y="4191000"/>
            <a:ext cx="990600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Arc 43"/>
          <p:cNvSpPr/>
          <p:nvPr/>
        </p:nvSpPr>
        <p:spPr>
          <a:xfrm>
            <a:off x="7924800" y="36576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>
            <a:stCxn id="26" idx="6"/>
            <a:endCxn id="37" idx="2"/>
          </p:cNvCxnSpPr>
          <p:nvPr/>
        </p:nvCxnSpPr>
        <p:spPr>
          <a:xfrm>
            <a:off x="3276600" y="3162300"/>
            <a:ext cx="18288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endCxn id="39" idx="1"/>
          </p:cNvCxnSpPr>
          <p:nvPr/>
        </p:nvCxnSpPr>
        <p:spPr>
          <a:xfrm>
            <a:off x="3243263" y="3338513"/>
            <a:ext cx="1984889" cy="10514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6" idx="5"/>
            <a:endCxn id="41" idx="1"/>
          </p:cNvCxnSpPr>
          <p:nvPr/>
        </p:nvCxnSpPr>
        <p:spPr>
          <a:xfrm>
            <a:off x="3153848" y="3458649"/>
            <a:ext cx="2074304" cy="245530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28" idx="6"/>
            <a:endCxn id="39" idx="2"/>
          </p:cNvCxnSpPr>
          <p:nvPr/>
        </p:nvCxnSpPr>
        <p:spPr>
          <a:xfrm>
            <a:off x="3276600" y="4686300"/>
            <a:ext cx="18288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9" name="Straight Connector 58"/>
          <p:cNvCxnSpPr>
            <a:stCxn id="28" idx="7"/>
            <a:endCxn id="37" idx="3"/>
          </p:cNvCxnSpPr>
          <p:nvPr/>
        </p:nvCxnSpPr>
        <p:spPr>
          <a:xfrm flipV="1">
            <a:off x="3153848" y="3458649"/>
            <a:ext cx="2074304" cy="93130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28" idx="5"/>
            <a:endCxn id="41" idx="1"/>
          </p:cNvCxnSpPr>
          <p:nvPr/>
        </p:nvCxnSpPr>
        <p:spPr>
          <a:xfrm>
            <a:off x="3153848" y="4982649"/>
            <a:ext cx="2074304" cy="93130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Straight Connector 66"/>
          <p:cNvCxnSpPr>
            <a:stCxn id="30" idx="7"/>
            <a:endCxn id="37" idx="3"/>
          </p:cNvCxnSpPr>
          <p:nvPr/>
        </p:nvCxnSpPr>
        <p:spPr>
          <a:xfrm flipV="1">
            <a:off x="3153848" y="3458649"/>
            <a:ext cx="2074304" cy="245530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Straight Connector 69"/>
          <p:cNvCxnSpPr>
            <a:endCxn id="39" idx="3"/>
          </p:cNvCxnSpPr>
          <p:nvPr/>
        </p:nvCxnSpPr>
        <p:spPr>
          <a:xfrm flipV="1">
            <a:off x="3248025" y="4982649"/>
            <a:ext cx="1980127" cy="104905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stCxn id="30" idx="6"/>
            <a:endCxn id="41" idx="2"/>
          </p:cNvCxnSpPr>
          <p:nvPr/>
        </p:nvCxnSpPr>
        <p:spPr>
          <a:xfrm>
            <a:off x="3276600" y="6210300"/>
            <a:ext cx="18288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7" name="Straight Connector 76"/>
          <p:cNvCxnSpPr>
            <a:stCxn id="37" idx="6"/>
            <a:endCxn id="43" idx="1"/>
          </p:cNvCxnSpPr>
          <p:nvPr/>
        </p:nvCxnSpPr>
        <p:spPr>
          <a:xfrm>
            <a:off x="5943600" y="3162300"/>
            <a:ext cx="1821470" cy="117377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1" name="Straight Connector 80"/>
          <p:cNvCxnSpPr>
            <a:stCxn id="39" idx="6"/>
            <a:endCxn id="43" idx="2"/>
          </p:cNvCxnSpPr>
          <p:nvPr/>
        </p:nvCxnSpPr>
        <p:spPr>
          <a:xfrm>
            <a:off x="5943600" y="4686300"/>
            <a:ext cx="1676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traight Connector 84"/>
          <p:cNvCxnSpPr>
            <a:stCxn id="41" idx="6"/>
            <a:endCxn id="43" idx="3"/>
          </p:cNvCxnSpPr>
          <p:nvPr/>
        </p:nvCxnSpPr>
        <p:spPr>
          <a:xfrm flipV="1">
            <a:off x="5943600" y="5036530"/>
            <a:ext cx="1821470" cy="117377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3" name="TextBox 92"/>
          <p:cNvSpPr txBox="1"/>
          <p:nvPr/>
        </p:nvSpPr>
        <p:spPr>
          <a:xfrm>
            <a:off x="609600" y="33528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29000" y="28194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(1,b,T)/{(1,b,T)}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24600" y="32004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(1,c,T)/{(1,c,T)}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600" y="4419181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28280" y="2906199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{a}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33340" y="4419181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{b}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33340" y="594916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{c}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5400" y="2907861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{</a:t>
            </a:r>
            <a:r>
              <a:rPr lang="en-US" sz="1400" dirty="0" err="1"/>
              <a:t>a,b</a:t>
            </a:r>
            <a:r>
              <a:rPr lang="en-US" sz="1400" dirty="0"/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98070" y="4424689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{</a:t>
            </a:r>
            <a:r>
              <a:rPr lang="en-US" sz="1400" dirty="0" err="1"/>
              <a:t>b,c</a:t>
            </a:r>
            <a:r>
              <a:rPr lang="en-US" sz="1400" dirty="0"/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8070" y="5948689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{</a:t>
            </a:r>
            <a:r>
              <a:rPr lang="en-US" sz="1400" dirty="0" err="1"/>
              <a:t>a,c</a:t>
            </a:r>
            <a:r>
              <a:rPr lang="en-US" sz="1400" dirty="0"/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94975" y="4419181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{</a:t>
            </a:r>
            <a:r>
              <a:rPr lang="en-US" sz="1400" dirty="0" err="1"/>
              <a:t>a,b,c</a:t>
            </a:r>
            <a:r>
              <a:rPr lang="en-US" sz="1400" dirty="0"/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77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Property </a:t>
            </a:r>
            <a:r>
              <a:rPr lang="en-US" dirty="0" err="1"/>
              <a:t>Middleboxes</a:t>
            </a:r>
            <a:r>
              <a:rPr lang="en-US" dirty="0"/>
              <a:t> -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HOST </a:t>
            </a:r>
            <a:r>
              <a:rPr lang="en-US" sz="2400" dirty="0" smtClean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dirty="0">
                <a:solidFill>
                  <a:srgbClr val="B7C5C5"/>
                </a:solidFill>
                <a:latin typeface="TeXGyreCursor" panose="00000509000000000000" pitchFamily="49" charset="0"/>
              </a:rPr>
              <a:t>// </a:t>
            </a:r>
            <a:r>
              <a:rPr lang="en-US" sz="2400" dirty="0" smtClean="0">
                <a:solidFill>
                  <a:srgbClr val="B7C5C5"/>
                </a:solidFill>
                <a:latin typeface="TeXGyreCursor" panose="00000509000000000000" pitchFamily="49" charset="0"/>
              </a:rPr>
              <a:t>host for which isolation is checked</a:t>
            </a:r>
            <a:endParaRPr lang="en-US" sz="2400" dirty="0">
              <a:solidFill>
                <a:srgbClr val="B7C5C5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    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NET)}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NET </a:t>
            </a:r>
            <a:r>
              <a:rPr lang="en-US" sz="2400" dirty="0">
                <a:solidFill>
                  <a:srgbClr val="818E8F"/>
                </a:solidFill>
              </a:rPr>
              <a:t>∧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>
                <a:solidFill>
                  <a:srgbClr val="818E8F"/>
                </a:solidFill>
              </a:rPr>
              <a:t>¬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56445D"/>
                </a:solidFill>
                <a:latin typeface="TeXGyreCursor" panose="00000509000000000000" pitchFamily="49" charset="0"/>
              </a:rPr>
              <a:t>forbidden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) 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dirty="0">
                <a:solidFill>
                  <a:srgbClr val="B7C5C5"/>
                </a:solidFill>
                <a:latin typeface="TeXGyreCursor" panose="00000509000000000000" pitchFamily="49" charset="0"/>
              </a:rPr>
              <a:t>// no isolation violation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    output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{(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dst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, tag,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HOST)}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prt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= </a:t>
            </a:r>
            <a:r>
              <a:rPr lang="en-US" sz="2400" dirty="0" smtClean="0">
                <a:solidFill>
                  <a:srgbClr val="818E8F"/>
                </a:solidFill>
                <a:latin typeface="TeXGyreCursor" panose="00000509000000000000" pitchFamily="49" charset="0"/>
              </a:rPr>
              <a:t>NET </a:t>
            </a:r>
            <a:r>
              <a:rPr lang="en-US" sz="2400" dirty="0">
                <a:solidFill>
                  <a:srgbClr val="818E8F"/>
                </a:solidFill>
              </a:rPr>
              <a:t>∧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dirty="0" err="1">
                <a:solidFill>
                  <a:srgbClr val="818E8F"/>
                </a:solidFill>
                <a:latin typeface="TeXGyreCursor" panose="00000509000000000000" pitchFamily="49" charset="0"/>
              </a:rPr>
              <a:t>src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in</a:t>
            </a: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</a:t>
            </a:r>
            <a:r>
              <a:rPr lang="en-US" sz="2400" b="1" dirty="0">
                <a:solidFill>
                  <a:srgbClr val="56445D"/>
                </a:solidFill>
                <a:latin typeface="TeXGyreCursor" panose="00000509000000000000" pitchFamily="49" charset="0"/>
              </a:rPr>
              <a:t>forbidden</a:t>
            </a:r>
            <a:r>
              <a:rPr lang="en-US" sz="2400" dirty="0">
                <a:solidFill>
                  <a:srgbClr val="818E8F"/>
                </a:solidFill>
              </a:rPr>
              <a:t>⇒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CD6D6"/>
                </a:solidFill>
                <a:latin typeface="TeXGyreCursor" panose="00000509000000000000" pitchFamily="49" charset="0"/>
              </a:rPr>
              <a:t>    // isolation violation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E8F"/>
                </a:solidFill>
                <a:latin typeface="TeXGyreCursor" panose="00000509000000000000" pitchFamily="49" charset="0"/>
              </a:rPr>
              <a:t>    </a:t>
            </a:r>
            <a:r>
              <a:rPr lang="en-US" sz="2400" b="1" dirty="0">
                <a:solidFill>
                  <a:srgbClr val="818E8F"/>
                </a:solidFill>
                <a:latin typeface="TeXGyreCursor" panose="00000509000000000000" pitchFamily="49" charset="0"/>
              </a:rPr>
              <a:t>abort</a:t>
            </a:r>
            <a:endParaRPr lang="en-US" sz="2400" dirty="0">
              <a:solidFill>
                <a:srgbClr val="818E8F"/>
              </a:solidFill>
              <a:latin typeface="TeXGyreCursor" panose="00000509000000000000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95137" y="5594684"/>
            <a:ext cx="1014663" cy="381000"/>
          </a:xfrm>
          <a:prstGeom prst="roundRect">
            <a:avLst/>
          </a:prstGeom>
          <a:noFill/>
          <a:ln>
            <a:solidFill>
              <a:srgbClr val="F16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6B6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0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10400" y="1357393"/>
            <a:ext cx="1295400" cy="1295400"/>
            <a:chOff x="7543800" y="3429000"/>
            <a:chExt cx="1295400" cy="1295400"/>
          </a:xfrm>
        </p:grpSpPr>
        <p:sp>
          <p:nvSpPr>
            <p:cNvPr id="6" name="Oval 5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8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8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2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3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685800" y="3449650"/>
            <a:ext cx="1295400" cy="1295400"/>
            <a:chOff x="76200" y="1905000"/>
            <a:chExt cx="1295400" cy="1295400"/>
          </a:xfrm>
        </p:grpSpPr>
        <p:sp>
          <p:nvSpPr>
            <p:cNvPr id="39" name="Oval 38"/>
            <p:cNvSpPr/>
            <p:nvPr/>
          </p:nvSpPr>
          <p:spPr>
            <a:xfrm>
              <a:off x="762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485775" y="2165350"/>
              <a:ext cx="459326" cy="796925"/>
            </a:xfrm>
            <a:custGeom>
              <a:avLst/>
              <a:gdLst/>
              <a:ahLst/>
              <a:cxnLst>
                <a:cxn ang="0">
                  <a:pos x="332" y="11"/>
                </a:cxn>
                <a:cxn ang="0">
                  <a:pos x="321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565"/>
                </a:cxn>
                <a:cxn ang="0">
                  <a:pos x="11" y="576"/>
                </a:cxn>
                <a:cxn ang="0">
                  <a:pos x="321" y="576"/>
                </a:cxn>
                <a:cxn ang="0">
                  <a:pos x="332" y="565"/>
                </a:cxn>
                <a:cxn ang="0">
                  <a:pos x="332" y="11"/>
                </a:cxn>
                <a:cxn ang="0">
                  <a:pos x="220" y="41"/>
                </a:cxn>
                <a:cxn ang="0">
                  <a:pos x="217" y="44"/>
                </a:cxn>
                <a:cxn ang="0">
                  <a:pos x="119" y="44"/>
                </a:cxn>
                <a:cxn ang="0">
                  <a:pos x="116" y="41"/>
                </a:cxn>
                <a:cxn ang="0">
                  <a:pos x="116" y="39"/>
                </a:cxn>
                <a:cxn ang="0">
                  <a:pos x="119" y="36"/>
                </a:cxn>
                <a:cxn ang="0">
                  <a:pos x="217" y="36"/>
                </a:cxn>
                <a:cxn ang="0">
                  <a:pos x="220" y="39"/>
                </a:cxn>
                <a:cxn ang="0">
                  <a:pos x="220" y="41"/>
                </a:cxn>
                <a:cxn ang="0">
                  <a:pos x="168" y="543"/>
                </a:cxn>
                <a:cxn ang="0">
                  <a:pos x="152" y="527"/>
                </a:cxn>
                <a:cxn ang="0">
                  <a:pos x="168" y="511"/>
                </a:cxn>
                <a:cxn ang="0">
                  <a:pos x="184" y="527"/>
                </a:cxn>
                <a:cxn ang="0">
                  <a:pos x="168" y="543"/>
                </a:cxn>
                <a:cxn ang="0">
                  <a:pos x="300" y="472"/>
                </a:cxn>
                <a:cxn ang="0">
                  <a:pos x="32" y="472"/>
                </a:cxn>
                <a:cxn ang="0">
                  <a:pos x="32" y="88"/>
                </a:cxn>
                <a:cxn ang="0">
                  <a:pos x="300" y="88"/>
                </a:cxn>
                <a:cxn ang="0">
                  <a:pos x="300" y="472"/>
                </a:cxn>
                <a:cxn ang="0">
                  <a:pos x="177" y="156"/>
                </a:cxn>
                <a:cxn ang="0">
                  <a:pos x="246" y="193"/>
                </a:cxn>
                <a:cxn ang="0">
                  <a:pos x="118" y="156"/>
                </a:cxn>
                <a:cxn ang="0">
                  <a:pos x="256" y="232"/>
                </a:cxn>
              </a:cxnLst>
              <a:rect l="0" t="0" r="r" b="b"/>
              <a:pathLst>
                <a:path w="332" h="576">
                  <a:moveTo>
                    <a:pt x="332" y="11"/>
                  </a:moveTo>
                  <a:cubicBezTo>
                    <a:pt x="332" y="5"/>
                    <a:pt x="327" y="0"/>
                    <a:pt x="3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1"/>
                    <a:pt x="5" y="576"/>
                    <a:pt x="11" y="576"/>
                  </a:cubicBezTo>
                  <a:cubicBezTo>
                    <a:pt x="321" y="576"/>
                    <a:pt x="321" y="576"/>
                    <a:pt x="321" y="576"/>
                  </a:cubicBezTo>
                  <a:cubicBezTo>
                    <a:pt x="327" y="576"/>
                    <a:pt x="332" y="571"/>
                    <a:pt x="332" y="565"/>
                  </a:cubicBezTo>
                  <a:lnTo>
                    <a:pt x="332" y="11"/>
                  </a:lnTo>
                  <a:close/>
                  <a:moveTo>
                    <a:pt x="220" y="41"/>
                  </a:moveTo>
                  <a:cubicBezTo>
                    <a:pt x="220" y="43"/>
                    <a:pt x="219" y="44"/>
                    <a:pt x="217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7" y="44"/>
                    <a:pt x="116" y="43"/>
                    <a:pt x="116" y="41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7"/>
                    <a:pt x="117" y="36"/>
                    <a:pt x="119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9" y="36"/>
                    <a:pt x="220" y="37"/>
                    <a:pt x="220" y="39"/>
                  </a:cubicBezTo>
                  <a:lnTo>
                    <a:pt x="220" y="41"/>
                  </a:lnTo>
                  <a:close/>
                  <a:moveTo>
                    <a:pt x="168" y="543"/>
                  </a:moveTo>
                  <a:cubicBezTo>
                    <a:pt x="159" y="543"/>
                    <a:pt x="152" y="536"/>
                    <a:pt x="152" y="527"/>
                  </a:cubicBezTo>
                  <a:cubicBezTo>
                    <a:pt x="152" y="518"/>
                    <a:pt x="159" y="511"/>
                    <a:pt x="168" y="511"/>
                  </a:cubicBezTo>
                  <a:cubicBezTo>
                    <a:pt x="177" y="511"/>
                    <a:pt x="184" y="518"/>
                    <a:pt x="184" y="527"/>
                  </a:cubicBezTo>
                  <a:cubicBezTo>
                    <a:pt x="184" y="536"/>
                    <a:pt x="177" y="543"/>
                    <a:pt x="168" y="543"/>
                  </a:cubicBezTo>
                  <a:close/>
                  <a:moveTo>
                    <a:pt x="300" y="472"/>
                  </a:moveTo>
                  <a:cubicBezTo>
                    <a:pt x="32" y="472"/>
                    <a:pt x="32" y="472"/>
                    <a:pt x="32" y="472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00" y="88"/>
                    <a:pt x="300" y="88"/>
                    <a:pt x="300" y="88"/>
                  </a:cubicBezTo>
                  <a:lnTo>
                    <a:pt x="300" y="472"/>
                  </a:lnTo>
                  <a:close/>
                  <a:moveTo>
                    <a:pt x="177" y="156"/>
                  </a:moveTo>
                  <a:cubicBezTo>
                    <a:pt x="246" y="193"/>
                    <a:pt x="246" y="193"/>
                    <a:pt x="246" y="193"/>
                  </a:cubicBezTo>
                  <a:moveTo>
                    <a:pt x="118" y="156"/>
                  </a:moveTo>
                  <a:cubicBezTo>
                    <a:pt x="256" y="232"/>
                    <a:pt x="256" y="232"/>
                    <a:pt x="256" y="232"/>
                  </a:cubicBez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5800" y="1371600"/>
            <a:ext cx="1295400" cy="1295400"/>
            <a:chOff x="7391400" y="1905000"/>
            <a:chExt cx="1295400" cy="1295400"/>
          </a:xfrm>
        </p:grpSpPr>
        <p:sp>
          <p:nvSpPr>
            <p:cNvPr id="42" name="Oval 41"/>
            <p:cNvSpPr/>
            <p:nvPr/>
          </p:nvSpPr>
          <p:spPr>
            <a:xfrm>
              <a:off x="73914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3" name="Group 30"/>
            <p:cNvGrpSpPr/>
            <p:nvPr/>
          </p:nvGrpSpPr>
          <p:grpSpPr>
            <a:xfrm>
              <a:off x="7598251" y="2190750"/>
              <a:ext cx="926624" cy="817106"/>
              <a:chOff x="2166938" y="3592513"/>
              <a:chExt cx="1719263" cy="1516063"/>
            </a:xfrm>
          </p:grpSpPr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2166938" y="3592513"/>
                <a:ext cx="1719263" cy="1182688"/>
              </a:xfrm>
              <a:custGeom>
                <a:avLst/>
                <a:gdLst/>
                <a:ahLst/>
                <a:cxnLst>
                  <a:cxn ang="0">
                    <a:pos x="744" y="18"/>
                  </a:cxn>
                  <a:cxn ang="0">
                    <a:pos x="726" y="0"/>
                  </a:cxn>
                  <a:cxn ang="0">
                    <a:pos x="22" y="0"/>
                  </a:cxn>
                  <a:cxn ang="0">
                    <a:pos x="0" y="18"/>
                  </a:cxn>
                  <a:cxn ang="0">
                    <a:pos x="0" y="490"/>
                  </a:cxn>
                  <a:cxn ang="0">
                    <a:pos x="22" y="512"/>
                  </a:cxn>
                  <a:cxn ang="0">
                    <a:pos x="726" y="512"/>
                  </a:cxn>
                  <a:cxn ang="0">
                    <a:pos x="744" y="490"/>
                  </a:cxn>
                  <a:cxn ang="0">
                    <a:pos x="744" y="18"/>
                  </a:cxn>
                  <a:cxn ang="0">
                    <a:pos x="712" y="476"/>
                  </a:cxn>
                  <a:cxn ang="0">
                    <a:pos x="36" y="476"/>
                  </a:cxn>
                  <a:cxn ang="0">
                    <a:pos x="36" y="36"/>
                  </a:cxn>
                  <a:cxn ang="0">
                    <a:pos x="712" y="36"/>
                  </a:cxn>
                  <a:cxn ang="0">
                    <a:pos x="712" y="476"/>
                  </a:cxn>
                </a:cxnLst>
                <a:rect l="0" t="0" r="r" b="b"/>
                <a:pathLst>
                  <a:path w="744" h="512">
                    <a:moveTo>
                      <a:pt x="744" y="18"/>
                    </a:moveTo>
                    <a:cubicBezTo>
                      <a:pt x="744" y="7"/>
                      <a:pt x="737" y="0"/>
                      <a:pt x="7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501"/>
                      <a:pt x="11" y="512"/>
                      <a:pt x="22" y="512"/>
                    </a:cubicBezTo>
                    <a:cubicBezTo>
                      <a:pt x="726" y="512"/>
                      <a:pt x="726" y="512"/>
                      <a:pt x="726" y="512"/>
                    </a:cubicBezTo>
                    <a:cubicBezTo>
                      <a:pt x="737" y="512"/>
                      <a:pt x="744" y="501"/>
                      <a:pt x="744" y="490"/>
                    </a:cubicBezTo>
                    <a:lnTo>
                      <a:pt x="744" y="18"/>
                    </a:lnTo>
                    <a:close/>
                    <a:moveTo>
                      <a:pt x="712" y="476"/>
                    </a:moveTo>
                    <a:cubicBezTo>
                      <a:pt x="36" y="476"/>
                      <a:pt x="36" y="476"/>
                      <a:pt x="36" y="47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712" y="36"/>
                      <a:pt x="712" y="36"/>
                      <a:pt x="712" y="36"/>
                    </a:cubicBezTo>
                    <a:lnTo>
                      <a:pt x="712" y="476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2646363" y="4849813"/>
                <a:ext cx="749300" cy="258763"/>
              </a:xfrm>
              <a:custGeom>
                <a:avLst/>
                <a:gdLst/>
                <a:ahLst/>
                <a:cxnLst>
                  <a:cxn ang="0">
                    <a:pos x="314" y="84"/>
                  </a:cxn>
                  <a:cxn ang="0">
                    <a:pos x="243" y="84"/>
                  </a:cxn>
                  <a:cxn ang="0">
                    <a:pos x="242" y="84"/>
                  </a:cxn>
                  <a:cxn ang="0">
                    <a:pos x="220" y="63"/>
                  </a:cxn>
                  <a:cxn ang="0">
                    <a:pos x="220" y="0"/>
                  </a:cxn>
                  <a:cxn ang="0">
                    <a:pos x="104" y="0"/>
                  </a:cxn>
                  <a:cxn ang="0">
                    <a:pos x="104" y="63"/>
                  </a:cxn>
                  <a:cxn ang="0">
                    <a:pos x="85" y="84"/>
                  </a:cxn>
                  <a:cxn ang="0">
                    <a:pos x="84" y="84"/>
                  </a:cxn>
                  <a:cxn ang="0">
                    <a:pos x="13" y="84"/>
                  </a:cxn>
                  <a:cxn ang="0">
                    <a:pos x="0" y="94"/>
                  </a:cxn>
                  <a:cxn ang="0">
                    <a:pos x="0" y="98"/>
                  </a:cxn>
                  <a:cxn ang="0">
                    <a:pos x="13" y="112"/>
                  </a:cxn>
                  <a:cxn ang="0">
                    <a:pos x="314" y="112"/>
                  </a:cxn>
                  <a:cxn ang="0">
                    <a:pos x="324" y="98"/>
                  </a:cxn>
                  <a:cxn ang="0">
                    <a:pos x="324" y="94"/>
                  </a:cxn>
                  <a:cxn ang="0">
                    <a:pos x="314" y="84"/>
                  </a:cxn>
                </a:cxnLst>
                <a:rect l="0" t="0" r="r" b="b"/>
                <a:pathLst>
                  <a:path w="324" h="112">
                    <a:moveTo>
                      <a:pt x="314" y="84"/>
                    </a:moveTo>
                    <a:cubicBezTo>
                      <a:pt x="243" y="84"/>
                      <a:pt x="243" y="84"/>
                      <a:pt x="243" y="84"/>
                    </a:cubicBezTo>
                    <a:cubicBezTo>
                      <a:pt x="242" y="84"/>
                      <a:pt x="242" y="84"/>
                      <a:pt x="242" y="84"/>
                    </a:cubicBezTo>
                    <a:cubicBezTo>
                      <a:pt x="231" y="84"/>
                      <a:pt x="220" y="74"/>
                      <a:pt x="220" y="63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74"/>
                      <a:pt x="96" y="84"/>
                      <a:pt x="85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7" y="84"/>
                      <a:pt x="0" y="88"/>
                      <a:pt x="0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5"/>
                      <a:pt x="7" y="112"/>
                      <a:pt x="13" y="112"/>
                    </a:cubicBezTo>
                    <a:cubicBezTo>
                      <a:pt x="314" y="112"/>
                      <a:pt x="314" y="112"/>
                      <a:pt x="314" y="112"/>
                    </a:cubicBezTo>
                    <a:cubicBezTo>
                      <a:pt x="320" y="112"/>
                      <a:pt x="324" y="105"/>
                      <a:pt x="324" y="98"/>
                    </a:cubicBezTo>
                    <a:cubicBezTo>
                      <a:pt x="324" y="94"/>
                      <a:pt x="324" y="94"/>
                      <a:pt x="324" y="94"/>
                    </a:cubicBezTo>
                    <a:cubicBezTo>
                      <a:pt x="324" y="88"/>
                      <a:pt x="320" y="84"/>
                      <a:pt x="314" y="84"/>
                    </a:cubicBez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3262313" y="3852863"/>
                <a:ext cx="346075" cy="18573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2965450" y="3852863"/>
                <a:ext cx="693738" cy="38100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sp>
        <p:nvSpPr>
          <p:cNvPr id="48" name="Hexagon 47"/>
          <p:cNvSpPr/>
          <p:nvPr/>
        </p:nvSpPr>
        <p:spPr>
          <a:xfrm>
            <a:off x="2590800" y="2875825"/>
            <a:ext cx="511972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818E8F"/>
              </a:solidFill>
            </a:endParaRPr>
          </a:p>
        </p:txBody>
      </p:sp>
      <p:sp>
        <p:nvSpPr>
          <p:cNvPr id="49" name="Hexagon 48"/>
          <p:cNvSpPr/>
          <p:nvPr/>
        </p:nvSpPr>
        <p:spPr>
          <a:xfrm>
            <a:off x="5888828" y="2876469"/>
            <a:ext cx="511972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818E8F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7010400" y="3429000"/>
            <a:ext cx="1295400" cy="1295400"/>
            <a:chOff x="7543800" y="3429000"/>
            <a:chExt cx="1295400" cy="1295400"/>
          </a:xfrm>
        </p:grpSpPr>
        <p:sp>
          <p:nvSpPr>
            <p:cNvPr id="54" name="Oval 53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8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9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1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2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3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4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1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3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4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5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6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8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0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1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2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5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sp>
        <p:nvSpPr>
          <p:cNvPr id="127" name="Rounded Rectangle 126"/>
          <p:cNvSpPr/>
          <p:nvPr/>
        </p:nvSpPr>
        <p:spPr>
          <a:xfrm>
            <a:off x="3879022" y="2875825"/>
            <a:ext cx="388178" cy="3810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B9B8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717222" y="2875825"/>
            <a:ext cx="388178" cy="3810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B9B80"/>
              </a:solidFill>
            </a:endParaRPr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457200" y="5386138"/>
            <a:ext cx="8229600" cy="1219199"/>
          </a:xfrm>
        </p:spPr>
        <p:txBody>
          <a:bodyPr>
            <a:normAutofit/>
          </a:bodyPr>
          <a:lstStyle/>
          <a:p>
            <a:r>
              <a:rPr lang="en-US" dirty="0"/>
              <a:t>Each edge admits two directed communication channels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1933575" y="2382618"/>
            <a:ext cx="685800" cy="484407"/>
          </a:xfrm>
          <a:prstGeom prst="line">
            <a:avLst/>
          </a:prstGeom>
          <a:ln w="38100">
            <a:solidFill>
              <a:srgbClr val="818E8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819275" y="2474456"/>
            <a:ext cx="771525" cy="497344"/>
          </a:xfrm>
          <a:prstGeom prst="line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00400" y="3000735"/>
            <a:ext cx="566080" cy="10892"/>
          </a:xfrm>
          <a:prstGeom prst="line">
            <a:avLst/>
          </a:prstGeom>
          <a:ln w="38100">
            <a:solidFill>
              <a:srgbClr val="818E8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200400" y="3113308"/>
            <a:ext cx="566080" cy="10892"/>
          </a:xfrm>
          <a:prstGeom prst="line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225120" y="3000735"/>
            <a:ext cx="566080" cy="10892"/>
          </a:xfrm>
          <a:prstGeom prst="line">
            <a:avLst/>
          </a:prstGeom>
          <a:ln w="38100">
            <a:solidFill>
              <a:srgbClr val="818E8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225120" y="3113308"/>
            <a:ext cx="566080" cy="10892"/>
          </a:xfrm>
          <a:prstGeom prst="line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312738" y="2982692"/>
            <a:ext cx="335462" cy="6455"/>
          </a:xfrm>
          <a:prstGeom prst="line">
            <a:avLst/>
          </a:prstGeom>
          <a:ln w="38100">
            <a:solidFill>
              <a:srgbClr val="818E8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312738" y="3095265"/>
            <a:ext cx="335462" cy="6455"/>
          </a:xfrm>
          <a:prstGeom prst="line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386491" y="3189264"/>
            <a:ext cx="685800" cy="484407"/>
          </a:xfrm>
          <a:prstGeom prst="line">
            <a:avLst/>
          </a:prstGeom>
          <a:ln w="38100">
            <a:solidFill>
              <a:srgbClr val="818E8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19816" y="3319202"/>
            <a:ext cx="771525" cy="497344"/>
          </a:xfrm>
          <a:prstGeom prst="line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6300766" y="2419617"/>
            <a:ext cx="690584" cy="419174"/>
          </a:xfrm>
          <a:prstGeom prst="line">
            <a:avLst/>
          </a:prstGeom>
          <a:ln w="38100">
            <a:solidFill>
              <a:srgbClr val="818E8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400800" y="2486292"/>
            <a:ext cx="690541" cy="443846"/>
          </a:xfrm>
          <a:prstGeom prst="line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1821394" y="3199479"/>
            <a:ext cx="690584" cy="419174"/>
          </a:xfrm>
          <a:prstGeom prst="line">
            <a:avLst/>
          </a:prstGeom>
          <a:ln w="38100">
            <a:solidFill>
              <a:srgbClr val="818E8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1921428" y="3266154"/>
            <a:ext cx="690541" cy="443846"/>
          </a:xfrm>
          <a:prstGeom prst="line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284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Semantics - FIFO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41022" y="2381975"/>
            <a:ext cx="1378778" cy="666025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0B9B80"/>
                </a:solidFill>
              </a:rPr>
              <a:t>Middlebox</a:t>
            </a:r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2590800"/>
            <a:ext cx="2286000" cy="0"/>
          </a:xfrm>
          <a:prstGeom prst="straightConnector1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Diagonal Corner Rectangle 10"/>
          <p:cNvSpPr/>
          <p:nvPr/>
        </p:nvSpPr>
        <p:spPr>
          <a:xfrm>
            <a:off x="4132314" y="2209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Snip Diagonal Corner Rectangle 11"/>
          <p:cNvSpPr/>
          <p:nvPr/>
        </p:nvSpPr>
        <p:spPr>
          <a:xfrm>
            <a:off x="3725560" y="2209800"/>
            <a:ext cx="304800" cy="228600"/>
          </a:xfrm>
          <a:prstGeom prst="snip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Snip Diagonal Corner Rectangle 12"/>
          <p:cNvSpPr/>
          <p:nvPr/>
        </p:nvSpPr>
        <p:spPr>
          <a:xfrm>
            <a:off x="3318806" y="22098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Semantics - FIFO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41022" y="2381975"/>
            <a:ext cx="1378778" cy="666025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0B9B80"/>
                </a:solidFill>
              </a:rPr>
              <a:t>Middlebox</a:t>
            </a:r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2590800"/>
            <a:ext cx="2286000" cy="0"/>
          </a:xfrm>
          <a:prstGeom prst="straightConnector1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Diagonal Corner Rectangle 10"/>
          <p:cNvSpPr/>
          <p:nvPr/>
        </p:nvSpPr>
        <p:spPr>
          <a:xfrm>
            <a:off x="4132314" y="2209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Snip Diagonal Corner Rectangle 11"/>
          <p:cNvSpPr/>
          <p:nvPr/>
        </p:nvSpPr>
        <p:spPr>
          <a:xfrm>
            <a:off x="3725560" y="2209800"/>
            <a:ext cx="304800" cy="228600"/>
          </a:xfrm>
          <a:prstGeom prst="snip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Snip Diagonal Corner Rectangle 12"/>
          <p:cNvSpPr/>
          <p:nvPr/>
        </p:nvSpPr>
        <p:spPr>
          <a:xfrm>
            <a:off x="3318806" y="22098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Snip Diagonal Corner Rectangle 13"/>
          <p:cNvSpPr/>
          <p:nvPr/>
        </p:nvSpPr>
        <p:spPr>
          <a:xfrm>
            <a:off x="2912052" y="2209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Semantics - FIFO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41022" y="2381975"/>
            <a:ext cx="1378778" cy="666025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0B9B80"/>
                </a:solidFill>
              </a:rPr>
              <a:t>Middlebox</a:t>
            </a:r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2590800"/>
            <a:ext cx="2286000" cy="0"/>
          </a:xfrm>
          <a:prstGeom prst="straightConnector1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Diagonal Corner Rectangle 10"/>
          <p:cNvSpPr/>
          <p:nvPr/>
        </p:nvSpPr>
        <p:spPr>
          <a:xfrm>
            <a:off x="4132314" y="2209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Snip Diagonal Corner Rectangle 11"/>
          <p:cNvSpPr/>
          <p:nvPr/>
        </p:nvSpPr>
        <p:spPr>
          <a:xfrm>
            <a:off x="3725560" y="2209800"/>
            <a:ext cx="304800" cy="228600"/>
          </a:xfrm>
          <a:prstGeom prst="snip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Snip Diagonal Corner Rectangle 12"/>
          <p:cNvSpPr/>
          <p:nvPr/>
        </p:nvSpPr>
        <p:spPr>
          <a:xfrm>
            <a:off x="3318806" y="22098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Snip Diagonal Corner Rectangle 13"/>
          <p:cNvSpPr/>
          <p:nvPr/>
        </p:nvSpPr>
        <p:spPr>
          <a:xfrm>
            <a:off x="2912052" y="2209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Snip Diagonal Corner Rectangle 14"/>
          <p:cNvSpPr/>
          <p:nvPr/>
        </p:nvSpPr>
        <p:spPr>
          <a:xfrm>
            <a:off x="2505298" y="22098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Semantics - FIFO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41022" y="2381975"/>
            <a:ext cx="1378778" cy="666025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0B9B80"/>
                </a:solidFill>
              </a:rPr>
              <a:t>Middlebox</a:t>
            </a:r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2590800"/>
            <a:ext cx="2286000" cy="0"/>
          </a:xfrm>
          <a:prstGeom prst="straightConnector1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Diagonal Corner Rectangle 11"/>
          <p:cNvSpPr/>
          <p:nvPr/>
        </p:nvSpPr>
        <p:spPr>
          <a:xfrm>
            <a:off x="3725560" y="2209800"/>
            <a:ext cx="304800" cy="228600"/>
          </a:xfrm>
          <a:prstGeom prst="snip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Snip Diagonal Corner Rectangle 12"/>
          <p:cNvSpPr/>
          <p:nvPr/>
        </p:nvSpPr>
        <p:spPr>
          <a:xfrm>
            <a:off x="3318806" y="22098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Snip Diagonal Corner Rectangle 13"/>
          <p:cNvSpPr/>
          <p:nvPr/>
        </p:nvSpPr>
        <p:spPr>
          <a:xfrm>
            <a:off x="2912052" y="2209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Snip Diagonal Corner Rectangle 14"/>
          <p:cNvSpPr/>
          <p:nvPr/>
        </p:nvSpPr>
        <p:spPr>
          <a:xfrm>
            <a:off x="2505298" y="22098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/>
          </a:bodyPr>
          <a:lstStyle/>
          <a:p>
            <a:r>
              <a:rPr lang="en-US" dirty="0"/>
              <a:t>Network verification is undecidable</a:t>
            </a:r>
          </a:p>
          <a:p>
            <a:pPr lvl="1"/>
            <a:r>
              <a:rPr lang="en-US" dirty="0"/>
              <a:t>Can simulate a Turing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Even without forwarding loops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 smtClean="0"/>
              <a:t>Daniel </a:t>
            </a:r>
            <a:r>
              <a:rPr lang="en-US" sz="1800" dirty="0"/>
              <a:t>Brand, and </a:t>
            </a:r>
            <a:r>
              <a:rPr lang="en-US" sz="1800" dirty="0" err="1"/>
              <a:t>Pitro</a:t>
            </a:r>
            <a:r>
              <a:rPr lang="en-US" sz="1800" dirty="0"/>
              <a:t> </a:t>
            </a:r>
            <a:r>
              <a:rPr lang="en-US" sz="1800" dirty="0" err="1"/>
              <a:t>Zafiropulo</a:t>
            </a:r>
            <a:r>
              <a:rPr lang="en-US" sz="1800" dirty="0" smtClean="0"/>
              <a:t>. </a:t>
            </a:r>
            <a:r>
              <a:rPr lang="en-US" sz="1800" i="1" dirty="0" smtClean="0"/>
              <a:t>JACM ’</a:t>
            </a:r>
            <a:r>
              <a:rPr lang="en-US" sz="1800" dirty="0" smtClean="0"/>
              <a:t>83</a:t>
            </a:r>
            <a:r>
              <a:rPr lang="en-US" sz="1800" dirty="0" smtClean="0"/>
              <a:t>]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network topology</a:t>
            </a:r>
          </a:p>
          <a:p>
            <a:r>
              <a:rPr lang="en-US" dirty="0"/>
              <a:t>Task: Verify the safety of the network</a:t>
            </a:r>
          </a:p>
          <a:p>
            <a:pPr lvl="1"/>
            <a:r>
              <a:rPr lang="en-US" dirty="0"/>
              <a:t>Isolation</a:t>
            </a:r>
          </a:p>
          <a:p>
            <a:pPr lvl="1"/>
            <a:r>
              <a:rPr lang="en-US" dirty="0"/>
              <a:t>In the presence of </a:t>
            </a:r>
            <a:r>
              <a:rPr lang="en-US" dirty="0" err="1"/>
              <a:t>Middleboxes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71"/>
          <p:cNvGrpSpPr/>
          <p:nvPr/>
        </p:nvGrpSpPr>
        <p:grpSpPr>
          <a:xfrm>
            <a:off x="7467600" y="5105400"/>
            <a:ext cx="1295400" cy="1295400"/>
            <a:chOff x="7543800" y="3429000"/>
            <a:chExt cx="1295400" cy="1295400"/>
          </a:xfrm>
        </p:grpSpPr>
        <p:sp>
          <p:nvSpPr>
            <p:cNvPr id="6" name="Oval 5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8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8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2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3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8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3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5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6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7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grpSp>
        <p:nvGrpSpPr>
          <p:cNvPr id="38" name="Group 107"/>
          <p:cNvGrpSpPr/>
          <p:nvPr/>
        </p:nvGrpSpPr>
        <p:grpSpPr>
          <a:xfrm>
            <a:off x="457200" y="5029200"/>
            <a:ext cx="1295400" cy="1295400"/>
            <a:chOff x="76200" y="1905000"/>
            <a:chExt cx="1295400" cy="1295400"/>
          </a:xfrm>
        </p:grpSpPr>
        <p:sp>
          <p:nvSpPr>
            <p:cNvPr id="39" name="Oval 38"/>
            <p:cNvSpPr/>
            <p:nvPr/>
          </p:nvSpPr>
          <p:spPr>
            <a:xfrm>
              <a:off x="762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485775" y="2165350"/>
              <a:ext cx="459326" cy="796925"/>
            </a:xfrm>
            <a:custGeom>
              <a:avLst/>
              <a:gdLst/>
              <a:ahLst/>
              <a:cxnLst>
                <a:cxn ang="0">
                  <a:pos x="332" y="11"/>
                </a:cxn>
                <a:cxn ang="0">
                  <a:pos x="321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565"/>
                </a:cxn>
                <a:cxn ang="0">
                  <a:pos x="11" y="576"/>
                </a:cxn>
                <a:cxn ang="0">
                  <a:pos x="321" y="576"/>
                </a:cxn>
                <a:cxn ang="0">
                  <a:pos x="332" y="565"/>
                </a:cxn>
                <a:cxn ang="0">
                  <a:pos x="332" y="11"/>
                </a:cxn>
                <a:cxn ang="0">
                  <a:pos x="220" y="41"/>
                </a:cxn>
                <a:cxn ang="0">
                  <a:pos x="217" y="44"/>
                </a:cxn>
                <a:cxn ang="0">
                  <a:pos x="119" y="44"/>
                </a:cxn>
                <a:cxn ang="0">
                  <a:pos x="116" y="41"/>
                </a:cxn>
                <a:cxn ang="0">
                  <a:pos x="116" y="39"/>
                </a:cxn>
                <a:cxn ang="0">
                  <a:pos x="119" y="36"/>
                </a:cxn>
                <a:cxn ang="0">
                  <a:pos x="217" y="36"/>
                </a:cxn>
                <a:cxn ang="0">
                  <a:pos x="220" y="39"/>
                </a:cxn>
                <a:cxn ang="0">
                  <a:pos x="220" y="41"/>
                </a:cxn>
                <a:cxn ang="0">
                  <a:pos x="168" y="543"/>
                </a:cxn>
                <a:cxn ang="0">
                  <a:pos x="152" y="527"/>
                </a:cxn>
                <a:cxn ang="0">
                  <a:pos x="168" y="511"/>
                </a:cxn>
                <a:cxn ang="0">
                  <a:pos x="184" y="527"/>
                </a:cxn>
                <a:cxn ang="0">
                  <a:pos x="168" y="543"/>
                </a:cxn>
                <a:cxn ang="0">
                  <a:pos x="300" y="472"/>
                </a:cxn>
                <a:cxn ang="0">
                  <a:pos x="32" y="472"/>
                </a:cxn>
                <a:cxn ang="0">
                  <a:pos x="32" y="88"/>
                </a:cxn>
                <a:cxn ang="0">
                  <a:pos x="300" y="88"/>
                </a:cxn>
                <a:cxn ang="0">
                  <a:pos x="300" y="472"/>
                </a:cxn>
                <a:cxn ang="0">
                  <a:pos x="177" y="156"/>
                </a:cxn>
                <a:cxn ang="0">
                  <a:pos x="246" y="193"/>
                </a:cxn>
                <a:cxn ang="0">
                  <a:pos x="118" y="156"/>
                </a:cxn>
                <a:cxn ang="0">
                  <a:pos x="256" y="232"/>
                </a:cxn>
              </a:cxnLst>
              <a:rect l="0" t="0" r="r" b="b"/>
              <a:pathLst>
                <a:path w="332" h="576">
                  <a:moveTo>
                    <a:pt x="332" y="11"/>
                  </a:moveTo>
                  <a:cubicBezTo>
                    <a:pt x="332" y="5"/>
                    <a:pt x="327" y="0"/>
                    <a:pt x="3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1"/>
                    <a:pt x="5" y="576"/>
                    <a:pt x="11" y="576"/>
                  </a:cubicBezTo>
                  <a:cubicBezTo>
                    <a:pt x="321" y="576"/>
                    <a:pt x="321" y="576"/>
                    <a:pt x="321" y="576"/>
                  </a:cubicBezTo>
                  <a:cubicBezTo>
                    <a:pt x="327" y="576"/>
                    <a:pt x="332" y="571"/>
                    <a:pt x="332" y="565"/>
                  </a:cubicBezTo>
                  <a:lnTo>
                    <a:pt x="332" y="11"/>
                  </a:lnTo>
                  <a:close/>
                  <a:moveTo>
                    <a:pt x="220" y="41"/>
                  </a:moveTo>
                  <a:cubicBezTo>
                    <a:pt x="220" y="43"/>
                    <a:pt x="219" y="44"/>
                    <a:pt x="217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7" y="44"/>
                    <a:pt x="116" y="43"/>
                    <a:pt x="116" y="41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7"/>
                    <a:pt x="117" y="36"/>
                    <a:pt x="119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9" y="36"/>
                    <a:pt x="220" y="37"/>
                    <a:pt x="220" y="39"/>
                  </a:cubicBezTo>
                  <a:lnTo>
                    <a:pt x="220" y="41"/>
                  </a:lnTo>
                  <a:close/>
                  <a:moveTo>
                    <a:pt x="168" y="543"/>
                  </a:moveTo>
                  <a:cubicBezTo>
                    <a:pt x="159" y="543"/>
                    <a:pt x="152" y="536"/>
                    <a:pt x="152" y="527"/>
                  </a:cubicBezTo>
                  <a:cubicBezTo>
                    <a:pt x="152" y="518"/>
                    <a:pt x="159" y="511"/>
                    <a:pt x="168" y="511"/>
                  </a:cubicBezTo>
                  <a:cubicBezTo>
                    <a:pt x="177" y="511"/>
                    <a:pt x="184" y="518"/>
                    <a:pt x="184" y="527"/>
                  </a:cubicBezTo>
                  <a:cubicBezTo>
                    <a:pt x="184" y="536"/>
                    <a:pt x="177" y="543"/>
                    <a:pt x="168" y="543"/>
                  </a:cubicBezTo>
                  <a:close/>
                  <a:moveTo>
                    <a:pt x="300" y="472"/>
                  </a:moveTo>
                  <a:cubicBezTo>
                    <a:pt x="32" y="472"/>
                    <a:pt x="32" y="472"/>
                    <a:pt x="32" y="472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00" y="88"/>
                    <a:pt x="300" y="88"/>
                    <a:pt x="300" y="88"/>
                  </a:cubicBezTo>
                  <a:lnTo>
                    <a:pt x="300" y="472"/>
                  </a:lnTo>
                  <a:close/>
                  <a:moveTo>
                    <a:pt x="177" y="156"/>
                  </a:moveTo>
                  <a:cubicBezTo>
                    <a:pt x="246" y="193"/>
                    <a:pt x="246" y="193"/>
                    <a:pt x="246" y="193"/>
                  </a:cubicBezTo>
                  <a:moveTo>
                    <a:pt x="118" y="156"/>
                  </a:moveTo>
                  <a:cubicBezTo>
                    <a:pt x="256" y="232"/>
                    <a:pt x="256" y="232"/>
                    <a:pt x="256" y="232"/>
                  </a:cubicBezTo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grpSp>
        <p:nvGrpSpPr>
          <p:cNvPr id="41" name="Group 117"/>
          <p:cNvGrpSpPr/>
          <p:nvPr/>
        </p:nvGrpSpPr>
        <p:grpSpPr>
          <a:xfrm>
            <a:off x="2514600" y="5029200"/>
            <a:ext cx="1295400" cy="1295400"/>
            <a:chOff x="7391400" y="1905000"/>
            <a:chExt cx="1295400" cy="1295400"/>
          </a:xfrm>
        </p:grpSpPr>
        <p:sp>
          <p:nvSpPr>
            <p:cNvPr id="42" name="Oval 41"/>
            <p:cNvSpPr/>
            <p:nvPr/>
          </p:nvSpPr>
          <p:spPr>
            <a:xfrm>
              <a:off x="73914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3" name="Group 30"/>
            <p:cNvGrpSpPr/>
            <p:nvPr/>
          </p:nvGrpSpPr>
          <p:grpSpPr>
            <a:xfrm>
              <a:off x="7598251" y="2190750"/>
              <a:ext cx="926624" cy="817106"/>
              <a:chOff x="2166938" y="3592513"/>
              <a:chExt cx="1719263" cy="1516063"/>
            </a:xfrm>
          </p:grpSpPr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2166938" y="3592513"/>
                <a:ext cx="1719263" cy="1182688"/>
              </a:xfrm>
              <a:custGeom>
                <a:avLst/>
                <a:gdLst/>
                <a:ahLst/>
                <a:cxnLst>
                  <a:cxn ang="0">
                    <a:pos x="744" y="18"/>
                  </a:cxn>
                  <a:cxn ang="0">
                    <a:pos x="726" y="0"/>
                  </a:cxn>
                  <a:cxn ang="0">
                    <a:pos x="22" y="0"/>
                  </a:cxn>
                  <a:cxn ang="0">
                    <a:pos x="0" y="18"/>
                  </a:cxn>
                  <a:cxn ang="0">
                    <a:pos x="0" y="490"/>
                  </a:cxn>
                  <a:cxn ang="0">
                    <a:pos x="22" y="512"/>
                  </a:cxn>
                  <a:cxn ang="0">
                    <a:pos x="726" y="512"/>
                  </a:cxn>
                  <a:cxn ang="0">
                    <a:pos x="744" y="490"/>
                  </a:cxn>
                  <a:cxn ang="0">
                    <a:pos x="744" y="18"/>
                  </a:cxn>
                  <a:cxn ang="0">
                    <a:pos x="712" y="476"/>
                  </a:cxn>
                  <a:cxn ang="0">
                    <a:pos x="36" y="476"/>
                  </a:cxn>
                  <a:cxn ang="0">
                    <a:pos x="36" y="36"/>
                  </a:cxn>
                  <a:cxn ang="0">
                    <a:pos x="712" y="36"/>
                  </a:cxn>
                  <a:cxn ang="0">
                    <a:pos x="712" y="476"/>
                  </a:cxn>
                </a:cxnLst>
                <a:rect l="0" t="0" r="r" b="b"/>
                <a:pathLst>
                  <a:path w="744" h="512">
                    <a:moveTo>
                      <a:pt x="744" y="18"/>
                    </a:moveTo>
                    <a:cubicBezTo>
                      <a:pt x="744" y="7"/>
                      <a:pt x="737" y="0"/>
                      <a:pt x="7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7"/>
                      <a:pt x="0" y="18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0" y="501"/>
                      <a:pt x="11" y="512"/>
                      <a:pt x="22" y="512"/>
                    </a:cubicBezTo>
                    <a:cubicBezTo>
                      <a:pt x="726" y="512"/>
                      <a:pt x="726" y="512"/>
                      <a:pt x="726" y="512"/>
                    </a:cubicBezTo>
                    <a:cubicBezTo>
                      <a:pt x="737" y="512"/>
                      <a:pt x="744" y="501"/>
                      <a:pt x="744" y="490"/>
                    </a:cubicBezTo>
                    <a:lnTo>
                      <a:pt x="744" y="18"/>
                    </a:lnTo>
                    <a:close/>
                    <a:moveTo>
                      <a:pt x="712" y="476"/>
                    </a:moveTo>
                    <a:cubicBezTo>
                      <a:pt x="36" y="476"/>
                      <a:pt x="36" y="476"/>
                      <a:pt x="36" y="47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712" y="36"/>
                      <a:pt x="712" y="36"/>
                      <a:pt x="712" y="36"/>
                    </a:cubicBezTo>
                    <a:lnTo>
                      <a:pt x="712" y="476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5" name="Freeform 12"/>
              <p:cNvSpPr>
                <a:spLocks/>
              </p:cNvSpPr>
              <p:nvPr/>
            </p:nvSpPr>
            <p:spPr bwMode="auto">
              <a:xfrm>
                <a:off x="2646363" y="4849813"/>
                <a:ext cx="749300" cy="258763"/>
              </a:xfrm>
              <a:custGeom>
                <a:avLst/>
                <a:gdLst/>
                <a:ahLst/>
                <a:cxnLst>
                  <a:cxn ang="0">
                    <a:pos x="314" y="84"/>
                  </a:cxn>
                  <a:cxn ang="0">
                    <a:pos x="243" y="84"/>
                  </a:cxn>
                  <a:cxn ang="0">
                    <a:pos x="242" y="84"/>
                  </a:cxn>
                  <a:cxn ang="0">
                    <a:pos x="220" y="63"/>
                  </a:cxn>
                  <a:cxn ang="0">
                    <a:pos x="220" y="0"/>
                  </a:cxn>
                  <a:cxn ang="0">
                    <a:pos x="104" y="0"/>
                  </a:cxn>
                  <a:cxn ang="0">
                    <a:pos x="104" y="63"/>
                  </a:cxn>
                  <a:cxn ang="0">
                    <a:pos x="85" y="84"/>
                  </a:cxn>
                  <a:cxn ang="0">
                    <a:pos x="84" y="84"/>
                  </a:cxn>
                  <a:cxn ang="0">
                    <a:pos x="13" y="84"/>
                  </a:cxn>
                  <a:cxn ang="0">
                    <a:pos x="0" y="94"/>
                  </a:cxn>
                  <a:cxn ang="0">
                    <a:pos x="0" y="98"/>
                  </a:cxn>
                  <a:cxn ang="0">
                    <a:pos x="13" y="112"/>
                  </a:cxn>
                  <a:cxn ang="0">
                    <a:pos x="314" y="112"/>
                  </a:cxn>
                  <a:cxn ang="0">
                    <a:pos x="324" y="98"/>
                  </a:cxn>
                  <a:cxn ang="0">
                    <a:pos x="324" y="94"/>
                  </a:cxn>
                  <a:cxn ang="0">
                    <a:pos x="314" y="84"/>
                  </a:cxn>
                </a:cxnLst>
                <a:rect l="0" t="0" r="r" b="b"/>
                <a:pathLst>
                  <a:path w="324" h="112">
                    <a:moveTo>
                      <a:pt x="314" y="84"/>
                    </a:moveTo>
                    <a:cubicBezTo>
                      <a:pt x="243" y="84"/>
                      <a:pt x="243" y="84"/>
                      <a:pt x="243" y="84"/>
                    </a:cubicBezTo>
                    <a:cubicBezTo>
                      <a:pt x="242" y="84"/>
                      <a:pt x="242" y="84"/>
                      <a:pt x="242" y="84"/>
                    </a:cubicBezTo>
                    <a:cubicBezTo>
                      <a:pt x="231" y="84"/>
                      <a:pt x="220" y="74"/>
                      <a:pt x="220" y="63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74"/>
                      <a:pt x="96" y="84"/>
                      <a:pt x="85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7" y="84"/>
                      <a:pt x="0" y="88"/>
                      <a:pt x="0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5"/>
                      <a:pt x="7" y="112"/>
                      <a:pt x="13" y="112"/>
                    </a:cubicBezTo>
                    <a:cubicBezTo>
                      <a:pt x="314" y="112"/>
                      <a:pt x="314" y="112"/>
                      <a:pt x="314" y="112"/>
                    </a:cubicBezTo>
                    <a:cubicBezTo>
                      <a:pt x="320" y="112"/>
                      <a:pt x="324" y="105"/>
                      <a:pt x="324" y="98"/>
                    </a:cubicBezTo>
                    <a:cubicBezTo>
                      <a:pt x="324" y="94"/>
                      <a:pt x="324" y="94"/>
                      <a:pt x="324" y="94"/>
                    </a:cubicBezTo>
                    <a:cubicBezTo>
                      <a:pt x="324" y="88"/>
                      <a:pt x="320" y="84"/>
                      <a:pt x="314" y="84"/>
                    </a:cubicBez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3262313" y="3852863"/>
                <a:ext cx="346075" cy="18573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2965450" y="3852863"/>
                <a:ext cx="693738" cy="38100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sp>
        <p:nvSpPr>
          <p:cNvPr id="48" name="Hexagon 47"/>
          <p:cNvSpPr/>
          <p:nvPr/>
        </p:nvSpPr>
        <p:spPr>
          <a:xfrm>
            <a:off x="1485900" y="3962400"/>
            <a:ext cx="1295400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818E8F"/>
                </a:solidFill>
              </a:rPr>
              <a:t>Switch</a:t>
            </a:r>
            <a:endParaRPr lang="he-IL" dirty="0">
              <a:solidFill>
                <a:srgbClr val="818E8F"/>
              </a:solidFill>
            </a:endParaRPr>
          </a:p>
        </p:txBody>
      </p:sp>
      <p:sp>
        <p:nvSpPr>
          <p:cNvPr id="49" name="Hexagon 48"/>
          <p:cNvSpPr/>
          <p:nvPr/>
        </p:nvSpPr>
        <p:spPr>
          <a:xfrm>
            <a:off x="6438900" y="4343400"/>
            <a:ext cx="1295400" cy="381000"/>
          </a:xfrm>
          <a:prstGeom prst="hexagon">
            <a:avLst/>
          </a:prstGeom>
          <a:noFill/>
          <a:ln>
            <a:solidFill>
              <a:srgbClr val="818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818E8F"/>
                </a:solidFill>
              </a:rPr>
              <a:t>Switch</a:t>
            </a:r>
            <a:endParaRPr lang="he-IL" dirty="0">
              <a:solidFill>
                <a:srgbClr val="818E8F"/>
              </a:solidFill>
            </a:endParaRPr>
          </a:p>
        </p:txBody>
      </p:sp>
      <p:cxnSp>
        <p:nvCxnSpPr>
          <p:cNvPr id="50" name="Straight Connector 49"/>
          <p:cNvCxnSpPr>
            <a:stCxn id="39" idx="0"/>
            <a:endCxn id="48" idx="2"/>
          </p:cNvCxnSpPr>
          <p:nvPr/>
        </p:nvCxnSpPr>
        <p:spPr>
          <a:xfrm flipV="1">
            <a:off x="1104900" y="4343400"/>
            <a:ext cx="47625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0"/>
            <a:endCxn id="48" idx="1"/>
          </p:cNvCxnSpPr>
          <p:nvPr/>
        </p:nvCxnSpPr>
        <p:spPr>
          <a:xfrm flipH="1" flipV="1">
            <a:off x="2686050" y="4343400"/>
            <a:ext cx="47625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1"/>
            <a:endCxn id="6" idx="0"/>
          </p:cNvCxnSpPr>
          <p:nvPr/>
        </p:nvCxnSpPr>
        <p:spPr>
          <a:xfrm>
            <a:off x="7639050" y="4724400"/>
            <a:ext cx="4762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146"/>
          <p:cNvGrpSpPr/>
          <p:nvPr/>
        </p:nvGrpSpPr>
        <p:grpSpPr>
          <a:xfrm>
            <a:off x="5410200" y="5105400"/>
            <a:ext cx="1295400" cy="1295400"/>
            <a:chOff x="7543800" y="3429000"/>
            <a:chExt cx="1295400" cy="1295400"/>
          </a:xfrm>
        </p:grpSpPr>
        <p:sp>
          <p:nvSpPr>
            <p:cNvPr id="54" name="Oval 53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8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9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1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2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3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4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1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3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4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5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6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7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8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0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1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2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5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cxnSp>
        <p:nvCxnSpPr>
          <p:cNvPr id="86" name="Straight Connector 85"/>
          <p:cNvCxnSpPr>
            <a:stCxn id="49" idx="2"/>
            <a:endCxn id="54" idx="0"/>
          </p:cNvCxnSpPr>
          <p:nvPr/>
        </p:nvCxnSpPr>
        <p:spPr>
          <a:xfrm flipH="1">
            <a:off x="6057900" y="4724400"/>
            <a:ext cx="4762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276600" y="3962400"/>
            <a:ext cx="1066800" cy="3810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B9B80"/>
                </a:solidFill>
              </a:rPr>
              <a:t>Firewall</a:t>
            </a:r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88" name="Straight Connector 87"/>
          <p:cNvCxnSpPr>
            <a:stCxn id="87" idx="1"/>
            <a:endCxn id="48" idx="0"/>
          </p:cNvCxnSpPr>
          <p:nvPr/>
        </p:nvCxnSpPr>
        <p:spPr>
          <a:xfrm flipH="1">
            <a:off x="2781300" y="4152900"/>
            <a:ext cx="49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1" idx="3"/>
            <a:endCxn id="49" idx="3"/>
          </p:cNvCxnSpPr>
          <p:nvPr/>
        </p:nvCxnSpPr>
        <p:spPr>
          <a:xfrm>
            <a:off x="5791200" y="4533900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7" idx="3"/>
            <a:endCxn id="91" idx="1"/>
          </p:cNvCxnSpPr>
          <p:nvPr/>
        </p:nvCxnSpPr>
        <p:spPr>
          <a:xfrm>
            <a:off x="4343400" y="4152900"/>
            <a:ext cx="533400" cy="381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4876800" y="4343400"/>
            <a:ext cx="914400" cy="3810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0B9B80"/>
                </a:solidFill>
              </a:rPr>
              <a:t>Cache</a:t>
            </a:r>
            <a:endParaRPr lang="he-IL" dirty="0">
              <a:solidFill>
                <a:srgbClr val="0B9B80"/>
              </a:solidFill>
            </a:endParaRPr>
          </a:p>
        </p:txBody>
      </p:sp>
      <p:sp>
        <p:nvSpPr>
          <p:cNvPr id="92" name="Snip Diagonal Corner Rectangle 91"/>
          <p:cNvSpPr/>
          <p:nvPr/>
        </p:nvSpPr>
        <p:spPr>
          <a:xfrm>
            <a:off x="2933700" y="4794588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Snip Diagonal Corner Rectangle 92"/>
          <p:cNvSpPr/>
          <p:nvPr/>
        </p:nvSpPr>
        <p:spPr>
          <a:xfrm>
            <a:off x="5964830" y="5065713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Snip Diagonal Corner Rectangle 93"/>
          <p:cNvSpPr/>
          <p:nvPr/>
        </p:nvSpPr>
        <p:spPr>
          <a:xfrm>
            <a:off x="983019" y="4879109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Snip Diagonal Corner Rectangle 94"/>
          <p:cNvSpPr/>
          <p:nvPr/>
        </p:nvSpPr>
        <p:spPr>
          <a:xfrm>
            <a:off x="4686300" y="4442618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Snip Diagonal Corner Rectangle 95"/>
          <p:cNvSpPr/>
          <p:nvPr/>
        </p:nvSpPr>
        <p:spPr>
          <a:xfrm>
            <a:off x="4724400" y="44196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Snip Diagonal Corner Rectangle 96"/>
          <p:cNvSpPr/>
          <p:nvPr/>
        </p:nvSpPr>
        <p:spPr>
          <a:xfrm>
            <a:off x="5572026" y="4191000"/>
            <a:ext cx="142974" cy="10723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22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46 C 0.04097 -0.00046 -0.06545 -0.0875 -0.04271 -0.10486 C -0.01962 -0.12222 0.08212 -0.12477 0.13715 -0.10486 C 0.19236 -0.08518 0.14653 -0.08102 0.17969 -0.05324 C 0.20069 -0.03449 0.34236 -0.06551 0.36858 -0.0463 C 0.39462 -0.02731 0.32431 0.05255 0.33646 0.06157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3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0.02199 C 0.03506 -0.03032 0.07552 -0.07129 0.04809 -0.09166 C 0.02031 -0.1125 0.01406 -0.07963 -0.03664 -0.06828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0.00602 C 0.00244 -0.00208 -0.02378 -0.00139 -0.03125 -0.01018 C -0.03888 -0.01898 -0.00538 -0.03958 -0.03593 -0.04676 C -0.06666 -0.0537 -0.1927 -0.06435 -0.21545 -0.05277 C -0.25156 -0.02291 -0.14322 0.04005 -0.19375 0.05209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2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093 C 0.04011 -0.00093 0.01962 -0.09306 0.05243 -0.11945 C 0.10955 -0.13935 0.28681 -0.1338 0.34323 -0.1213 C 0.44757 -0.11111 0.34358 -0.08241 0.41493 -0.05764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7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00926 C -0.00191 0.00116 -0.02813 0.00185 -0.03577 -0.00694 C -0.04323 -0.01574 -0.00972 -0.03634 -0.04011 -0.04352 C -0.07084 -0.05046 -0.19688 -0.06111 -0.21979 -0.04954 C -0.26632 -0.03889 -0.31042 -0.05856 -0.34236 -0.03889 C -0.37448 -0.01944 -0.39636 0.06042 -0.41181 0.06829 " pathEditMode="relative" rAng="0" ptsTypes="AAAAAA">
                                      <p:cBhvr>
                                        <p:cTn id="4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Semantics - Unordered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641022" y="2381975"/>
            <a:ext cx="1378778" cy="666025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0B9B80"/>
                </a:solidFill>
              </a:rPr>
              <a:t>Middlebox</a:t>
            </a:r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2590800"/>
            <a:ext cx="2286000" cy="0"/>
          </a:xfrm>
          <a:prstGeom prst="straightConnector1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Diagonal Corner Rectangle 19"/>
          <p:cNvSpPr/>
          <p:nvPr/>
        </p:nvSpPr>
        <p:spPr>
          <a:xfrm>
            <a:off x="3716803" y="2209800"/>
            <a:ext cx="304800" cy="228600"/>
          </a:xfrm>
          <a:prstGeom prst="snip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Snip Diagonal Corner Rectangle 20"/>
          <p:cNvSpPr/>
          <p:nvPr/>
        </p:nvSpPr>
        <p:spPr>
          <a:xfrm>
            <a:off x="3318806" y="22098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Snip Diagonal Corner Rectangle 24"/>
          <p:cNvSpPr/>
          <p:nvPr/>
        </p:nvSpPr>
        <p:spPr>
          <a:xfrm>
            <a:off x="4114800" y="2209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32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Semantics - Unordered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641022" y="2381975"/>
            <a:ext cx="1378778" cy="666025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0B9B80"/>
                </a:solidFill>
              </a:rPr>
              <a:t>Middlebox</a:t>
            </a:r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2590800"/>
            <a:ext cx="2286000" cy="0"/>
          </a:xfrm>
          <a:prstGeom prst="straightConnector1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Diagonal Corner Rectangle 19"/>
          <p:cNvSpPr/>
          <p:nvPr/>
        </p:nvSpPr>
        <p:spPr>
          <a:xfrm>
            <a:off x="3716803" y="2209800"/>
            <a:ext cx="304800" cy="228600"/>
          </a:xfrm>
          <a:prstGeom prst="snip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Snip Diagonal Corner Rectangle 20"/>
          <p:cNvSpPr/>
          <p:nvPr/>
        </p:nvSpPr>
        <p:spPr>
          <a:xfrm>
            <a:off x="3318806" y="22098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Snip Diagonal Corner Rectangle 22"/>
          <p:cNvSpPr/>
          <p:nvPr/>
        </p:nvSpPr>
        <p:spPr>
          <a:xfrm>
            <a:off x="3318806" y="19050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Snip Diagonal Corner Rectangle 24"/>
          <p:cNvSpPr/>
          <p:nvPr/>
        </p:nvSpPr>
        <p:spPr>
          <a:xfrm>
            <a:off x="4114800" y="2209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32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Semantics - Unordered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641022" y="2381975"/>
            <a:ext cx="1378778" cy="666025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0B9B80"/>
                </a:solidFill>
              </a:rPr>
              <a:t>Middlebox</a:t>
            </a:r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2590800"/>
            <a:ext cx="2286000" cy="0"/>
          </a:xfrm>
          <a:prstGeom prst="straightConnector1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Diagonal Corner Rectangle 19"/>
          <p:cNvSpPr/>
          <p:nvPr/>
        </p:nvSpPr>
        <p:spPr>
          <a:xfrm>
            <a:off x="3716803" y="2209800"/>
            <a:ext cx="304800" cy="228600"/>
          </a:xfrm>
          <a:prstGeom prst="snip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Snip Diagonal Corner Rectangle 20"/>
          <p:cNvSpPr/>
          <p:nvPr/>
        </p:nvSpPr>
        <p:spPr>
          <a:xfrm>
            <a:off x="3318806" y="22098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Snip Diagonal Corner Rectangle 21"/>
          <p:cNvSpPr/>
          <p:nvPr/>
        </p:nvSpPr>
        <p:spPr>
          <a:xfrm>
            <a:off x="4114800" y="19050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Snip Diagonal Corner Rectangle 22"/>
          <p:cNvSpPr/>
          <p:nvPr/>
        </p:nvSpPr>
        <p:spPr>
          <a:xfrm>
            <a:off x="3318806" y="19050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Snip Diagonal Corner Rectangle 24"/>
          <p:cNvSpPr/>
          <p:nvPr/>
        </p:nvSpPr>
        <p:spPr>
          <a:xfrm>
            <a:off x="4114800" y="2209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10532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Semantics - Unordered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641022" y="2381975"/>
            <a:ext cx="1378778" cy="666025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0B9B80"/>
                </a:solidFill>
              </a:rPr>
              <a:t>Middlebox</a:t>
            </a:r>
            <a:endParaRPr lang="he-IL" dirty="0">
              <a:solidFill>
                <a:srgbClr val="0B9B8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2590800"/>
            <a:ext cx="2286000" cy="0"/>
          </a:xfrm>
          <a:prstGeom prst="straightConnector1">
            <a:avLst/>
          </a:prstGeom>
          <a:ln w="38100">
            <a:solidFill>
              <a:srgbClr val="818E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Diagonal Corner Rectangle 19"/>
          <p:cNvSpPr/>
          <p:nvPr/>
        </p:nvSpPr>
        <p:spPr>
          <a:xfrm>
            <a:off x="3716803" y="2209800"/>
            <a:ext cx="304800" cy="228600"/>
          </a:xfrm>
          <a:prstGeom prst="snip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Snip Diagonal Corner Rectangle 20"/>
          <p:cNvSpPr/>
          <p:nvPr/>
        </p:nvSpPr>
        <p:spPr>
          <a:xfrm>
            <a:off x="3318806" y="2209800"/>
            <a:ext cx="304800" cy="228600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Snip Diagonal Corner Rectangle 21"/>
          <p:cNvSpPr/>
          <p:nvPr/>
        </p:nvSpPr>
        <p:spPr>
          <a:xfrm>
            <a:off x="4114800" y="19050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/>
          </a:bodyPr>
          <a:lstStyle/>
          <a:p>
            <a:r>
              <a:rPr lang="en-US" dirty="0"/>
              <a:t>Now the verification problem is </a:t>
            </a:r>
            <a:r>
              <a:rPr lang="en-US" dirty="0" smtClean="0"/>
              <a:t>decidable</a:t>
            </a:r>
          </a:p>
          <a:p>
            <a:pPr lvl="1"/>
            <a:r>
              <a:rPr lang="en-US" dirty="0" smtClean="0"/>
              <a:t>Monotone Transition System</a:t>
            </a:r>
            <a:endParaRPr lang="en-US" dirty="0"/>
          </a:p>
          <a:p>
            <a:pPr lvl="1"/>
            <a:endParaRPr lang="en-US" dirty="0" smtClean="0"/>
          </a:p>
          <a:p>
            <a:pPr marL="0" lvl="1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[</a:t>
            </a:r>
            <a:r>
              <a:rPr lang="en-US" sz="1800" dirty="0" smtClean="0">
                <a:solidFill>
                  <a:schemeClr val="tx2"/>
                </a:solidFill>
              </a:rPr>
              <a:t>Abdulla et al. </a:t>
            </a:r>
            <a:r>
              <a:rPr lang="en-US" sz="1800" i="1" dirty="0" smtClean="0">
                <a:solidFill>
                  <a:schemeClr val="tx2"/>
                </a:solidFill>
              </a:rPr>
              <a:t>LICS </a:t>
            </a:r>
            <a:r>
              <a:rPr lang="en-US" sz="1800" dirty="0" smtClean="0">
                <a:solidFill>
                  <a:schemeClr val="tx2"/>
                </a:solidFill>
              </a:rPr>
              <a:t>’93]</a:t>
            </a:r>
          </a:p>
          <a:p>
            <a:pPr marL="0" lvl="1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[</a:t>
            </a:r>
            <a:r>
              <a:rPr lang="en-US" sz="1800" dirty="0" err="1" smtClean="0">
                <a:solidFill>
                  <a:schemeClr val="tx2"/>
                </a:solidFill>
              </a:rPr>
              <a:t>Finkel</a:t>
            </a:r>
            <a:r>
              <a:rPr lang="en-US" sz="1800" dirty="0" smtClean="0">
                <a:solidFill>
                  <a:schemeClr val="tx2"/>
                </a:solidFill>
              </a:rPr>
              <a:t>, A., </a:t>
            </a:r>
            <a:r>
              <a:rPr lang="en-US" sz="1800" dirty="0" err="1" smtClean="0">
                <a:solidFill>
                  <a:schemeClr val="tx2"/>
                </a:solidFill>
              </a:rPr>
              <a:t>Schnoebelen</a:t>
            </a:r>
            <a:r>
              <a:rPr lang="en-US" sz="1800" dirty="0" smtClean="0">
                <a:solidFill>
                  <a:schemeClr val="tx2"/>
                </a:solidFill>
              </a:rPr>
              <a:t>, P</a:t>
            </a:r>
            <a:r>
              <a:rPr lang="en-US" sz="1800" dirty="0" smtClean="0">
                <a:solidFill>
                  <a:schemeClr val="tx2"/>
                </a:solidFill>
              </a:rPr>
              <a:t>. </a:t>
            </a:r>
            <a:r>
              <a:rPr lang="en-US" sz="1800" i="1" dirty="0" smtClean="0"/>
              <a:t>Theoretical Computer </a:t>
            </a:r>
            <a:r>
              <a:rPr lang="en-US" sz="1800" i="1" dirty="0" smtClean="0"/>
              <a:t>Science</a:t>
            </a:r>
            <a:r>
              <a:rPr lang="en-US" sz="1800" dirty="0" smtClean="0"/>
              <a:t> </a:t>
            </a:r>
            <a:r>
              <a:rPr lang="en-US" sz="1800" dirty="0" smtClean="0"/>
              <a:t>‘01</a:t>
            </a:r>
            <a:r>
              <a:rPr lang="en-US" sz="1800" dirty="0" smtClean="0">
                <a:solidFill>
                  <a:schemeClr val="tx2"/>
                </a:solidFill>
              </a:rPr>
              <a:t>]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5" name="Snip Diagonal Corner Rectangle 24"/>
          <p:cNvSpPr/>
          <p:nvPr/>
        </p:nvSpPr>
        <p:spPr>
          <a:xfrm>
            <a:off x="4114800" y="2209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10532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56445D"/>
                </a:solidFill>
              </a:rPr>
              <a:t>EXPSPACE-Complete</a:t>
            </a:r>
          </a:p>
          <a:p>
            <a:pPr lvl="1"/>
            <a:r>
              <a:rPr lang="en-US" dirty="0" smtClean="0"/>
              <a:t>Equivalent to Petri </a:t>
            </a:r>
            <a:r>
              <a:rPr lang="en-US" dirty="0" smtClean="0"/>
              <a:t>Net </a:t>
            </a:r>
            <a:r>
              <a:rPr lang="en-US" dirty="0" err="1" smtClean="0"/>
              <a:t>coverability</a:t>
            </a:r>
            <a:endParaRPr lang="en-US" dirty="0">
              <a:solidFill>
                <a:srgbClr val="56445D"/>
              </a:solidFill>
            </a:endParaRPr>
          </a:p>
          <a:p>
            <a:endParaRPr lang="en-US" dirty="0"/>
          </a:p>
          <a:p>
            <a:r>
              <a:rPr lang="en-US" dirty="0"/>
              <a:t>Can we do better?</a:t>
            </a:r>
          </a:p>
          <a:p>
            <a:endParaRPr lang="en-US" dirty="0"/>
          </a:p>
          <a:p>
            <a:r>
              <a:rPr lang="en-US" dirty="0"/>
              <a:t>In practice very few </a:t>
            </a:r>
            <a:r>
              <a:rPr lang="en-US" dirty="0" err="1"/>
              <a:t>middlebox</a:t>
            </a:r>
            <a:r>
              <a:rPr lang="en-US" dirty="0"/>
              <a:t> types are used</a:t>
            </a:r>
          </a:p>
          <a:p>
            <a:pPr lvl="1"/>
            <a:r>
              <a:rPr lang="en-US" dirty="0"/>
              <a:t>Explore ‘Good’ </a:t>
            </a:r>
            <a:r>
              <a:rPr lang="en-US" dirty="0" err="1"/>
              <a:t>middleboxes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Middlebox</a:t>
            </a:r>
            <a:r>
              <a:rPr lang="en-US" dirty="0"/>
              <a:t>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Middlebox</a:t>
            </a:r>
            <a:r>
              <a:rPr lang="en-US" dirty="0"/>
              <a:t> categories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Increasing</a:t>
            </a:r>
          </a:p>
          <a:p>
            <a:pPr lvl="1"/>
            <a:r>
              <a:rPr lang="en-US" dirty="0"/>
              <a:t>Progressing</a:t>
            </a:r>
          </a:p>
          <a:p>
            <a:pPr lvl="1"/>
            <a:r>
              <a:rPr lang="en-US" dirty="0"/>
              <a:t>Arbitrary</a:t>
            </a:r>
          </a:p>
          <a:p>
            <a:pPr lvl="1"/>
            <a:endParaRPr lang="en-US" dirty="0"/>
          </a:p>
          <a:p>
            <a:r>
              <a:rPr lang="en-US" dirty="0"/>
              <a:t>According to forwarding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Effects of history on the forwarding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Middlebox</a:t>
            </a:r>
            <a:r>
              <a:rPr lang="en-US" dirty="0"/>
              <a:t>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Equivalently according to syntactic restrictions</a:t>
            </a:r>
          </a:p>
          <a:p>
            <a:endParaRPr lang="en-US" dirty="0"/>
          </a:p>
          <a:p>
            <a:r>
              <a:rPr lang="en-US" dirty="0"/>
              <a:t>Every class has syntactic limitations it imposes on the symbolic representation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middlebox</a:t>
            </a:r>
            <a:r>
              <a:rPr lang="en-US" dirty="0"/>
              <a:t> belongs to a class </a:t>
            </a:r>
            <a:r>
              <a:rPr lang="en-US" dirty="0" err="1"/>
              <a:t>iff</a:t>
            </a:r>
            <a:r>
              <a:rPr lang="en-US" dirty="0"/>
              <a:t> there exists a restricted symbolic representation for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80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Middlebox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Classification</a:t>
            </a:r>
            <a:endParaRPr lang="he-IL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4800" y="1371600"/>
            <a:ext cx="8153400" cy="5257800"/>
          </a:xfrm>
          <a:prstGeom prst="ellipse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1524000"/>
            <a:ext cx="2514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>
                <a:solidFill>
                  <a:srgbClr val="0B9B80"/>
                </a:solidFill>
              </a:rPr>
              <a:t>Middleboxes</a:t>
            </a:r>
            <a:endParaRPr lang="en-US" sz="2000" dirty="0">
              <a:solidFill>
                <a:srgbClr val="0B9B8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447800" y="3733800"/>
            <a:ext cx="2133600" cy="2057400"/>
            <a:chOff x="3352800" y="4495800"/>
            <a:chExt cx="2133600" cy="2057400"/>
          </a:xfrm>
        </p:grpSpPr>
        <p:sp>
          <p:nvSpPr>
            <p:cNvPr id="7" name="Oval 6"/>
            <p:cNvSpPr/>
            <p:nvPr/>
          </p:nvSpPr>
          <p:spPr>
            <a:xfrm>
              <a:off x="3352800" y="4495800"/>
              <a:ext cx="2133600" cy="2057400"/>
            </a:xfrm>
            <a:prstGeom prst="ellipse">
              <a:avLst/>
            </a:prstGeom>
            <a:noFill/>
            <a:ln>
              <a:solidFill>
                <a:srgbClr val="0B9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>
                <a:solidFill>
                  <a:srgbClr val="0B9B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8575" y="4572000"/>
              <a:ext cx="129540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dirty="0">
                  <a:solidFill>
                    <a:srgbClr val="0B9B80"/>
                  </a:solidFill>
                </a:rPr>
                <a:t>Stateless</a:t>
              </a: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609600" y="1905000"/>
            <a:ext cx="6857999" cy="4572000"/>
            <a:chOff x="3352800" y="4495800"/>
            <a:chExt cx="2216381" cy="2057400"/>
          </a:xfrm>
        </p:grpSpPr>
        <p:sp>
          <p:nvSpPr>
            <p:cNvPr id="13" name="Oval 12"/>
            <p:cNvSpPr/>
            <p:nvPr/>
          </p:nvSpPr>
          <p:spPr>
            <a:xfrm>
              <a:off x="3352800" y="4495800"/>
              <a:ext cx="2133600" cy="2057400"/>
            </a:xfrm>
            <a:prstGeom prst="ellipse">
              <a:avLst/>
            </a:prstGeom>
            <a:noFill/>
            <a:ln>
              <a:solidFill>
                <a:srgbClr val="0B9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>
                <a:solidFill>
                  <a:srgbClr val="0B9B8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02381" y="4593828"/>
              <a:ext cx="1066800" cy="1800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dirty="0">
                  <a:solidFill>
                    <a:srgbClr val="0B9B80"/>
                  </a:solidFill>
                </a:rPr>
                <a:t>Progressing</a:t>
              </a: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762000" y="2514600"/>
            <a:ext cx="3962400" cy="3581400"/>
            <a:chOff x="3352800" y="4495800"/>
            <a:chExt cx="2133600" cy="2057400"/>
          </a:xfrm>
        </p:grpSpPr>
        <p:sp>
          <p:nvSpPr>
            <p:cNvPr id="16" name="Oval 15"/>
            <p:cNvSpPr/>
            <p:nvPr/>
          </p:nvSpPr>
          <p:spPr>
            <a:xfrm>
              <a:off x="3352800" y="4495800"/>
              <a:ext cx="2133600" cy="2057400"/>
            </a:xfrm>
            <a:prstGeom prst="ellipse">
              <a:avLst/>
            </a:prstGeom>
            <a:noFill/>
            <a:ln>
              <a:solidFill>
                <a:srgbClr val="0B9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>
                <a:solidFill>
                  <a:srgbClr val="0B9B8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10084" y="4572000"/>
              <a:ext cx="1066800" cy="2298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dirty="0">
                  <a:solidFill>
                    <a:srgbClr val="0B9B80"/>
                  </a:solidFill>
                </a:rPr>
                <a:t>Increasing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05000" y="43434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Switch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46482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3600" y="5029200"/>
            <a:ext cx="1066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ACL Firewall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7800" y="4447401"/>
            <a:ext cx="1066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Learning Switch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0" y="2971800"/>
            <a:ext cx="1524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Hole Punching Firewall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1600" y="30480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4000" y="36576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Cache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400" y="2743200"/>
            <a:ext cx="1371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Load Balancer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03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Roboto Slab" pitchFamily="2" charset="0"/>
                <a:ea typeface="Roboto Slab" pitchFamily="2" charset="0"/>
              </a:rPr>
              <a:t>Middlebox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Classification</a:t>
            </a:r>
            <a:endParaRPr lang="he-IL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4800" y="1371600"/>
            <a:ext cx="8153400" cy="5257800"/>
          </a:xfrm>
          <a:prstGeom prst="ellipse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1524000"/>
            <a:ext cx="2514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>
                <a:solidFill>
                  <a:srgbClr val="0B9B80"/>
                </a:solidFill>
              </a:rPr>
              <a:t>Middleboxes</a:t>
            </a:r>
            <a:endParaRPr lang="en-US" sz="2000" dirty="0">
              <a:solidFill>
                <a:srgbClr val="0B9B8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447800" y="3733800"/>
            <a:ext cx="2133600" cy="2057400"/>
            <a:chOff x="3352800" y="4495800"/>
            <a:chExt cx="2133600" cy="2057400"/>
          </a:xfrm>
        </p:grpSpPr>
        <p:sp>
          <p:nvSpPr>
            <p:cNvPr id="7" name="Oval 6"/>
            <p:cNvSpPr/>
            <p:nvPr/>
          </p:nvSpPr>
          <p:spPr>
            <a:xfrm>
              <a:off x="3352800" y="4495800"/>
              <a:ext cx="2133600" cy="2057400"/>
            </a:xfrm>
            <a:prstGeom prst="ellipse">
              <a:avLst/>
            </a:prstGeom>
            <a:noFill/>
            <a:ln>
              <a:solidFill>
                <a:srgbClr val="0B9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>
                <a:solidFill>
                  <a:srgbClr val="0B9B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8575" y="4572000"/>
              <a:ext cx="129540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dirty="0">
                  <a:solidFill>
                    <a:srgbClr val="0B9B80"/>
                  </a:solidFill>
                </a:rPr>
                <a:t>Stateless</a:t>
              </a: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609600" y="1905000"/>
            <a:ext cx="6857999" cy="4572000"/>
            <a:chOff x="3352800" y="4495800"/>
            <a:chExt cx="2216381" cy="2057400"/>
          </a:xfrm>
        </p:grpSpPr>
        <p:sp>
          <p:nvSpPr>
            <p:cNvPr id="13" name="Oval 12"/>
            <p:cNvSpPr/>
            <p:nvPr/>
          </p:nvSpPr>
          <p:spPr>
            <a:xfrm>
              <a:off x="3352800" y="4495800"/>
              <a:ext cx="2133600" cy="2057400"/>
            </a:xfrm>
            <a:prstGeom prst="ellipse">
              <a:avLst/>
            </a:prstGeom>
            <a:noFill/>
            <a:ln>
              <a:solidFill>
                <a:srgbClr val="0B9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>
                <a:solidFill>
                  <a:srgbClr val="0B9B8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02381" y="4593828"/>
              <a:ext cx="1066800" cy="18004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dirty="0">
                  <a:solidFill>
                    <a:srgbClr val="0B9B80"/>
                  </a:solidFill>
                </a:rPr>
                <a:t>Progressing</a:t>
              </a:r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762000" y="2514600"/>
            <a:ext cx="3962400" cy="3581400"/>
            <a:chOff x="3352800" y="4495800"/>
            <a:chExt cx="2133600" cy="2057400"/>
          </a:xfrm>
        </p:grpSpPr>
        <p:sp>
          <p:nvSpPr>
            <p:cNvPr id="16" name="Oval 15"/>
            <p:cNvSpPr/>
            <p:nvPr/>
          </p:nvSpPr>
          <p:spPr>
            <a:xfrm>
              <a:off x="3352800" y="4495800"/>
              <a:ext cx="2133600" cy="2057400"/>
            </a:xfrm>
            <a:prstGeom prst="ellipse">
              <a:avLst/>
            </a:prstGeom>
            <a:noFill/>
            <a:ln>
              <a:solidFill>
                <a:srgbClr val="0B9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>
                <a:solidFill>
                  <a:srgbClr val="0B9B8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10084" y="4572000"/>
              <a:ext cx="1066800" cy="22985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dirty="0">
                  <a:solidFill>
                    <a:srgbClr val="0B9B80"/>
                  </a:solidFill>
                </a:rPr>
                <a:t>Increasing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85975" y="46101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444F59"/>
                </a:solidFill>
              </a:rPr>
              <a:t>PTIME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37960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rgbClr val="444F59"/>
                </a:solidFill>
              </a:rPr>
              <a:t>coNP</a:t>
            </a:r>
            <a:r>
              <a:rPr lang="en-US" dirty="0">
                <a:solidFill>
                  <a:srgbClr val="444F59"/>
                </a:solidFill>
              </a:rPr>
              <a:t>-Complete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200" y="3796099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444F59"/>
                </a:solidFill>
              </a:rPr>
              <a:t>PTIME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225" y="3657600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444F59"/>
                </a:solidFill>
              </a:rPr>
              <a:t>EXPSPACE-Complete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03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85800" y="1600200"/>
            <a:ext cx="1295400" cy="1295400"/>
            <a:chOff x="76200" y="1905000"/>
            <a:chExt cx="1295400" cy="1295400"/>
          </a:xfrm>
        </p:grpSpPr>
        <p:sp>
          <p:nvSpPr>
            <p:cNvPr id="20" name="Oval 19"/>
            <p:cNvSpPr/>
            <p:nvPr/>
          </p:nvSpPr>
          <p:spPr>
            <a:xfrm>
              <a:off x="762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504825" y="2133600"/>
              <a:ext cx="457200" cy="793237"/>
            </a:xfrm>
            <a:custGeom>
              <a:avLst/>
              <a:gdLst/>
              <a:ahLst/>
              <a:cxnLst>
                <a:cxn ang="0">
                  <a:pos x="332" y="11"/>
                </a:cxn>
                <a:cxn ang="0">
                  <a:pos x="321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565"/>
                </a:cxn>
                <a:cxn ang="0">
                  <a:pos x="11" y="576"/>
                </a:cxn>
                <a:cxn ang="0">
                  <a:pos x="321" y="576"/>
                </a:cxn>
                <a:cxn ang="0">
                  <a:pos x="332" y="565"/>
                </a:cxn>
                <a:cxn ang="0">
                  <a:pos x="332" y="11"/>
                </a:cxn>
                <a:cxn ang="0">
                  <a:pos x="220" y="41"/>
                </a:cxn>
                <a:cxn ang="0">
                  <a:pos x="217" y="44"/>
                </a:cxn>
                <a:cxn ang="0">
                  <a:pos x="119" y="44"/>
                </a:cxn>
                <a:cxn ang="0">
                  <a:pos x="116" y="41"/>
                </a:cxn>
                <a:cxn ang="0">
                  <a:pos x="116" y="39"/>
                </a:cxn>
                <a:cxn ang="0">
                  <a:pos x="119" y="36"/>
                </a:cxn>
                <a:cxn ang="0">
                  <a:pos x="217" y="36"/>
                </a:cxn>
                <a:cxn ang="0">
                  <a:pos x="220" y="39"/>
                </a:cxn>
                <a:cxn ang="0">
                  <a:pos x="220" y="41"/>
                </a:cxn>
                <a:cxn ang="0">
                  <a:pos x="168" y="543"/>
                </a:cxn>
                <a:cxn ang="0">
                  <a:pos x="152" y="527"/>
                </a:cxn>
                <a:cxn ang="0">
                  <a:pos x="168" y="511"/>
                </a:cxn>
                <a:cxn ang="0">
                  <a:pos x="184" y="527"/>
                </a:cxn>
                <a:cxn ang="0">
                  <a:pos x="168" y="543"/>
                </a:cxn>
                <a:cxn ang="0">
                  <a:pos x="300" y="472"/>
                </a:cxn>
                <a:cxn ang="0">
                  <a:pos x="32" y="472"/>
                </a:cxn>
                <a:cxn ang="0">
                  <a:pos x="32" y="88"/>
                </a:cxn>
                <a:cxn ang="0">
                  <a:pos x="300" y="88"/>
                </a:cxn>
                <a:cxn ang="0">
                  <a:pos x="300" y="472"/>
                </a:cxn>
                <a:cxn ang="0">
                  <a:pos x="177" y="156"/>
                </a:cxn>
                <a:cxn ang="0">
                  <a:pos x="246" y="193"/>
                </a:cxn>
                <a:cxn ang="0">
                  <a:pos x="118" y="156"/>
                </a:cxn>
                <a:cxn ang="0">
                  <a:pos x="256" y="232"/>
                </a:cxn>
              </a:cxnLst>
              <a:rect l="0" t="0" r="r" b="b"/>
              <a:pathLst>
                <a:path w="332" h="576">
                  <a:moveTo>
                    <a:pt x="332" y="11"/>
                  </a:moveTo>
                  <a:cubicBezTo>
                    <a:pt x="332" y="5"/>
                    <a:pt x="327" y="0"/>
                    <a:pt x="3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1"/>
                    <a:pt x="5" y="576"/>
                    <a:pt x="11" y="576"/>
                  </a:cubicBezTo>
                  <a:cubicBezTo>
                    <a:pt x="321" y="576"/>
                    <a:pt x="321" y="576"/>
                    <a:pt x="321" y="576"/>
                  </a:cubicBezTo>
                  <a:cubicBezTo>
                    <a:pt x="327" y="576"/>
                    <a:pt x="332" y="571"/>
                    <a:pt x="332" y="565"/>
                  </a:cubicBezTo>
                  <a:lnTo>
                    <a:pt x="332" y="11"/>
                  </a:lnTo>
                  <a:close/>
                  <a:moveTo>
                    <a:pt x="220" y="41"/>
                  </a:moveTo>
                  <a:cubicBezTo>
                    <a:pt x="220" y="43"/>
                    <a:pt x="219" y="44"/>
                    <a:pt x="217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7" y="44"/>
                    <a:pt x="116" y="43"/>
                    <a:pt x="116" y="41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7"/>
                    <a:pt x="117" y="36"/>
                    <a:pt x="119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9" y="36"/>
                    <a:pt x="220" y="37"/>
                    <a:pt x="220" y="39"/>
                  </a:cubicBezTo>
                  <a:lnTo>
                    <a:pt x="220" y="41"/>
                  </a:lnTo>
                  <a:close/>
                  <a:moveTo>
                    <a:pt x="168" y="543"/>
                  </a:moveTo>
                  <a:cubicBezTo>
                    <a:pt x="159" y="543"/>
                    <a:pt x="152" y="536"/>
                    <a:pt x="152" y="527"/>
                  </a:cubicBezTo>
                  <a:cubicBezTo>
                    <a:pt x="152" y="518"/>
                    <a:pt x="159" y="511"/>
                    <a:pt x="168" y="511"/>
                  </a:cubicBezTo>
                  <a:cubicBezTo>
                    <a:pt x="177" y="511"/>
                    <a:pt x="184" y="518"/>
                    <a:pt x="184" y="527"/>
                  </a:cubicBezTo>
                  <a:cubicBezTo>
                    <a:pt x="184" y="536"/>
                    <a:pt x="177" y="543"/>
                    <a:pt x="168" y="543"/>
                  </a:cubicBezTo>
                  <a:close/>
                  <a:moveTo>
                    <a:pt x="300" y="472"/>
                  </a:moveTo>
                  <a:cubicBezTo>
                    <a:pt x="32" y="472"/>
                    <a:pt x="32" y="472"/>
                    <a:pt x="32" y="472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00" y="88"/>
                    <a:pt x="300" y="88"/>
                    <a:pt x="300" y="88"/>
                  </a:cubicBezTo>
                  <a:lnTo>
                    <a:pt x="300" y="472"/>
                  </a:lnTo>
                  <a:close/>
                  <a:moveTo>
                    <a:pt x="177" y="156"/>
                  </a:moveTo>
                  <a:cubicBezTo>
                    <a:pt x="246" y="193"/>
                    <a:pt x="246" y="193"/>
                    <a:pt x="246" y="193"/>
                  </a:cubicBezTo>
                  <a:moveTo>
                    <a:pt x="118" y="156"/>
                  </a:moveTo>
                  <a:cubicBezTo>
                    <a:pt x="256" y="232"/>
                    <a:pt x="256" y="232"/>
                    <a:pt x="256" y="232"/>
                  </a:cubicBezTo>
                </a:path>
              </a:pathLst>
            </a:custGeom>
            <a:noFill/>
            <a:ln w="28575" cap="rnd">
              <a:solidFill>
                <a:srgbClr val="E05E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9600" y="4724400"/>
            <a:ext cx="1295400" cy="1295400"/>
            <a:chOff x="76200" y="1905000"/>
            <a:chExt cx="1295400" cy="1295400"/>
          </a:xfrm>
        </p:grpSpPr>
        <p:sp>
          <p:nvSpPr>
            <p:cNvPr id="33" name="Oval 32"/>
            <p:cNvSpPr/>
            <p:nvPr/>
          </p:nvSpPr>
          <p:spPr>
            <a:xfrm>
              <a:off x="76200" y="1905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Freeform 49"/>
            <p:cNvSpPr>
              <a:spLocks noEditPoints="1"/>
            </p:cNvSpPr>
            <p:nvPr/>
          </p:nvSpPr>
          <p:spPr bwMode="auto">
            <a:xfrm>
              <a:off x="504825" y="2133600"/>
              <a:ext cx="457200" cy="793237"/>
            </a:xfrm>
            <a:custGeom>
              <a:avLst/>
              <a:gdLst/>
              <a:ahLst/>
              <a:cxnLst>
                <a:cxn ang="0">
                  <a:pos x="332" y="11"/>
                </a:cxn>
                <a:cxn ang="0">
                  <a:pos x="321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565"/>
                </a:cxn>
                <a:cxn ang="0">
                  <a:pos x="11" y="576"/>
                </a:cxn>
                <a:cxn ang="0">
                  <a:pos x="321" y="576"/>
                </a:cxn>
                <a:cxn ang="0">
                  <a:pos x="332" y="565"/>
                </a:cxn>
                <a:cxn ang="0">
                  <a:pos x="332" y="11"/>
                </a:cxn>
                <a:cxn ang="0">
                  <a:pos x="220" y="41"/>
                </a:cxn>
                <a:cxn ang="0">
                  <a:pos x="217" y="44"/>
                </a:cxn>
                <a:cxn ang="0">
                  <a:pos x="119" y="44"/>
                </a:cxn>
                <a:cxn ang="0">
                  <a:pos x="116" y="41"/>
                </a:cxn>
                <a:cxn ang="0">
                  <a:pos x="116" y="39"/>
                </a:cxn>
                <a:cxn ang="0">
                  <a:pos x="119" y="36"/>
                </a:cxn>
                <a:cxn ang="0">
                  <a:pos x="217" y="36"/>
                </a:cxn>
                <a:cxn ang="0">
                  <a:pos x="220" y="39"/>
                </a:cxn>
                <a:cxn ang="0">
                  <a:pos x="220" y="41"/>
                </a:cxn>
                <a:cxn ang="0">
                  <a:pos x="168" y="543"/>
                </a:cxn>
                <a:cxn ang="0">
                  <a:pos x="152" y="527"/>
                </a:cxn>
                <a:cxn ang="0">
                  <a:pos x="168" y="511"/>
                </a:cxn>
                <a:cxn ang="0">
                  <a:pos x="184" y="527"/>
                </a:cxn>
                <a:cxn ang="0">
                  <a:pos x="168" y="543"/>
                </a:cxn>
                <a:cxn ang="0">
                  <a:pos x="300" y="472"/>
                </a:cxn>
                <a:cxn ang="0">
                  <a:pos x="32" y="472"/>
                </a:cxn>
                <a:cxn ang="0">
                  <a:pos x="32" y="88"/>
                </a:cxn>
                <a:cxn ang="0">
                  <a:pos x="300" y="88"/>
                </a:cxn>
                <a:cxn ang="0">
                  <a:pos x="300" y="472"/>
                </a:cxn>
                <a:cxn ang="0">
                  <a:pos x="177" y="156"/>
                </a:cxn>
                <a:cxn ang="0">
                  <a:pos x="246" y="193"/>
                </a:cxn>
                <a:cxn ang="0">
                  <a:pos x="118" y="156"/>
                </a:cxn>
                <a:cxn ang="0">
                  <a:pos x="256" y="232"/>
                </a:cxn>
              </a:cxnLst>
              <a:rect l="0" t="0" r="r" b="b"/>
              <a:pathLst>
                <a:path w="332" h="576">
                  <a:moveTo>
                    <a:pt x="332" y="11"/>
                  </a:moveTo>
                  <a:cubicBezTo>
                    <a:pt x="332" y="5"/>
                    <a:pt x="327" y="0"/>
                    <a:pt x="3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1"/>
                    <a:pt x="5" y="576"/>
                    <a:pt x="11" y="576"/>
                  </a:cubicBezTo>
                  <a:cubicBezTo>
                    <a:pt x="321" y="576"/>
                    <a:pt x="321" y="576"/>
                    <a:pt x="321" y="576"/>
                  </a:cubicBezTo>
                  <a:cubicBezTo>
                    <a:pt x="327" y="576"/>
                    <a:pt x="332" y="571"/>
                    <a:pt x="332" y="565"/>
                  </a:cubicBezTo>
                  <a:lnTo>
                    <a:pt x="332" y="11"/>
                  </a:lnTo>
                  <a:close/>
                  <a:moveTo>
                    <a:pt x="220" y="41"/>
                  </a:moveTo>
                  <a:cubicBezTo>
                    <a:pt x="220" y="43"/>
                    <a:pt x="219" y="44"/>
                    <a:pt x="217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7" y="44"/>
                    <a:pt x="116" y="43"/>
                    <a:pt x="116" y="41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7"/>
                    <a:pt x="117" y="36"/>
                    <a:pt x="119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9" y="36"/>
                    <a:pt x="220" y="37"/>
                    <a:pt x="220" y="39"/>
                  </a:cubicBezTo>
                  <a:lnTo>
                    <a:pt x="220" y="41"/>
                  </a:lnTo>
                  <a:close/>
                  <a:moveTo>
                    <a:pt x="168" y="543"/>
                  </a:moveTo>
                  <a:cubicBezTo>
                    <a:pt x="159" y="543"/>
                    <a:pt x="152" y="536"/>
                    <a:pt x="152" y="527"/>
                  </a:cubicBezTo>
                  <a:cubicBezTo>
                    <a:pt x="152" y="518"/>
                    <a:pt x="159" y="511"/>
                    <a:pt x="168" y="511"/>
                  </a:cubicBezTo>
                  <a:cubicBezTo>
                    <a:pt x="177" y="511"/>
                    <a:pt x="184" y="518"/>
                    <a:pt x="184" y="527"/>
                  </a:cubicBezTo>
                  <a:cubicBezTo>
                    <a:pt x="184" y="536"/>
                    <a:pt x="177" y="543"/>
                    <a:pt x="168" y="543"/>
                  </a:cubicBezTo>
                  <a:close/>
                  <a:moveTo>
                    <a:pt x="300" y="472"/>
                  </a:moveTo>
                  <a:cubicBezTo>
                    <a:pt x="32" y="472"/>
                    <a:pt x="32" y="472"/>
                    <a:pt x="32" y="472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00" y="88"/>
                    <a:pt x="300" y="88"/>
                    <a:pt x="300" y="88"/>
                  </a:cubicBezTo>
                  <a:lnTo>
                    <a:pt x="300" y="472"/>
                  </a:lnTo>
                  <a:close/>
                  <a:moveTo>
                    <a:pt x="177" y="156"/>
                  </a:moveTo>
                  <a:cubicBezTo>
                    <a:pt x="246" y="193"/>
                    <a:pt x="246" y="193"/>
                    <a:pt x="246" y="193"/>
                  </a:cubicBezTo>
                  <a:moveTo>
                    <a:pt x="118" y="156"/>
                  </a:moveTo>
                  <a:cubicBezTo>
                    <a:pt x="256" y="232"/>
                    <a:pt x="256" y="232"/>
                    <a:pt x="256" y="232"/>
                  </a:cubicBezTo>
                </a:path>
              </a:pathLst>
            </a:custGeom>
            <a:noFill/>
            <a:ln w="28575" cap="rnd">
              <a:solidFill>
                <a:srgbClr val="E05E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400" y="3200400"/>
            <a:ext cx="1295400" cy="1295400"/>
            <a:chOff x="0" y="3276600"/>
            <a:chExt cx="1295400" cy="1295400"/>
          </a:xfrm>
        </p:grpSpPr>
        <p:sp>
          <p:nvSpPr>
            <p:cNvPr id="39" name="Oval 38"/>
            <p:cNvSpPr/>
            <p:nvPr/>
          </p:nvSpPr>
          <p:spPr>
            <a:xfrm>
              <a:off x="0" y="32766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Freeform 57"/>
            <p:cNvSpPr>
              <a:spLocks noEditPoints="1"/>
            </p:cNvSpPr>
            <p:nvPr/>
          </p:nvSpPr>
          <p:spPr bwMode="auto">
            <a:xfrm>
              <a:off x="409575" y="3476625"/>
              <a:ext cx="484116" cy="838200"/>
            </a:xfrm>
            <a:custGeom>
              <a:avLst/>
              <a:gdLst/>
              <a:ahLst/>
              <a:cxnLst>
                <a:cxn ang="0">
                  <a:pos x="332" y="11"/>
                </a:cxn>
                <a:cxn ang="0">
                  <a:pos x="321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565"/>
                </a:cxn>
                <a:cxn ang="0">
                  <a:pos x="11" y="576"/>
                </a:cxn>
                <a:cxn ang="0">
                  <a:pos x="321" y="576"/>
                </a:cxn>
                <a:cxn ang="0">
                  <a:pos x="332" y="565"/>
                </a:cxn>
                <a:cxn ang="0">
                  <a:pos x="332" y="11"/>
                </a:cxn>
                <a:cxn ang="0">
                  <a:pos x="220" y="41"/>
                </a:cxn>
                <a:cxn ang="0">
                  <a:pos x="217" y="44"/>
                </a:cxn>
                <a:cxn ang="0">
                  <a:pos x="119" y="44"/>
                </a:cxn>
                <a:cxn ang="0">
                  <a:pos x="116" y="41"/>
                </a:cxn>
                <a:cxn ang="0">
                  <a:pos x="116" y="39"/>
                </a:cxn>
                <a:cxn ang="0">
                  <a:pos x="119" y="36"/>
                </a:cxn>
                <a:cxn ang="0">
                  <a:pos x="217" y="36"/>
                </a:cxn>
                <a:cxn ang="0">
                  <a:pos x="220" y="39"/>
                </a:cxn>
                <a:cxn ang="0">
                  <a:pos x="220" y="41"/>
                </a:cxn>
                <a:cxn ang="0">
                  <a:pos x="168" y="543"/>
                </a:cxn>
                <a:cxn ang="0">
                  <a:pos x="152" y="527"/>
                </a:cxn>
                <a:cxn ang="0">
                  <a:pos x="168" y="511"/>
                </a:cxn>
                <a:cxn ang="0">
                  <a:pos x="184" y="527"/>
                </a:cxn>
                <a:cxn ang="0">
                  <a:pos x="168" y="543"/>
                </a:cxn>
                <a:cxn ang="0">
                  <a:pos x="300" y="472"/>
                </a:cxn>
                <a:cxn ang="0">
                  <a:pos x="32" y="472"/>
                </a:cxn>
                <a:cxn ang="0">
                  <a:pos x="32" y="88"/>
                </a:cxn>
                <a:cxn ang="0">
                  <a:pos x="300" y="88"/>
                </a:cxn>
                <a:cxn ang="0">
                  <a:pos x="300" y="472"/>
                </a:cxn>
                <a:cxn ang="0">
                  <a:pos x="177" y="156"/>
                </a:cxn>
                <a:cxn ang="0">
                  <a:pos x="246" y="193"/>
                </a:cxn>
                <a:cxn ang="0">
                  <a:pos x="118" y="156"/>
                </a:cxn>
                <a:cxn ang="0">
                  <a:pos x="256" y="232"/>
                </a:cxn>
              </a:cxnLst>
              <a:rect l="0" t="0" r="r" b="b"/>
              <a:pathLst>
                <a:path w="332" h="576">
                  <a:moveTo>
                    <a:pt x="332" y="11"/>
                  </a:moveTo>
                  <a:cubicBezTo>
                    <a:pt x="332" y="5"/>
                    <a:pt x="327" y="0"/>
                    <a:pt x="3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1"/>
                    <a:pt x="5" y="576"/>
                    <a:pt x="11" y="576"/>
                  </a:cubicBezTo>
                  <a:cubicBezTo>
                    <a:pt x="321" y="576"/>
                    <a:pt x="321" y="576"/>
                    <a:pt x="321" y="576"/>
                  </a:cubicBezTo>
                  <a:cubicBezTo>
                    <a:pt x="327" y="576"/>
                    <a:pt x="332" y="571"/>
                    <a:pt x="332" y="565"/>
                  </a:cubicBezTo>
                  <a:lnTo>
                    <a:pt x="332" y="11"/>
                  </a:lnTo>
                  <a:close/>
                  <a:moveTo>
                    <a:pt x="220" y="41"/>
                  </a:moveTo>
                  <a:cubicBezTo>
                    <a:pt x="220" y="43"/>
                    <a:pt x="219" y="44"/>
                    <a:pt x="217" y="44"/>
                  </a:cubicBezTo>
                  <a:cubicBezTo>
                    <a:pt x="119" y="44"/>
                    <a:pt x="119" y="44"/>
                    <a:pt x="119" y="44"/>
                  </a:cubicBezTo>
                  <a:cubicBezTo>
                    <a:pt x="117" y="44"/>
                    <a:pt x="116" y="43"/>
                    <a:pt x="116" y="41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7"/>
                    <a:pt x="117" y="36"/>
                    <a:pt x="119" y="36"/>
                  </a:cubicBezTo>
                  <a:cubicBezTo>
                    <a:pt x="217" y="36"/>
                    <a:pt x="217" y="36"/>
                    <a:pt x="217" y="36"/>
                  </a:cubicBezTo>
                  <a:cubicBezTo>
                    <a:pt x="219" y="36"/>
                    <a:pt x="220" y="37"/>
                    <a:pt x="220" y="39"/>
                  </a:cubicBezTo>
                  <a:lnTo>
                    <a:pt x="220" y="41"/>
                  </a:lnTo>
                  <a:close/>
                  <a:moveTo>
                    <a:pt x="168" y="543"/>
                  </a:moveTo>
                  <a:cubicBezTo>
                    <a:pt x="159" y="543"/>
                    <a:pt x="152" y="536"/>
                    <a:pt x="152" y="527"/>
                  </a:cubicBezTo>
                  <a:cubicBezTo>
                    <a:pt x="152" y="518"/>
                    <a:pt x="159" y="511"/>
                    <a:pt x="168" y="511"/>
                  </a:cubicBezTo>
                  <a:cubicBezTo>
                    <a:pt x="177" y="511"/>
                    <a:pt x="184" y="518"/>
                    <a:pt x="184" y="527"/>
                  </a:cubicBezTo>
                  <a:cubicBezTo>
                    <a:pt x="184" y="536"/>
                    <a:pt x="177" y="543"/>
                    <a:pt x="168" y="543"/>
                  </a:cubicBezTo>
                  <a:close/>
                  <a:moveTo>
                    <a:pt x="300" y="472"/>
                  </a:moveTo>
                  <a:cubicBezTo>
                    <a:pt x="32" y="472"/>
                    <a:pt x="32" y="472"/>
                    <a:pt x="32" y="472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00" y="88"/>
                    <a:pt x="300" y="88"/>
                    <a:pt x="300" y="88"/>
                  </a:cubicBezTo>
                  <a:lnTo>
                    <a:pt x="300" y="472"/>
                  </a:lnTo>
                  <a:close/>
                  <a:moveTo>
                    <a:pt x="177" y="156"/>
                  </a:moveTo>
                  <a:cubicBezTo>
                    <a:pt x="246" y="193"/>
                    <a:pt x="246" y="193"/>
                    <a:pt x="246" y="193"/>
                  </a:cubicBezTo>
                  <a:moveTo>
                    <a:pt x="118" y="156"/>
                  </a:moveTo>
                  <a:cubicBezTo>
                    <a:pt x="256" y="232"/>
                    <a:pt x="256" y="232"/>
                    <a:pt x="256" y="232"/>
                  </a:cubicBezTo>
                </a:path>
              </a:pathLst>
            </a:custGeom>
            <a:noFill/>
            <a:ln w="28575" cap="rnd">
              <a:solidFill>
                <a:srgbClr val="6FE06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315200" y="3352800"/>
            <a:ext cx="1295400" cy="1295400"/>
            <a:chOff x="7543800" y="3429000"/>
            <a:chExt cx="1295400" cy="1295400"/>
          </a:xfrm>
        </p:grpSpPr>
        <p:sp>
          <p:nvSpPr>
            <p:cNvPr id="42" name="Oval 41"/>
            <p:cNvSpPr/>
            <p:nvPr/>
          </p:nvSpPr>
          <p:spPr>
            <a:xfrm>
              <a:off x="7543800" y="3429000"/>
              <a:ext cx="1295400" cy="1295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44" name="Group 40"/>
            <p:cNvGrpSpPr/>
            <p:nvPr/>
          </p:nvGrpSpPr>
          <p:grpSpPr>
            <a:xfrm>
              <a:off x="7683910" y="3733800"/>
              <a:ext cx="1002890" cy="609600"/>
              <a:chOff x="3044825" y="1419225"/>
              <a:chExt cx="2024063" cy="1230313"/>
            </a:xfrm>
          </p:grpSpPr>
          <p:sp>
            <p:nvSpPr>
              <p:cNvPr id="45" name="Freeform 18"/>
              <p:cNvSpPr>
                <a:spLocks/>
              </p:cNvSpPr>
              <p:nvPr/>
            </p:nvSpPr>
            <p:spPr bwMode="auto">
              <a:xfrm>
                <a:off x="3044825" y="1603375"/>
                <a:ext cx="590550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>
                <a:off x="3187700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3187700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4" name="Line 21"/>
              <p:cNvSpPr>
                <a:spLocks noChangeShapeType="1"/>
              </p:cNvSpPr>
              <p:nvPr/>
            </p:nvSpPr>
            <p:spPr bwMode="auto">
              <a:xfrm>
                <a:off x="3187700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5" name="Line 22"/>
              <p:cNvSpPr>
                <a:spLocks noChangeShapeType="1"/>
              </p:cNvSpPr>
              <p:nvPr/>
            </p:nvSpPr>
            <p:spPr bwMode="auto">
              <a:xfrm>
                <a:off x="3187700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6" name="Line 23"/>
              <p:cNvSpPr>
                <a:spLocks noChangeShapeType="1"/>
              </p:cNvSpPr>
              <p:nvPr/>
            </p:nvSpPr>
            <p:spPr bwMode="auto">
              <a:xfrm>
                <a:off x="3187700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7" name="Line 24"/>
              <p:cNvSpPr>
                <a:spLocks noChangeShapeType="1"/>
              </p:cNvSpPr>
              <p:nvPr/>
            </p:nvSpPr>
            <p:spPr bwMode="auto">
              <a:xfrm>
                <a:off x="3187700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8" name="Line 25"/>
              <p:cNvSpPr>
                <a:spLocks noChangeShapeType="1"/>
              </p:cNvSpPr>
              <p:nvPr/>
            </p:nvSpPr>
            <p:spPr bwMode="auto">
              <a:xfrm>
                <a:off x="3187700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59" name="Line 26"/>
              <p:cNvSpPr>
                <a:spLocks noChangeShapeType="1"/>
              </p:cNvSpPr>
              <p:nvPr/>
            </p:nvSpPr>
            <p:spPr bwMode="auto">
              <a:xfrm>
                <a:off x="3187700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0" name="Line 27"/>
              <p:cNvSpPr>
                <a:spLocks noChangeShapeType="1"/>
              </p:cNvSpPr>
              <p:nvPr/>
            </p:nvSpPr>
            <p:spPr bwMode="auto">
              <a:xfrm>
                <a:off x="3187700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1" name="Freeform 28"/>
              <p:cNvSpPr>
                <a:spLocks/>
              </p:cNvSpPr>
              <p:nvPr/>
            </p:nvSpPr>
            <p:spPr bwMode="auto">
              <a:xfrm>
                <a:off x="4476750" y="1603375"/>
                <a:ext cx="592138" cy="1046163"/>
              </a:xfrm>
              <a:custGeom>
                <a:avLst/>
                <a:gdLst/>
                <a:ahLst/>
                <a:cxnLst>
                  <a:cxn ang="0">
                    <a:pos x="256" y="7"/>
                  </a:cxn>
                  <a:cxn ang="0">
                    <a:pos x="24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445"/>
                  </a:cxn>
                  <a:cxn ang="0">
                    <a:pos x="7" y="452"/>
                  </a:cxn>
                  <a:cxn ang="0">
                    <a:pos x="249" y="452"/>
                  </a:cxn>
                  <a:cxn ang="0">
                    <a:pos x="256" y="445"/>
                  </a:cxn>
                  <a:cxn ang="0">
                    <a:pos x="256" y="7"/>
                  </a:cxn>
                </a:cxnLst>
                <a:rect l="0" t="0" r="r" b="b"/>
                <a:pathLst>
                  <a:path w="256" h="452">
                    <a:moveTo>
                      <a:pt x="256" y="7"/>
                    </a:moveTo>
                    <a:cubicBezTo>
                      <a:pt x="256" y="3"/>
                      <a:pt x="253" y="0"/>
                      <a:pt x="24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45"/>
                      <a:pt x="0" y="445"/>
                      <a:pt x="0" y="445"/>
                    </a:cubicBezTo>
                    <a:cubicBezTo>
                      <a:pt x="0" y="449"/>
                      <a:pt x="3" y="452"/>
                      <a:pt x="7" y="452"/>
                    </a:cubicBezTo>
                    <a:cubicBezTo>
                      <a:pt x="249" y="452"/>
                      <a:pt x="249" y="452"/>
                      <a:pt x="249" y="452"/>
                    </a:cubicBezTo>
                    <a:cubicBezTo>
                      <a:pt x="253" y="452"/>
                      <a:pt x="256" y="449"/>
                      <a:pt x="256" y="445"/>
                    </a:cubicBezTo>
                    <a:lnTo>
                      <a:pt x="256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2" name="Line 29"/>
              <p:cNvSpPr>
                <a:spLocks noChangeShapeType="1"/>
              </p:cNvSpPr>
              <p:nvPr/>
            </p:nvSpPr>
            <p:spPr bwMode="auto">
              <a:xfrm>
                <a:off x="4621213" y="18081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3" name="Line 30"/>
              <p:cNvSpPr>
                <a:spLocks noChangeShapeType="1"/>
              </p:cNvSpPr>
              <p:nvPr/>
            </p:nvSpPr>
            <p:spPr bwMode="auto">
              <a:xfrm>
                <a:off x="4621213" y="189071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4" name="Line 31"/>
              <p:cNvSpPr>
                <a:spLocks noChangeShapeType="1"/>
              </p:cNvSpPr>
              <p:nvPr/>
            </p:nvSpPr>
            <p:spPr bwMode="auto">
              <a:xfrm>
                <a:off x="4621213" y="1973263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5" name="Line 32"/>
              <p:cNvSpPr>
                <a:spLocks noChangeShapeType="1"/>
              </p:cNvSpPr>
              <p:nvPr/>
            </p:nvSpPr>
            <p:spPr bwMode="auto">
              <a:xfrm>
                <a:off x="4621213" y="205740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6" name="Line 33"/>
              <p:cNvSpPr>
                <a:spLocks noChangeShapeType="1"/>
              </p:cNvSpPr>
              <p:nvPr/>
            </p:nvSpPr>
            <p:spPr bwMode="auto">
              <a:xfrm>
                <a:off x="4621213" y="2139950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7" name="Line 34"/>
              <p:cNvSpPr>
                <a:spLocks noChangeShapeType="1"/>
              </p:cNvSpPr>
              <p:nvPr/>
            </p:nvSpPr>
            <p:spPr bwMode="auto">
              <a:xfrm>
                <a:off x="4621213" y="222408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8" name="Line 35"/>
              <p:cNvSpPr>
                <a:spLocks noChangeShapeType="1"/>
              </p:cNvSpPr>
              <p:nvPr/>
            </p:nvSpPr>
            <p:spPr bwMode="auto">
              <a:xfrm>
                <a:off x="4621213" y="2306638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69" name="Line 36"/>
              <p:cNvSpPr>
                <a:spLocks noChangeShapeType="1"/>
              </p:cNvSpPr>
              <p:nvPr/>
            </p:nvSpPr>
            <p:spPr bwMode="auto">
              <a:xfrm>
                <a:off x="4621213" y="239077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0" name="Line 37"/>
              <p:cNvSpPr>
                <a:spLocks noChangeShapeType="1"/>
              </p:cNvSpPr>
              <p:nvPr/>
            </p:nvSpPr>
            <p:spPr bwMode="auto">
              <a:xfrm>
                <a:off x="4621213" y="2473325"/>
                <a:ext cx="304800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1" name="Freeform 38"/>
              <p:cNvSpPr>
                <a:spLocks/>
              </p:cNvSpPr>
              <p:nvPr/>
            </p:nvSpPr>
            <p:spPr bwMode="auto">
              <a:xfrm>
                <a:off x="3719513" y="1419225"/>
                <a:ext cx="674688" cy="1230313"/>
              </a:xfrm>
              <a:custGeom>
                <a:avLst/>
                <a:gdLst/>
                <a:ahLst/>
                <a:cxnLst>
                  <a:cxn ang="0">
                    <a:pos x="292" y="7"/>
                  </a:cxn>
                  <a:cxn ang="0">
                    <a:pos x="28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25"/>
                  </a:cxn>
                  <a:cxn ang="0">
                    <a:pos x="7" y="532"/>
                  </a:cxn>
                  <a:cxn ang="0">
                    <a:pos x="285" y="532"/>
                  </a:cxn>
                  <a:cxn ang="0">
                    <a:pos x="292" y="525"/>
                  </a:cxn>
                  <a:cxn ang="0">
                    <a:pos x="292" y="7"/>
                  </a:cxn>
                </a:cxnLst>
                <a:rect l="0" t="0" r="r" b="b"/>
                <a:pathLst>
                  <a:path w="292" h="532">
                    <a:moveTo>
                      <a:pt x="292" y="7"/>
                    </a:moveTo>
                    <a:cubicBezTo>
                      <a:pt x="292" y="3"/>
                      <a:pt x="289" y="0"/>
                      <a:pt x="28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25"/>
                      <a:pt x="0" y="525"/>
                      <a:pt x="0" y="525"/>
                    </a:cubicBezTo>
                    <a:cubicBezTo>
                      <a:pt x="0" y="529"/>
                      <a:pt x="3" y="532"/>
                      <a:pt x="7" y="532"/>
                    </a:cubicBezTo>
                    <a:cubicBezTo>
                      <a:pt x="285" y="532"/>
                      <a:pt x="285" y="532"/>
                      <a:pt x="285" y="532"/>
                    </a:cubicBezTo>
                    <a:cubicBezTo>
                      <a:pt x="289" y="532"/>
                      <a:pt x="292" y="529"/>
                      <a:pt x="292" y="525"/>
                    </a:cubicBezTo>
                    <a:lnTo>
                      <a:pt x="292" y="7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2" name="Line 39"/>
              <p:cNvSpPr>
                <a:spLocks noChangeShapeType="1"/>
              </p:cNvSpPr>
              <p:nvPr/>
            </p:nvSpPr>
            <p:spPr bwMode="auto">
              <a:xfrm>
                <a:off x="3852863" y="16033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3" name="Line 40"/>
              <p:cNvSpPr>
                <a:spLocks noChangeShapeType="1"/>
              </p:cNvSpPr>
              <p:nvPr/>
            </p:nvSpPr>
            <p:spPr bwMode="auto">
              <a:xfrm>
                <a:off x="3852863" y="17145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4" name="Line 41"/>
              <p:cNvSpPr>
                <a:spLocks noChangeShapeType="1"/>
              </p:cNvSpPr>
              <p:nvPr/>
            </p:nvSpPr>
            <p:spPr bwMode="auto">
              <a:xfrm>
                <a:off x="3852863" y="18256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5" name="Line 42"/>
              <p:cNvSpPr>
                <a:spLocks noChangeShapeType="1"/>
              </p:cNvSpPr>
              <p:nvPr/>
            </p:nvSpPr>
            <p:spPr bwMode="auto">
              <a:xfrm>
                <a:off x="3852863" y="19272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6" name="Line 43"/>
              <p:cNvSpPr>
                <a:spLocks noChangeShapeType="1"/>
              </p:cNvSpPr>
              <p:nvPr/>
            </p:nvSpPr>
            <p:spPr bwMode="auto">
              <a:xfrm>
                <a:off x="3852863" y="203835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7" name="Line 44"/>
              <p:cNvSpPr>
                <a:spLocks noChangeShapeType="1"/>
              </p:cNvSpPr>
              <p:nvPr/>
            </p:nvSpPr>
            <p:spPr bwMode="auto">
              <a:xfrm>
                <a:off x="3852863" y="214947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8" name="Line 45"/>
              <p:cNvSpPr>
                <a:spLocks noChangeShapeType="1"/>
              </p:cNvSpPr>
              <p:nvPr/>
            </p:nvSpPr>
            <p:spPr bwMode="auto">
              <a:xfrm>
                <a:off x="3852863" y="22606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79" name="Line 46"/>
              <p:cNvSpPr>
                <a:spLocks noChangeShapeType="1"/>
              </p:cNvSpPr>
              <p:nvPr/>
            </p:nvSpPr>
            <p:spPr bwMode="auto">
              <a:xfrm>
                <a:off x="3852863" y="2362200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80" name="Line 47"/>
              <p:cNvSpPr>
                <a:spLocks noChangeShapeType="1"/>
              </p:cNvSpPr>
              <p:nvPr/>
            </p:nvSpPr>
            <p:spPr bwMode="auto">
              <a:xfrm>
                <a:off x="3852863" y="2473325"/>
                <a:ext cx="398463" cy="158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Roboto Slab" pitchFamily="2" charset="0"/>
                <a:ea typeface="Roboto Slab" pitchFamily="2" charset="0"/>
              </a:rPr>
              <a:t>Stateless </a:t>
            </a:r>
            <a:r>
              <a:rPr lang="en-US" dirty="0" err="1">
                <a:latin typeface="Roboto Slab" pitchFamily="2" charset="0"/>
                <a:ea typeface="Roboto Slab" pitchFamily="2" charset="0"/>
              </a:rPr>
              <a:t>Middlebox</a:t>
            </a:r>
            <a:r>
              <a:rPr lang="en-US" dirty="0">
                <a:latin typeface="Roboto Slab" pitchFamily="2" charset="0"/>
                <a:ea typeface="Roboto Slab" pitchFamily="2" charset="0"/>
              </a:rPr>
              <a:t> – ACL Firewall</a:t>
            </a:r>
            <a:endParaRPr lang="he-IL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38600" y="3124200"/>
            <a:ext cx="1905000" cy="9144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0B9B80"/>
                </a:solidFill>
              </a:rPr>
              <a:t>Firewall</a:t>
            </a:r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20" idx="6"/>
            <a:endCxn id="30" idx="1"/>
          </p:cNvCxnSpPr>
          <p:nvPr/>
        </p:nvCxnSpPr>
        <p:spPr>
          <a:xfrm>
            <a:off x="1981200" y="2247900"/>
            <a:ext cx="2057400" cy="13335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9" idx="6"/>
            <a:endCxn id="30" idx="1"/>
          </p:cNvCxnSpPr>
          <p:nvPr/>
        </p:nvCxnSpPr>
        <p:spPr>
          <a:xfrm flipV="1">
            <a:off x="1447800" y="3581400"/>
            <a:ext cx="2590800" cy="2667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6"/>
            <a:endCxn id="30" idx="1"/>
          </p:cNvCxnSpPr>
          <p:nvPr/>
        </p:nvCxnSpPr>
        <p:spPr>
          <a:xfrm flipV="1">
            <a:off x="1905000" y="3581400"/>
            <a:ext cx="2133600" cy="17907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0" idx="3"/>
            <a:endCxn id="42" idx="2"/>
          </p:cNvCxnSpPr>
          <p:nvPr/>
        </p:nvCxnSpPr>
        <p:spPr>
          <a:xfrm>
            <a:off x="5943600" y="3581400"/>
            <a:ext cx="1371600" cy="4191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nip Diagonal Corner Rectangle 46"/>
          <p:cNvSpPr/>
          <p:nvPr/>
        </p:nvSpPr>
        <p:spPr>
          <a:xfrm>
            <a:off x="1981200" y="19050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Snip Diagonal Corner Rectangle 47"/>
          <p:cNvSpPr/>
          <p:nvPr/>
        </p:nvSpPr>
        <p:spPr>
          <a:xfrm>
            <a:off x="1447800" y="35052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4" name="Group 84"/>
          <p:cNvGrpSpPr/>
          <p:nvPr/>
        </p:nvGrpSpPr>
        <p:grpSpPr>
          <a:xfrm>
            <a:off x="4648200" y="5257800"/>
            <a:ext cx="538163" cy="893217"/>
            <a:chOff x="3219450" y="4495800"/>
            <a:chExt cx="1147763" cy="1905001"/>
          </a:xfrm>
        </p:grpSpPr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238500" y="4495800"/>
              <a:ext cx="1128713" cy="452438"/>
            </a:xfrm>
            <a:custGeom>
              <a:avLst/>
              <a:gdLst/>
              <a:ahLst/>
              <a:cxnLst>
                <a:cxn ang="0">
                  <a:pos x="291" y="96"/>
                </a:cxn>
                <a:cxn ang="0">
                  <a:pos x="199" y="64"/>
                </a:cxn>
                <a:cxn ang="0">
                  <a:pos x="190" y="44"/>
                </a:cxn>
                <a:cxn ang="0">
                  <a:pos x="129" y="24"/>
                </a:cxn>
                <a:cxn ang="0">
                  <a:pos x="109" y="33"/>
                </a:cxn>
                <a:cxn ang="0">
                  <a:pos x="17" y="2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9" y="25"/>
                </a:cxn>
                <a:cxn ang="0">
                  <a:pos x="283" y="118"/>
                </a:cxn>
                <a:cxn ang="0">
                  <a:pos x="297" y="111"/>
                </a:cxn>
                <a:cxn ang="0">
                  <a:pos x="298" y="110"/>
                </a:cxn>
                <a:cxn ang="0">
                  <a:pos x="291" y="96"/>
                </a:cxn>
              </a:cxnLst>
              <a:rect l="0" t="0" r="r" b="b"/>
              <a:pathLst>
                <a:path w="300" h="120">
                  <a:moveTo>
                    <a:pt x="291" y="96"/>
                  </a:moveTo>
                  <a:cubicBezTo>
                    <a:pt x="199" y="64"/>
                    <a:pt x="199" y="64"/>
                    <a:pt x="199" y="64"/>
                  </a:cubicBezTo>
                  <a:cubicBezTo>
                    <a:pt x="201" y="57"/>
                    <a:pt x="197" y="47"/>
                    <a:pt x="190" y="44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22" y="21"/>
                    <a:pt x="112" y="26"/>
                    <a:pt x="109" y="3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1" y="0"/>
                    <a:pt x="5" y="3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6"/>
                    <a:pt x="3" y="22"/>
                    <a:pt x="9" y="25"/>
                  </a:cubicBezTo>
                  <a:cubicBezTo>
                    <a:pt x="283" y="118"/>
                    <a:pt x="283" y="118"/>
                    <a:pt x="283" y="118"/>
                  </a:cubicBezTo>
                  <a:cubicBezTo>
                    <a:pt x="289" y="120"/>
                    <a:pt x="295" y="117"/>
                    <a:pt x="297" y="111"/>
                  </a:cubicBezTo>
                  <a:cubicBezTo>
                    <a:pt x="298" y="110"/>
                    <a:pt x="298" y="110"/>
                    <a:pt x="298" y="110"/>
                  </a:cubicBezTo>
                  <a:cubicBezTo>
                    <a:pt x="300" y="104"/>
                    <a:pt x="296" y="98"/>
                    <a:pt x="291" y="9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96" name="Freeform 12"/>
            <p:cNvSpPr>
              <a:spLocks/>
            </p:cNvSpPr>
            <p:nvPr/>
          </p:nvSpPr>
          <p:spPr bwMode="auto">
            <a:xfrm>
              <a:off x="3219450" y="5027613"/>
              <a:ext cx="1098550" cy="1373188"/>
            </a:xfrm>
            <a:custGeom>
              <a:avLst/>
              <a:gdLst/>
              <a:ahLst/>
              <a:cxnLst>
                <a:cxn ang="0">
                  <a:pos x="292" y="7"/>
                </a:cxn>
                <a:cxn ang="0">
                  <a:pos x="285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2" y="357"/>
                </a:cxn>
                <a:cxn ang="0">
                  <a:pos x="19" y="364"/>
                </a:cxn>
                <a:cxn ang="0">
                  <a:pos x="273" y="364"/>
                </a:cxn>
                <a:cxn ang="0">
                  <a:pos x="280" y="357"/>
                </a:cxn>
                <a:cxn ang="0">
                  <a:pos x="292" y="7"/>
                </a:cxn>
              </a:cxnLst>
              <a:rect l="0" t="0" r="r" b="b"/>
              <a:pathLst>
                <a:path w="292" h="364">
                  <a:moveTo>
                    <a:pt x="292" y="7"/>
                  </a:moveTo>
                  <a:cubicBezTo>
                    <a:pt x="292" y="3"/>
                    <a:pt x="289" y="0"/>
                    <a:pt x="28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12" y="357"/>
                    <a:pt x="12" y="357"/>
                    <a:pt x="12" y="357"/>
                  </a:cubicBezTo>
                  <a:cubicBezTo>
                    <a:pt x="12" y="361"/>
                    <a:pt x="15" y="364"/>
                    <a:pt x="19" y="364"/>
                  </a:cubicBezTo>
                  <a:cubicBezTo>
                    <a:pt x="273" y="364"/>
                    <a:pt x="273" y="364"/>
                    <a:pt x="273" y="364"/>
                  </a:cubicBezTo>
                  <a:cubicBezTo>
                    <a:pt x="277" y="364"/>
                    <a:pt x="280" y="361"/>
                    <a:pt x="280" y="357"/>
                  </a:cubicBezTo>
                  <a:lnTo>
                    <a:pt x="292" y="7"/>
                  </a:lnTo>
                  <a:close/>
                </a:path>
              </a:pathLst>
            </a:custGeom>
            <a:noFill/>
            <a:ln w="460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97" name="Line 13"/>
            <p:cNvSpPr>
              <a:spLocks noChangeShapeType="1"/>
            </p:cNvSpPr>
            <p:nvPr/>
          </p:nvSpPr>
          <p:spPr bwMode="auto">
            <a:xfrm flipV="1">
              <a:off x="3656013" y="5260975"/>
              <a:ext cx="1588" cy="950913"/>
            </a:xfrm>
            <a:prstGeom prst="line">
              <a:avLst/>
            </a:prstGeom>
            <a:noFill/>
            <a:ln w="460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V="1">
              <a:off x="3881438" y="5260975"/>
              <a:ext cx="1588" cy="950913"/>
            </a:xfrm>
            <a:prstGeom prst="line">
              <a:avLst/>
            </a:prstGeom>
            <a:noFill/>
            <a:ln w="460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99" name="Line 15"/>
            <p:cNvSpPr>
              <a:spLocks noChangeShapeType="1"/>
            </p:cNvSpPr>
            <p:nvPr/>
          </p:nvSpPr>
          <p:spPr bwMode="auto">
            <a:xfrm flipV="1">
              <a:off x="4078288" y="5260975"/>
              <a:ext cx="30163" cy="950913"/>
            </a:xfrm>
            <a:prstGeom prst="line">
              <a:avLst/>
            </a:prstGeom>
            <a:noFill/>
            <a:ln w="460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 flipH="1" flipV="1">
              <a:off x="3430588" y="5260975"/>
              <a:ext cx="30163" cy="950913"/>
            </a:xfrm>
            <a:prstGeom prst="line">
              <a:avLst/>
            </a:prstGeom>
            <a:noFill/>
            <a:ln w="460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C 0.01632 0.00556 0.0823 -0.00463 0.09792 0.03334 C 0.11355 0.0713 0.0632 0.19375 0.09375 0.22778 C 0.12431 0.26181 0.24844 0.18889 0.28125 0.2375 C 0.31407 0.28612 0.28889 0.46112 0.2908 0.51991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0" y="2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C 0.02153 2.22222E-6 0.04306 0.00162 0.12917 2.22222E-6 C 0.21528 -0.00162 0.44497 -0.01852 0.51667 -0.00972 C 0.58819 -0.00093 0.53056 0.04166 0.55833 0.05278 C 0.58611 0.06389 0.65729 0.05602 0.68333 0.05694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0" y="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</a:t>
            </a:r>
            <a:r>
              <a:rPr lang="en-US" dirty="0" err="1"/>
              <a:t>Middlebox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address translators (NAT)</a:t>
            </a:r>
          </a:p>
          <a:p>
            <a:r>
              <a:rPr lang="en-US" dirty="0"/>
              <a:t>Firewall</a:t>
            </a:r>
          </a:p>
          <a:p>
            <a:r>
              <a:rPr lang="en-US" dirty="0"/>
              <a:t>Traffic shapers</a:t>
            </a:r>
          </a:p>
          <a:p>
            <a:r>
              <a:rPr lang="en-US" dirty="0"/>
              <a:t>Intrusion detection systems (IDSs)</a:t>
            </a:r>
          </a:p>
          <a:p>
            <a:r>
              <a:rPr lang="en-US" dirty="0"/>
              <a:t>Transparent </a:t>
            </a:r>
            <a:r>
              <a:rPr lang="en-US" dirty="0" smtClean="0"/>
              <a:t>web </a:t>
            </a:r>
            <a:r>
              <a:rPr lang="en-US" dirty="0"/>
              <a:t>proxy caches</a:t>
            </a:r>
          </a:p>
          <a:p>
            <a:r>
              <a:rPr lang="en-US" dirty="0"/>
              <a:t>Application accelerators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Transducer has only a single state</a:t>
            </a:r>
          </a:p>
          <a:p>
            <a:endParaRPr lang="en-US" dirty="0"/>
          </a:p>
          <a:p>
            <a:r>
              <a:rPr lang="en-US" dirty="0"/>
              <a:t>Forwarding </a:t>
            </a:r>
            <a:r>
              <a:rPr lang="en-US" dirty="0" err="1"/>
              <a:t>behaviour</a:t>
            </a:r>
            <a:r>
              <a:rPr lang="en-US" dirty="0"/>
              <a:t> is history agnostic</a:t>
            </a:r>
          </a:p>
          <a:p>
            <a:endParaRPr lang="en-US" dirty="0"/>
          </a:p>
          <a:p>
            <a:r>
              <a:rPr lang="en-US" dirty="0"/>
              <a:t>Syntactic restriction </a:t>
            </a:r>
            <a:r>
              <a:rPr lang="en-US"/>
              <a:t>– </a:t>
            </a:r>
            <a:r>
              <a:rPr lang="en-US" smtClean="0"/>
              <a:t>no </a:t>
            </a:r>
            <a:r>
              <a:rPr lang="en-US" dirty="0"/>
              <a:t>changes to the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7143407"/>
              </p:ext>
            </p:extLst>
          </p:nvPr>
        </p:nvGraphicFramePr>
        <p:xfrm>
          <a:off x="3622042" y="3945572"/>
          <a:ext cx="167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3327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Trusted Hosts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6096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984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221465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3481932" y="2956864"/>
            <a:ext cx="1905000" cy="9144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0B9B80"/>
                </a:solidFill>
              </a:rPr>
              <a:t>Firewall</a:t>
            </a:r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752600" y="2324100"/>
            <a:ext cx="1729332" cy="1089964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633624" y="3414064"/>
            <a:ext cx="1848308" cy="510236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1" idx="6"/>
            <a:endCxn id="30" idx="1"/>
          </p:cNvCxnSpPr>
          <p:nvPr/>
        </p:nvCxnSpPr>
        <p:spPr>
          <a:xfrm flipV="1">
            <a:off x="1828800" y="3414064"/>
            <a:ext cx="1653132" cy="2643836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0" idx="3"/>
            <a:endCxn id="40" idx="2"/>
          </p:cNvCxnSpPr>
          <p:nvPr/>
        </p:nvCxnSpPr>
        <p:spPr>
          <a:xfrm flipV="1">
            <a:off x="5386932" y="2581275"/>
            <a:ext cx="1852068" cy="832789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nip Diagonal Corner Rectangle 46"/>
          <p:cNvSpPr/>
          <p:nvPr/>
        </p:nvSpPr>
        <p:spPr>
          <a:xfrm>
            <a:off x="1371600" y="2209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Snip Diagonal Corner Rectangle 48"/>
          <p:cNvSpPr/>
          <p:nvPr/>
        </p:nvSpPr>
        <p:spPr>
          <a:xfrm>
            <a:off x="1066800" y="3733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Snip Diagonal Corner Rectangle 49"/>
          <p:cNvSpPr/>
          <p:nvPr/>
        </p:nvSpPr>
        <p:spPr>
          <a:xfrm>
            <a:off x="1447800" y="22860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Elbow Connector 17"/>
          <p:cNvCxnSpPr>
            <a:stCxn id="30" idx="3"/>
            <a:endCxn id="78" idx="2"/>
          </p:cNvCxnSpPr>
          <p:nvPr/>
        </p:nvCxnSpPr>
        <p:spPr>
          <a:xfrm>
            <a:off x="5386932" y="3414064"/>
            <a:ext cx="1833018" cy="1796111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nip Diagonal Corner Rectangle 24"/>
          <p:cNvSpPr/>
          <p:nvPr/>
        </p:nvSpPr>
        <p:spPr>
          <a:xfrm>
            <a:off x="7010400" y="25146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3" name="Group 132"/>
          <p:cNvGrpSpPr/>
          <p:nvPr/>
        </p:nvGrpSpPr>
        <p:grpSpPr>
          <a:xfrm>
            <a:off x="171450" y="1676400"/>
            <a:ext cx="1581150" cy="1295400"/>
            <a:chOff x="171450" y="1676400"/>
            <a:chExt cx="1581150" cy="12954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220812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6200" y="3276600"/>
            <a:ext cx="1557424" cy="1295400"/>
            <a:chOff x="118976" y="3200400"/>
            <a:chExt cx="1557424" cy="129540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15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21439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6863" y="5410200"/>
            <a:ext cx="1601937" cy="1295400"/>
            <a:chOff x="379263" y="4495800"/>
            <a:chExt cx="1601937" cy="1295400"/>
          </a:xfrm>
        </p:grpSpPr>
        <p:grpSp>
          <p:nvGrpSpPr>
            <p:cNvPr id="120" name="Group 119"/>
            <p:cNvGrpSpPr/>
            <p:nvPr/>
          </p:nvGrpSpPr>
          <p:grpSpPr>
            <a:xfrm>
              <a:off x="685800" y="4495800"/>
              <a:ext cx="1295400" cy="1295400"/>
              <a:chOff x="76200" y="1905000"/>
              <a:chExt cx="1295400" cy="12954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9263" y="4981575"/>
              <a:ext cx="220812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C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239000" y="1933575"/>
            <a:ext cx="1533525" cy="1295400"/>
            <a:chOff x="7239000" y="1933575"/>
            <a:chExt cx="1533525" cy="1295400"/>
          </a:xfrm>
        </p:grpSpPr>
        <p:grpSp>
          <p:nvGrpSpPr>
            <p:cNvPr id="39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219950" y="4562475"/>
            <a:ext cx="1543050" cy="1295400"/>
            <a:chOff x="7219950" y="4562475"/>
            <a:chExt cx="1543050" cy="1295400"/>
          </a:xfrm>
        </p:grpSpPr>
        <p:grpSp>
          <p:nvGrpSpPr>
            <p:cNvPr id="77" name="Group 76"/>
            <p:cNvGrpSpPr/>
            <p:nvPr/>
          </p:nvGrpSpPr>
          <p:grpSpPr>
            <a:xfrm>
              <a:off x="7219950" y="4562475"/>
              <a:ext cx="1295400" cy="1295400"/>
              <a:chOff x="7543800" y="3429000"/>
              <a:chExt cx="1295400" cy="1295400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9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80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1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2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3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4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5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6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7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8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9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90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91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92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93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94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95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96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97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98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99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00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01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02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03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04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05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06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07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08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09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5" name="Rectangle 34"/>
            <p:cNvSpPr/>
            <p:nvPr/>
          </p:nvSpPr>
          <p:spPr>
            <a:xfrm>
              <a:off x="8564631" y="5040935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2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8" name="Group 84"/>
          <p:cNvGrpSpPr/>
          <p:nvPr/>
        </p:nvGrpSpPr>
        <p:grpSpPr>
          <a:xfrm>
            <a:off x="3657600" y="5736183"/>
            <a:ext cx="538163" cy="893217"/>
            <a:chOff x="3219450" y="4495800"/>
            <a:chExt cx="1147763" cy="1905001"/>
          </a:xfrm>
        </p:grpSpPr>
        <p:sp>
          <p:nvSpPr>
            <p:cNvPr id="139" name="Freeform 11"/>
            <p:cNvSpPr>
              <a:spLocks/>
            </p:cNvSpPr>
            <p:nvPr/>
          </p:nvSpPr>
          <p:spPr bwMode="auto">
            <a:xfrm>
              <a:off x="3238500" y="4495800"/>
              <a:ext cx="1128713" cy="452438"/>
            </a:xfrm>
            <a:custGeom>
              <a:avLst/>
              <a:gdLst/>
              <a:ahLst/>
              <a:cxnLst>
                <a:cxn ang="0">
                  <a:pos x="291" y="96"/>
                </a:cxn>
                <a:cxn ang="0">
                  <a:pos x="199" y="64"/>
                </a:cxn>
                <a:cxn ang="0">
                  <a:pos x="190" y="44"/>
                </a:cxn>
                <a:cxn ang="0">
                  <a:pos x="129" y="24"/>
                </a:cxn>
                <a:cxn ang="0">
                  <a:pos x="109" y="33"/>
                </a:cxn>
                <a:cxn ang="0">
                  <a:pos x="17" y="2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9" y="25"/>
                </a:cxn>
                <a:cxn ang="0">
                  <a:pos x="283" y="118"/>
                </a:cxn>
                <a:cxn ang="0">
                  <a:pos x="297" y="111"/>
                </a:cxn>
                <a:cxn ang="0">
                  <a:pos x="298" y="110"/>
                </a:cxn>
                <a:cxn ang="0">
                  <a:pos x="291" y="96"/>
                </a:cxn>
              </a:cxnLst>
              <a:rect l="0" t="0" r="r" b="b"/>
              <a:pathLst>
                <a:path w="300" h="120">
                  <a:moveTo>
                    <a:pt x="291" y="96"/>
                  </a:moveTo>
                  <a:cubicBezTo>
                    <a:pt x="199" y="64"/>
                    <a:pt x="199" y="64"/>
                    <a:pt x="199" y="64"/>
                  </a:cubicBezTo>
                  <a:cubicBezTo>
                    <a:pt x="201" y="57"/>
                    <a:pt x="197" y="47"/>
                    <a:pt x="190" y="44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22" y="21"/>
                    <a:pt x="112" y="26"/>
                    <a:pt x="109" y="3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1" y="0"/>
                    <a:pt x="5" y="3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6"/>
                    <a:pt x="3" y="22"/>
                    <a:pt x="9" y="25"/>
                  </a:cubicBezTo>
                  <a:cubicBezTo>
                    <a:pt x="283" y="118"/>
                    <a:pt x="283" y="118"/>
                    <a:pt x="283" y="118"/>
                  </a:cubicBezTo>
                  <a:cubicBezTo>
                    <a:pt x="289" y="120"/>
                    <a:pt x="295" y="117"/>
                    <a:pt x="297" y="111"/>
                  </a:cubicBezTo>
                  <a:cubicBezTo>
                    <a:pt x="298" y="110"/>
                    <a:pt x="298" y="110"/>
                    <a:pt x="298" y="110"/>
                  </a:cubicBezTo>
                  <a:cubicBezTo>
                    <a:pt x="300" y="104"/>
                    <a:pt x="296" y="98"/>
                    <a:pt x="291" y="9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0" name="Freeform 12"/>
            <p:cNvSpPr>
              <a:spLocks/>
            </p:cNvSpPr>
            <p:nvPr/>
          </p:nvSpPr>
          <p:spPr bwMode="auto">
            <a:xfrm>
              <a:off x="3219450" y="5027613"/>
              <a:ext cx="1098550" cy="1373188"/>
            </a:xfrm>
            <a:custGeom>
              <a:avLst/>
              <a:gdLst/>
              <a:ahLst/>
              <a:cxnLst>
                <a:cxn ang="0">
                  <a:pos x="292" y="7"/>
                </a:cxn>
                <a:cxn ang="0">
                  <a:pos x="285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2" y="357"/>
                </a:cxn>
                <a:cxn ang="0">
                  <a:pos x="19" y="364"/>
                </a:cxn>
                <a:cxn ang="0">
                  <a:pos x="273" y="364"/>
                </a:cxn>
                <a:cxn ang="0">
                  <a:pos x="280" y="357"/>
                </a:cxn>
                <a:cxn ang="0">
                  <a:pos x="292" y="7"/>
                </a:cxn>
              </a:cxnLst>
              <a:rect l="0" t="0" r="r" b="b"/>
              <a:pathLst>
                <a:path w="292" h="364">
                  <a:moveTo>
                    <a:pt x="292" y="7"/>
                  </a:moveTo>
                  <a:cubicBezTo>
                    <a:pt x="292" y="3"/>
                    <a:pt x="289" y="0"/>
                    <a:pt x="28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12" y="357"/>
                    <a:pt x="12" y="357"/>
                    <a:pt x="12" y="357"/>
                  </a:cubicBezTo>
                  <a:cubicBezTo>
                    <a:pt x="12" y="361"/>
                    <a:pt x="15" y="364"/>
                    <a:pt x="19" y="364"/>
                  </a:cubicBezTo>
                  <a:cubicBezTo>
                    <a:pt x="273" y="364"/>
                    <a:pt x="273" y="364"/>
                    <a:pt x="273" y="364"/>
                  </a:cubicBezTo>
                  <a:cubicBezTo>
                    <a:pt x="277" y="364"/>
                    <a:pt x="280" y="361"/>
                    <a:pt x="280" y="357"/>
                  </a:cubicBezTo>
                  <a:lnTo>
                    <a:pt x="292" y="7"/>
                  </a:lnTo>
                  <a:close/>
                </a:path>
              </a:pathLst>
            </a:custGeom>
            <a:noFill/>
            <a:ln w="460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1" name="Line 13"/>
            <p:cNvSpPr>
              <a:spLocks noChangeShapeType="1"/>
            </p:cNvSpPr>
            <p:nvPr/>
          </p:nvSpPr>
          <p:spPr bwMode="auto">
            <a:xfrm flipV="1">
              <a:off x="3656013" y="5260975"/>
              <a:ext cx="1588" cy="950913"/>
            </a:xfrm>
            <a:prstGeom prst="line">
              <a:avLst/>
            </a:prstGeom>
            <a:noFill/>
            <a:ln w="460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2" name="Line 14"/>
            <p:cNvSpPr>
              <a:spLocks noChangeShapeType="1"/>
            </p:cNvSpPr>
            <p:nvPr/>
          </p:nvSpPr>
          <p:spPr bwMode="auto">
            <a:xfrm flipV="1">
              <a:off x="3881438" y="5260975"/>
              <a:ext cx="1588" cy="950913"/>
            </a:xfrm>
            <a:prstGeom prst="line">
              <a:avLst/>
            </a:prstGeom>
            <a:noFill/>
            <a:ln w="460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3" name="Line 15"/>
            <p:cNvSpPr>
              <a:spLocks noChangeShapeType="1"/>
            </p:cNvSpPr>
            <p:nvPr/>
          </p:nvSpPr>
          <p:spPr bwMode="auto">
            <a:xfrm flipV="1">
              <a:off x="4078288" y="5260975"/>
              <a:ext cx="30163" cy="950913"/>
            </a:xfrm>
            <a:prstGeom prst="line">
              <a:avLst/>
            </a:prstGeom>
            <a:noFill/>
            <a:ln w="460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4" name="Line 16"/>
            <p:cNvSpPr>
              <a:spLocks noChangeShapeType="1"/>
            </p:cNvSpPr>
            <p:nvPr/>
          </p:nvSpPr>
          <p:spPr bwMode="auto">
            <a:xfrm flipH="1" flipV="1">
              <a:off x="3430588" y="5260975"/>
              <a:ext cx="30163" cy="950913"/>
            </a:xfrm>
            <a:prstGeom prst="line">
              <a:avLst/>
            </a:prstGeom>
            <a:noFill/>
            <a:ln w="4603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92568" y="431805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556 C 0.05781 -0.00902 0.11701 -0.01551 0.13837 0.01227 C 0.15938 0.03982 0.11007 0.14422 0.1276 0.17153 C 0.14531 0.19861 0.21892 0.12523 0.2441 0.1757 C 0.2691 0.22662 0.25677 0.50463 0.26059 0.55301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4" y="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3.33333E-6 C -0.00434 0.00232 -0.07396 -0.03379 -0.08524 -0.00301 C -0.09687 0.02778 -0.05052 0.09815 -0.11441 0.11736 C -0.17917 0.13635 -0.40799 0.1375 -0.47135 0.11158 C -0.5349 0.08588 -0.47135 -0.00023 -0.49549 -0.0375 C -0.51892 -0.075 -0.58715 -0.0375 -0.61493 -0.03889 " pathEditMode="relative" rAng="0" ptsTypes="AAAA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63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0.05157 0.01667 0.0816 -0.00185 0.12986 -0.00116 C 0.17813 -0.00046 0.25504 -0.04583 0.28889 0.0044 C 0.32309 0.0544 0.28698 0.26181 0.29618 0.32338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 -0.00555 C 0.04739 -0.02523 0.09948 -0.02268 0.11996 0.01065 C 0.13993 0.04399 0.06302 0.12431 0.12725 0.14792 C 0.19132 0.1713 0.43906 0.18033 0.50521 0.15186 C 0.54357 0.12176 0.4967 0.05556 0.51059 0.02547 C 0.52396 -0.00439 0.59323 0.02987 0.61007 0.02778 " pathEditMode="relative" rAng="0" ptsTypes="AAAA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33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25" grpId="0" animBg="1"/>
      <p:bldP spid="25" grpId="1" animBg="1"/>
      <p:bldP spid="25" grpId="2" animBg="1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Forwarding </a:t>
            </a:r>
            <a:r>
              <a:rPr lang="en-US" dirty="0" err="1"/>
              <a:t>behaviour</a:t>
            </a:r>
            <a:r>
              <a:rPr lang="en-US" dirty="0"/>
              <a:t> increases over time</a:t>
            </a:r>
          </a:p>
          <a:p>
            <a:endParaRPr lang="en-US" dirty="0"/>
          </a:p>
          <a:p>
            <a:r>
              <a:rPr lang="en-US" dirty="0"/>
              <a:t>Future instance increases the output</a:t>
            </a:r>
            <a:endParaRPr lang="he-IL" dirty="0"/>
          </a:p>
          <a:p>
            <a:endParaRPr lang="en-US" dirty="0"/>
          </a:p>
          <a:p>
            <a:r>
              <a:rPr lang="en-US" dirty="0"/>
              <a:t>Syntactic restriction – no negative conditions or removals from relations</a:t>
            </a:r>
          </a:p>
          <a:p>
            <a:pPr lvl="1"/>
            <a:r>
              <a:rPr lang="en-US" dirty="0"/>
              <a:t>Monotonic guard ‘truth state’</a:t>
            </a:r>
            <a:endParaRPr lang="he-IL" dirty="0"/>
          </a:p>
          <a:p>
            <a:pPr lvl="1"/>
            <a:r>
              <a:rPr lang="en-US" dirty="0"/>
              <a:t>Monotonic </a:t>
            </a:r>
            <a:r>
              <a:rPr lang="en-US" dirty="0" err="1"/>
              <a:t>middlebox</a:t>
            </a:r>
            <a:r>
              <a:rPr lang="en-US" dirty="0"/>
              <a:t>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Theorem: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56445D"/>
                </a:solidFill>
              </a:rPr>
              <a:t>Safety verification of Increasing networks is in </a:t>
            </a:r>
            <a:r>
              <a:rPr lang="en-US" b="1" dirty="0">
                <a:solidFill>
                  <a:srgbClr val="56445D"/>
                </a:solidFill>
              </a:rPr>
              <a:t>PTIME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95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– Proof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event in the network can happen infinitely many times</a:t>
            </a:r>
          </a:p>
          <a:p>
            <a:pPr lvl="1"/>
            <a:r>
              <a:rPr lang="en-US" dirty="0" err="1"/>
              <a:t>Middlebox</a:t>
            </a:r>
            <a:r>
              <a:rPr lang="en-US" dirty="0"/>
              <a:t> state and forwarding </a:t>
            </a:r>
            <a:r>
              <a:rPr lang="en-US" dirty="0" err="1"/>
              <a:t>behaviour</a:t>
            </a:r>
            <a:r>
              <a:rPr lang="en-US" dirty="0"/>
              <a:t> are monotonic</a:t>
            </a:r>
          </a:p>
          <a:p>
            <a:endParaRPr lang="en-US" dirty="0"/>
          </a:p>
          <a:p>
            <a:r>
              <a:rPr lang="en-US" dirty="0"/>
              <a:t>No need to consider packet multiplicity</a:t>
            </a:r>
          </a:p>
          <a:p>
            <a:endParaRPr lang="en-US" dirty="0"/>
          </a:p>
          <a:p>
            <a:r>
              <a:rPr lang="en-US" dirty="0"/>
              <a:t>Reachability search accumulates reachable states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75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2400" y="2038350"/>
            <a:ext cx="1557424" cy="1295400"/>
            <a:chOff x="118976" y="3200400"/>
            <a:chExt cx="1557424" cy="1295400"/>
          </a:xfrm>
        </p:grpSpPr>
        <p:grpSp>
          <p:nvGrpSpPr>
            <p:cNvPr id="79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82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83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4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5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86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80" name="TextBox 79"/>
            <p:cNvSpPr txBox="1"/>
            <p:nvPr/>
          </p:nvSpPr>
          <p:spPr>
            <a:xfrm>
              <a:off x="118976" y="3657674"/>
              <a:ext cx="21439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57400" y="1295400"/>
            <a:ext cx="1581150" cy="1295400"/>
            <a:chOff x="171450" y="1676400"/>
            <a:chExt cx="1581150" cy="1295400"/>
          </a:xfrm>
        </p:grpSpPr>
        <p:grpSp>
          <p:nvGrpSpPr>
            <p:cNvPr id="31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71450" y="2133667"/>
              <a:ext cx="220812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8600" y="4648200"/>
            <a:ext cx="1581150" cy="1295400"/>
            <a:chOff x="171450" y="1676400"/>
            <a:chExt cx="1581150" cy="1295400"/>
          </a:xfrm>
        </p:grpSpPr>
        <p:grpSp>
          <p:nvGrpSpPr>
            <p:cNvPr id="45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71450" y="2133667"/>
              <a:ext cx="220812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C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372350" y="2438400"/>
            <a:ext cx="1533525" cy="1295400"/>
            <a:chOff x="457200" y="1676400"/>
            <a:chExt cx="1533525" cy="1295400"/>
          </a:xfrm>
        </p:grpSpPr>
        <p:grpSp>
          <p:nvGrpSpPr>
            <p:cNvPr id="52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768310" y="2114624"/>
              <a:ext cx="222415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D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Progressing </a:t>
            </a:r>
            <a:r>
              <a:rPr lang="en-US" dirty="0" err="1"/>
              <a:t>Middlebox</a:t>
            </a:r>
            <a:r>
              <a:rPr lang="en-US" dirty="0"/>
              <a:t> – Learning Switch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3124200" y="3429000"/>
            <a:ext cx="1905000" cy="9144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0B9B80"/>
                </a:solidFill>
              </a:rPr>
              <a:t>Learning Switch</a:t>
            </a:r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33" idx="6"/>
            <a:endCxn id="30" idx="0"/>
          </p:cNvCxnSpPr>
          <p:nvPr/>
        </p:nvCxnSpPr>
        <p:spPr>
          <a:xfrm>
            <a:off x="3638550" y="1943100"/>
            <a:ext cx="438150" cy="1485900"/>
          </a:xfrm>
          <a:prstGeom prst="bentConnector2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1" idx="6"/>
            <a:endCxn id="30" idx="1"/>
          </p:cNvCxnSpPr>
          <p:nvPr/>
        </p:nvCxnSpPr>
        <p:spPr>
          <a:xfrm>
            <a:off x="1709824" y="2686050"/>
            <a:ext cx="1414376" cy="120015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8" idx="6"/>
            <a:endCxn id="30" idx="1"/>
          </p:cNvCxnSpPr>
          <p:nvPr/>
        </p:nvCxnSpPr>
        <p:spPr>
          <a:xfrm flipV="1">
            <a:off x="1809750" y="3886200"/>
            <a:ext cx="1314450" cy="14097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0" idx="3"/>
            <a:endCxn id="54" idx="2"/>
          </p:cNvCxnSpPr>
          <p:nvPr/>
        </p:nvCxnSpPr>
        <p:spPr>
          <a:xfrm flipV="1">
            <a:off x="5029200" y="3086100"/>
            <a:ext cx="2343150" cy="8001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nip Diagonal Corner Rectangle 46"/>
          <p:cNvSpPr/>
          <p:nvPr/>
        </p:nvSpPr>
        <p:spPr>
          <a:xfrm>
            <a:off x="3429000" y="18288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Snip Diagonal Corner Rectangle 49"/>
          <p:cNvSpPr/>
          <p:nvPr/>
        </p:nvSpPr>
        <p:spPr>
          <a:xfrm>
            <a:off x="5105400" y="35814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9" name="Snip Diagonal Corner Rectangle 68"/>
          <p:cNvSpPr/>
          <p:nvPr/>
        </p:nvSpPr>
        <p:spPr>
          <a:xfrm>
            <a:off x="2743200" y="35814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Snip Diagonal Corner Rectangle 69"/>
          <p:cNvSpPr/>
          <p:nvPr/>
        </p:nvSpPr>
        <p:spPr>
          <a:xfrm>
            <a:off x="2819400" y="39624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Snip Diagonal Corner Rectangle 70"/>
          <p:cNvSpPr/>
          <p:nvPr/>
        </p:nvSpPr>
        <p:spPr>
          <a:xfrm>
            <a:off x="7010400" y="2743200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Rectangle 71"/>
          <p:cNvSpPr/>
          <p:nvPr/>
        </p:nvSpPr>
        <p:spPr>
          <a:xfrm>
            <a:off x="3657600" y="4343400"/>
            <a:ext cx="910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 on 1</a:t>
            </a:r>
          </a:p>
        </p:txBody>
      </p:sp>
      <p:sp>
        <p:nvSpPr>
          <p:cNvPr id="74" name="Snip Diagonal Corner Rectangle 73"/>
          <p:cNvSpPr/>
          <p:nvPr/>
        </p:nvSpPr>
        <p:spPr>
          <a:xfrm>
            <a:off x="3402623" y="2103438"/>
            <a:ext cx="304800" cy="22860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Rectangle 75"/>
          <p:cNvSpPr/>
          <p:nvPr/>
        </p:nvSpPr>
        <p:spPr>
          <a:xfrm>
            <a:off x="3649980" y="4591288"/>
            <a:ext cx="912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 on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14800" y="3067124"/>
            <a:ext cx="198369" cy="361876"/>
          </a:xfrm>
          <a:prstGeom prst="rect">
            <a:avLst/>
          </a:prstGeom>
          <a:ln w="12700">
            <a:miter lim="400000"/>
          </a:ln>
        </p:spPr>
        <p:txBody>
          <a:bodyPr wrap="none" lIns="26788" tIns="26788" rIns="26788" bIns="26788" anchor="ctr">
            <a:spAutoFit/>
          </a:bodyPr>
          <a:lstStyle/>
          <a:p>
            <a:pPr>
              <a:defRPr sz="1800"/>
            </a:pPr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95600" y="3829124"/>
            <a:ext cx="198369" cy="361876"/>
          </a:xfrm>
          <a:prstGeom prst="rect">
            <a:avLst/>
          </a:prstGeom>
          <a:ln w="12700">
            <a:miter lim="400000"/>
          </a:ln>
        </p:spPr>
        <p:txBody>
          <a:bodyPr wrap="none" lIns="26788" tIns="26788" rIns="26788" bIns="26788" anchor="ctr">
            <a:spAutoFit/>
          </a:bodyPr>
          <a:lstStyle/>
          <a:p>
            <a:pPr>
              <a:defRPr sz="1800"/>
            </a:pPr>
            <a:r>
              <a:rPr lang="en-US" sz="2000" dirty="0">
                <a:solidFill>
                  <a:schemeClr val="tx2"/>
                </a:solidFill>
              </a:rPr>
              <a:t>2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59431" y="3886200"/>
            <a:ext cx="198369" cy="361876"/>
          </a:xfrm>
          <a:prstGeom prst="rect">
            <a:avLst/>
          </a:prstGeom>
          <a:ln w="12700">
            <a:miter lim="400000"/>
          </a:ln>
        </p:spPr>
        <p:txBody>
          <a:bodyPr wrap="none" lIns="26788" tIns="26788" rIns="26788" bIns="26788" anchor="ctr">
            <a:spAutoFit/>
          </a:bodyPr>
          <a:lstStyle/>
          <a:p>
            <a:pPr>
              <a:defRPr sz="1800"/>
            </a:pPr>
            <a:r>
              <a:rPr lang="en-US" sz="2000" dirty="0">
                <a:solidFill>
                  <a:schemeClr val="tx2"/>
                </a:solidFill>
              </a:rPr>
              <a:t>3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96 -0.02084 0.04809 -0.04144 0.05764 0.00231 C 0.06719 0.04606 0.05833 0.21481 0.05764 0.26226 C 0.05695 0.30972 0.05417 0.28263 0.05347 0.28657 " pathEditMode="relative" ptsTypes="aaaA">
                                      <p:cBhvr>
                                        <p:cTn id="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C 0.01615 0.00393 0.08021 0.03819 0.0967 0.02338 C 0.11319 0.00856 0.0776 -0.06968 0.09913 -0.08889 C 0.12066 -0.1081 0.19948 -0.09144 0.22587 -0.0921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0" y="-3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C -0.01354 0.0044 -0.06893 0.06042 -0.08091 0.02662 C -0.09289 -0.00718 -0.05295 -0.1625 -0.0717 -0.20232 C -0.09045 -0.24213 -0.16806 -0.21019 -0.19341 -0.21227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0" y="-91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C -0.01372 -0.00393 -0.06979 -0.05162 -0.08247 -0.02338 C -0.09514 0.00487 -0.05885 0.13357 -0.07587 0.16899 C -0.09288 0.2044 -0.16163 0.18473 -0.1842 0.18889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0" y="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C -0.01805 0.00416 -0.0901 -0.00093 -0.10833 0.02453 C -0.12656 0.04953 -0.07187 0.1287 -0.1092 0.15231 C -0.14652 0.17592 -0.29548 0.21527 -0.33246 0.16666 C -0.36944 0.11805 -0.31753 -0.08496 -0.33159 -0.13889 C -0.34566 -0.19283 -0.39895 -0.15301 -0.41666 -0.15672 " pathEditMode="relative" rAng="0" ptsTypes="aaaaaa">
                                      <p:cBhvr>
                                        <p:cTn id="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1 -0.03588 C -0.02187 -0.02662 0.03195 -0.09352 0.04514 -0.04722 C 0.0592 -0.0007 0.0217 0.21921 0.07257 0.23843 C 0.10452 0.27523 0.25417 0.27222 0.28802 0.25093 C 0.32205 0.2294 0.24948 0.12338 0.27587 0.10995 C 0.29775 0.09236 0.37101 0.0912 0.39462 0.09329 " pathEditMode="relative" rAng="0" ptsTypes="AAAAAA">
                                      <p:cBhvr>
                                        <p:cTn id="5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2" animBg="1"/>
      <p:bldP spid="47" grpId="3" animBg="1"/>
      <p:bldP spid="50" grpId="0" animBg="1"/>
      <p:bldP spid="50" grpId="1" animBg="1"/>
      <p:bldP spid="50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/>
      <p:bldP spid="74" grpId="0" animBg="1"/>
      <p:bldP spid="74" grpId="1" animBg="1"/>
      <p:bldP spid="74" grpId="2" animBg="1"/>
      <p:bldP spid="7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</a:t>
            </a:r>
            <a:r>
              <a:rPr lang="en-US" dirty="0" err="1"/>
              <a:t>behaviour</a:t>
            </a:r>
            <a:r>
              <a:rPr lang="en-US" dirty="0"/>
              <a:t> ‘progresses’ over time</a:t>
            </a:r>
          </a:p>
          <a:p>
            <a:endParaRPr lang="en-US" dirty="0"/>
          </a:p>
          <a:p>
            <a:r>
              <a:rPr lang="en-US" dirty="0"/>
              <a:t>The transducer state graph is a DAG</a:t>
            </a:r>
          </a:p>
          <a:p>
            <a:endParaRPr lang="en-US" dirty="0"/>
          </a:p>
          <a:p>
            <a:r>
              <a:rPr lang="en-US" dirty="0"/>
              <a:t>Syntactic restriction </a:t>
            </a:r>
            <a:r>
              <a:rPr lang="en-US"/>
              <a:t>– no </a:t>
            </a:r>
            <a:r>
              <a:rPr lang="en-US" dirty="0"/>
              <a:t>removals from relations</a:t>
            </a:r>
          </a:p>
          <a:p>
            <a:pPr lvl="1"/>
            <a:r>
              <a:rPr lang="en-US" dirty="0"/>
              <a:t>Monotonic </a:t>
            </a:r>
            <a:r>
              <a:rPr lang="en-US" dirty="0" err="1"/>
              <a:t>middlebox</a:t>
            </a:r>
            <a:r>
              <a:rPr lang="en-US" dirty="0"/>
              <a:t>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Theorem: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56445D"/>
                </a:solidFill>
              </a:rPr>
              <a:t>Safety verification of Progressing networks is </a:t>
            </a:r>
            <a:r>
              <a:rPr lang="en-US" b="1" dirty="0" err="1">
                <a:solidFill>
                  <a:srgbClr val="56445D"/>
                </a:solidFill>
              </a:rPr>
              <a:t>coNP</a:t>
            </a:r>
            <a:r>
              <a:rPr lang="en-US" b="1" dirty="0">
                <a:solidFill>
                  <a:srgbClr val="56445D"/>
                </a:solidFill>
              </a:rPr>
              <a:t>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96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Progressing – Proof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Witness for safety violation is of polynomial size</a:t>
            </a:r>
          </a:p>
          <a:p>
            <a:endParaRPr lang="en-US" dirty="0"/>
          </a:p>
          <a:p>
            <a:r>
              <a:rPr lang="en-US" dirty="0" err="1"/>
              <a:t>Middlebox</a:t>
            </a:r>
            <a:r>
              <a:rPr lang="en-US" dirty="0"/>
              <a:t> states are monotonic</a:t>
            </a:r>
          </a:p>
          <a:p>
            <a:endParaRPr lang="en-US" dirty="0"/>
          </a:p>
          <a:p>
            <a:r>
              <a:rPr lang="en-US" dirty="0"/>
              <a:t>A bound on the number of ‘significant’ packets between </a:t>
            </a:r>
            <a:r>
              <a:rPr lang="en-US" dirty="0" err="1"/>
              <a:t>middlebox</a:t>
            </a:r>
            <a:r>
              <a:rPr lang="en-US" dirty="0"/>
              <a:t> state transitions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472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Result Summary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18645013"/>
              </p:ext>
            </p:extLst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="" xmlns:a16="http://schemas.microsoft.com/office/drawing/2014/main" val="1313884349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790772869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4200504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Class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Unordered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FIFO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97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Stateless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PTIME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PTIME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6185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Increasing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PTIME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PTIME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668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Progressing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coNP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-Complete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6605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Arbitrary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EXPSPACE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Undecidable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404454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00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Middlebox</a:t>
            </a:r>
            <a:r>
              <a:rPr lang="en-US" dirty="0"/>
              <a:t> ≈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purpose of proving safety, the </a:t>
            </a:r>
            <a:r>
              <a:rPr lang="en-US" dirty="0" err="1"/>
              <a:t>behaviour</a:t>
            </a:r>
            <a:r>
              <a:rPr lang="en-US" dirty="0"/>
              <a:t> of the </a:t>
            </a:r>
            <a:r>
              <a:rPr lang="en-US" dirty="0" err="1"/>
              <a:t>middlebox</a:t>
            </a:r>
            <a:r>
              <a:rPr lang="en-US" dirty="0"/>
              <a:t> is essentially a finite state machine </a:t>
            </a:r>
          </a:p>
          <a:p>
            <a:pPr lvl="1"/>
            <a:r>
              <a:rPr lang="en-US" dirty="0"/>
              <a:t>Reason about </a:t>
            </a:r>
            <a:r>
              <a:rPr lang="en-US" dirty="0" err="1"/>
              <a:t>middlebox</a:t>
            </a:r>
            <a:r>
              <a:rPr lang="en-US" dirty="0"/>
              <a:t> </a:t>
            </a:r>
            <a:r>
              <a:rPr lang="en-US" dirty="0" err="1"/>
              <a:t>behaviour</a:t>
            </a:r>
            <a:r>
              <a:rPr lang="en-US" dirty="0"/>
              <a:t>, not implementation</a:t>
            </a:r>
          </a:p>
          <a:p>
            <a:endParaRPr lang="en-US" dirty="0"/>
          </a:p>
          <a:p>
            <a:r>
              <a:rPr lang="en-US" dirty="0" smtClean="0"/>
              <a:t>Network </a:t>
            </a:r>
            <a:r>
              <a:rPr lang="en-US" dirty="0"/>
              <a:t>≈ </a:t>
            </a:r>
            <a:r>
              <a:rPr lang="en-US" dirty="0" smtClean="0"/>
              <a:t>Communicating FSMs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r>
              <a:rPr lang="en-US" dirty="0"/>
              <a:t> based tool for Increasing networks</a:t>
            </a:r>
          </a:p>
          <a:p>
            <a:pPr lvl="1"/>
            <a:r>
              <a:rPr lang="en-US" dirty="0"/>
              <a:t>Good scalability</a:t>
            </a:r>
          </a:p>
          <a:p>
            <a:pPr lvl="1"/>
            <a:r>
              <a:rPr lang="en-US" dirty="0"/>
              <a:t>Limited application</a:t>
            </a:r>
          </a:p>
          <a:p>
            <a:pPr lvl="1"/>
            <a:endParaRPr lang="en-US" dirty="0"/>
          </a:p>
          <a:p>
            <a:r>
              <a:rPr lang="en-US" dirty="0"/>
              <a:t>Petri-net based tool for Progressing and Arbitrary networks</a:t>
            </a:r>
          </a:p>
          <a:p>
            <a:pPr lvl="1"/>
            <a:r>
              <a:rPr lang="en-US" dirty="0"/>
              <a:t>Poor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Classify </a:t>
            </a:r>
            <a:r>
              <a:rPr lang="en-US" dirty="0" err="1"/>
              <a:t>middleboxes</a:t>
            </a:r>
            <a:r>
              <a:rPr lang="en-US" dirty="0"/>
              <a:t> according to the  forwarding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Dependence on history</a:t>
            </a:r>
          </a:p>
          <a:p>
            <a:endParaRPr lang="en-US" dirty="0"/>
          </a:p>
          <a:p>
            <a:r>
              <a:rPr lang="en-US" dirty="0"/>
              <a:t>Tight complexity Results for the different classes</a:t>
            </a:r>
          </a:p>
          <a:p>
            <a:endParaRPr lang="en-US" dirty="0"/>
          </a:p>
          <a:p>
            <a:r>
              <a:rPr lang="en-US" dirty="0"/>
              <a:t>Compact symbolic representation preserves complexity results</a:t>
            </a:r>
          </a:p>
          <a:p>
            <a:pPr lvl="1"/>
            <a:r>
              <a:rPr lang="en-US" dirty="0"/>
              <a:t>Exponential saving in common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82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11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2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9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2" name="Group 157"/>
          <p:cNvGrpSpPr/>
          <p:nvPr/>
        </p:nvGrpSpPr>
        <p:grpSpPr>
          <a:xfrm>
            <a:off x="1447800" y="5791200"/>
            <a:ext cx="762000" cy="228600"/>
            <a:chOff x="1828800" y="4114800"/>
            <a:chExt cx="762000" cy="228600"/>
          </a:xfrm>
        </p:grpSpPr>
        <p:sp>
          <p:nvSpPr>
            <p:cNvPr id="159" name="Snip Diagonal Corner Rectangle 158"/>
            <p:cNvSpPr/>
            <p:nvPr/>
          </p:nvSpPr>
          <p:spPr>
            <a:xfrm>
              <a:off x="1828800" y="4114800"/>
              <a:ext cx="762000" cy="228600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600" dirty="0">
                  <a:solidFill>
                    <a:srgbClr val="56445D"/>
                  </a:solidFill>
                </a:rPr>
                <a:t>b   1    </a:t>
              </a: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2362200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117558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47 -0.02477 C -0.02691 -0.03032 -0.00417 -0.01829 0.00087 -0.05764 C 0.0059 -0.09699 -0.0059 -0.22153 -0.00174 -0.26111 C 0.00243 -0.30069 0.02049 -0.28796 0.02639 -0.2951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Transducer </a:t>
            </a:r>
            <a:r>
              <a:rPr lang="en-US" dirty="0" err="1"/>
              <a:t>Middlebox</a:t>
            </a:r>
            <a:r>
              <a:rPr lang="en-US" dirty="0"/>
              <a:t> – Hole Punching Firewall</a:t>
            </a:r>
            <a:endParaRPr lang="he-IL" dirty="0"/>
          </a:p>
        </p:txBody>
      </p:sp>
      <p:sp>
        <p:nvSpPr>
          <p:cNvPr id="30" name="Rounded Rectangle 29"/>
          <p:cNvSpPr/>
          <p:nvPr/>
        </p:nvSpPr>
        <p:spPr>
          <a:xfrm>
            <a:off x="2209800" y="1524000"/>
            <a:ext cx="4343400" cy="4495800"/>
          </a:xfrm>
          <a:prstGeom prst="roundRect">
            <a:avLst/>
          </a:prstGeom>
          <a:noFill/>
          <a:ln>
            <a:solidFill>
              <a:srgbClr val="0B9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 dirty="0">
              <a:solidFill>
                <a:srgbClr val="0B9B80"/>
              </a:solidFill>
            </a:endParaRPr>
          </a:p>
        </p:txBody>
      </p:sp>
      <p:cxnSp>
        <p:nvCxnSpPr>
          <p:cNvPr id="34" name="Elbow Connector 33"/>
          <p:cNvCxnSpPr>
            <a:stCxn id="111" idx="6"/>
            <a:endCxn id="30" idx="1"/>
          </p:cNvCxnSpPr>
          <p:nvPr/>
        </p:nvCxnSpPr>
        <p:spPr>
          <a:xfrm>
            <a:off x="1581150" y="2324100"/>
            <a:ext cx="628650" cy="14478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4" idx="6"/>
            <a:endCxn id="30" idx="1"/>
          </p:cNvCxnSpPr>
          <p:nvPr/>
        </p:nvCxnSpPr>
        <p:spPr>
          <a:xfrm flipV="1">
            <a:off x="1709824" y="3771900"/>
            <a:ext cx="499976" cy="1905000"/>
          </a:xfrm>
          <a:prstGeom prst="bentConnector3">
            <a:avLst>
              <a:gd name="adj1" fmla="val 50000"/>
            </a:avLst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2"/>
          <p:cNvGrpSpPr/>
          <p:nvPr/>
        </p:nvGrpSpPr>
        <p:grpSpPr>
          <a:xfrm>
            <a:off x="0" y="1676400"/>
            <a:ext cx="1581150" cy="1295400"/>
            <a:chOff x="171450" y="1676400"/>
            <a:chExt cx="1581150" cy="1295400"/>
          </a:xfrm>
        </p:grpSpPr>
        <p:grpSp>
          <p:nvGrpSpPr>
            <p:cNvPr id="4" name="Group 109"/>
            <p:cNvGrpSpPr/>
            <p:nvPr/>
          </p:nvGrpSpPr>
          <p:grpSpPr>
            <a:xfrm>
              <a:off x="457200" y="1676400"/>
              <a:ext cx="1295400" cy="1295400"/>
              <a:chOff x="76200" y="1905000"/>
              <a:chExt cx="1295400" cy="1295400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62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Freeform 6"/>
              <p:cNvSpPr>
                <a:spLocks noEditPoints="1"/>
              </p:cNvSpPr>
              <p:nvPr/>
            </p:nvSpPr>
            <p:spPr bwMode="auto">
              <a:xfrm>
                <a:off x="485775" y="2165350"/>
                <a:ext cx="459326" cy="796925"/>
              </a:xfrm>
              <a:custGeom>
                <a:avLst/>
                <a:gdLst/>
                <a:ahLst/>
                <a:cxnLst>
                  <a:cxn ang="0">
                    <a:pos x="332" y="11"/>
                  </a:cxn>
                  <a:cxn ang="0">
                    <a:pos x="321" y="0"/>
                  </a:cxn>
                  <a:cxn ang="0">
                    <a:pos x="11" y="0"/>
                  </a:cxn>
                  <a:cxn ang="0">
                    <a:pos x="0" y="11"/>
                  </a:cxn>
                  <a:cxn ang="0">
                    <a:pos x="0" y="565"/>
                  </a:cxn>
                  <a:cxn ang="0">
                    <a:pos x="11" y="576"/>
                  </a:cxn>
                  <a:cxn ang="0">
                    <a:pos x="321" y="576"/>
                  </a:cxn>
                  <a:cxn ang="0">
                    <a:pos x="332" y="565"/>
                  </a:cxn>
                  <a:cxn ang="0">
                    <a:pos x="332" y="11"/>
                  </a:cxn>
                  <a:cxn ang="0">
                    <a:pos x="220" y="41"/>
                  </a:cxn>
                  <a:cxn ang="0">
                    <a:pos x="217" y="44"/>
                  </a:cxn>
                  <a:cxn ang="0">
                    <a:pos x="119" y="44"/>
                  </a:cxn>
                  <a:cxn ang="0">
                    <a:pos x="116" y="41"/>
                  </a:cxn>
                  <a:cxn ang="0">
                    <a:pos x="116" y="39"/>
                  </a:cxn>
                  <a:cxn ang="0">
                    <a:pos x="119" y="36"/>
                  </a:cxn>
                  <a:cxn ang="0">
                    <a:pos x="217" y="36"/>
                  </a:cxn>
                  <a:cxn ang="0">
                    <a:pos x="220" y="39"/>
                  </a:cxn>
                  <a:cxn ang="0">
                    <a:pos x="220" y="41"/>
                  </a:cxn>
                  <a:cxn ang="0">
                    <a:pos x="168" y="543"/>
                  </a:cxn>
                  <a:cxn ang="0">
                    <a:pos x="152" y="527"/>
                  </a:cxn>
                  <a:cxn ang="0">
                    <a:pos x="168" y="511"/>
                  </a:cxn>
                  <a:cxn ang="0">
                    <a:pos x="184" y="527"/>
                  </a:cxn>
                  <a:cxn ang="0">
                    <a:pos x="168" y="543"/>
                  </a:cxn>
                  <a:cxn ang="0">
                    <a:pos x="300" y="472"/>
                  </a:cxn>
                  <a:cxn ang="0">
                    <a:pos x="32" y="472"/>
                  </a:cxn>
                  <a:cxn ang="0">
                    <a:pos x="32" y="88"/>
                  </a:cxn>
                  <a:cxn ang="0">
                    <a:pos x="300" y="88"/>
                  </a:cxn>
                  <a:cxn ang="0">
                    <a:pos x="300" y="472"/>
                  </a:cxn>
                  <a:cxn ang="0">
                    <a:pos x="177" y="156"/>
                  </a:cxn>
                  <a:cxn ang="0">
                    <a:pos x="246" y="193"/>
                  </a:cxn>
                  <a:cxn ang="0">
                    <a:pos x="118" y="156"/>
                  </a:cxn>
                  <a:cxn ang="0">
                    <a:pos x="256" y="232"/>
                  </a:cxn>
                </a:cxnLst>
                <a:rect l="0" t="0" r="r" b="b"/>
                <a:pathLst>
                  <a:path w="332" h="576">
                    <a:moveTo>
                      <a:pt x="332" y="11"/>
                    </a:moveTo>
                    <a:cubicBezTo>
                      <a:pt x="332" y="5"/>
                      <a:pt x="327" y="0"/>
                      <a:pt x="32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0" y="571"/>
                      <a:pt x="5" y="576"/>
                      <a:pt x="11" y="576"/>
                    </a:cubicBezTo>
                    <a:cubicBezTo>
                      <a:pt x="321" y="576"/>
                      <a:pt x="321" y="576"/>
                      <a:pt x="321" y="576"/>
                    </a:cubicBezTo>
                    <a:cubicBezTo>
                      <a:pt x="327" y="576"/>
                      <a:pt x="332" y="571"/>
                      <a:pt x="332" y="565"/>
                    </a:cubicBezTo>
                    <a:lnTo>
                      <a:pt x="332" y="11"/>
                    </a:lnTo>
                    <a:close/>
                    <a:moveTo>
                      <a:pt x="220" y="41"/>
                    </a:moveTo>
                    <a:cubicBezTo>
                      <a:pt x="220" y="43"/>
                      <a:pt x="219" y="44"/>
                      <a:pt x="217" y="44"/>
                    </a:cubicBezTo>
                    <a:cubicBezTo>
                      <a:pt x="119" y="44"/>
                      <a:pt x="119" y="44"/>
                      <a:pt x="119" y="44"/>
                    </a:cubicBezTo>
                    <a:cubicBezTo>
                      <a:pt x="117" y="44"/>
                      <a:pt x="116" y="43"/>
                      <a:pt x="116" y="41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6" y="37"/>
                      <a:pt x="117" y="36"/>
                      <a:pt x="119" y="36"/>
                    </a:cubicBezTo>
                    <a:cubicBezTo>
                      <a:pt x="217" y="36"/>
                      <a:pt x="217" y="36"/>
                      <a:pt x="217" y="36"/>
                    </a:cubicBezTo>
                    <a:cubicBezTo>
                      <a:pt x="219" y="36"/>
                      <a:pt x="220" y="37"/>
                      <a:pt x="220" y="39"/>
                    </a:cubicBezTo>
                    <a:lnTo>
                      <a:pt x="220" y="41"/>
                    </a:lnTo>
                    <a:close/>
                    <a:moveTo>
                      <a:pt x="168" y="543"/>
                    </a:moveTo>
                    <a:cubicBezTo>
                      <a:pt x="159" y="543"/>
                      <a:pt x="152" y="536"/>
                      <a:pt x="152" y="527"/>
                    </a:cubicBezTo>
                    <a:cubicBezTo>
                      <a:pt x="152" y="518"/>
                      <a:pt x="159" y="511"/>
                      <a:pt x="168" y="511"/>
                    </a:cubicBezTo>
                    <a:cubicBezTo>
                      <a:pt x="177" y="511"/>
                      <a:pt x="184" y="518"/>
                      <a:pt x="184" y="527"/>
                    </a:cubicBezTo>
                    <a:cubicBezTo>
                      <a:pt x="184" y="536"/>
                      <a:pt x="177" y="543"/>
                      <a:pt x="168" y="543"/>
                    </a:cubicBezTo>
                    <a:close/>
                    <a:moveTo>
                      <a:pt x="300" y="472"/>
                    </a:moveTo>
                    <a:cubicBezTo>
                      <a:pt x="32" y="472"/>
                      <a:pt x="32" y="472"/>
                      <a:pt x="32" y="472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00" y="88"/>
                      <a:pt x="300" y="88"/>
                      <a:pt x="300" y="88"/>
                    </a:cubicBezTo>
                    <a:lnTo>
                      <a:pt x="300" y="472"/>
                    </a:lnTo>
                    <a:close/>
                    <a:moveTo>
                      <a:pt x="177" y="156"/>
                    </a:moveTo>
                    <a:cubicBezTo>
                      <a:pt x="246" y="193"/>
                      <a:pt x="246" y="193"/>
                      <a:pt x="246" y="193"/>
                    </a:cubicBezTo>
                    <a:moveTo>
                      <a:pt x="118" y="156"/>
                    </a:moveTo>
                    <a:cubicBezTo>
                      <a:pt x="256" y="232"/>
                      <a:pt x="256" y="232"/>
                      <a:pt x="256" y="232"/>
                    </a:cubicBezTo>
                  </a:path>
                </a:pathLst>
              </a:custGeom>
              <a:noFill/>
              <a:ln w="285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1450" y="2133667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a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133"/>
          <p:cNvGrpSpPr/>
          <p:nvPr/>
        </p:nvGrpSpPr>
        <p:grpSpPr>
          <a:xfrm>
            <a:off x="152400" y="5029200"/>
            <a:ext cx="1557424" cy="1295400"/>
            <a:chOff x="118976" y="3200400"/>
            <a:chExt cx="1557424" cy="1295400"/>
          </a:xfrm>
        </p:grpSpPr>
        <p:grpSp>
          <p:nvGrpSpPr>
            <p:cNvPr id="6" name="Group 112"/>
            <p:cNvGrpSpPr/>
            <p:nvPr/>
          </p:nvGrpSpPr>
          <p:grpSpPr>
            <a:xfrm>
              <a:off x="381000" y="3200400"/>
              <a:ext cx="1295400" cy="1295400"/>
              <a:chOff x="7391400" y="1905000"/>
              <a:chExt cx="1295400" cy="1295400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391400" y="1905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7" name="Group 30"/>
              <p:cNvGrpSpPr/>
              <p:nvPr/>
            </p:nvGrpSpPr>
            <p:grpSpPr>
              <a:xfrm>
                <a:off x="7598251" y="2190750"/>
                <a:ext cx="926624" cy="817106"/>
                <a:chOff x="2166938" y="3592513"/>
                <a:chExt cx="1719263" cy="1516063"/>
              </a:xfrm>
            </p:grpSpPr>
            <p:sp>
              <p:nvSpPr>
                <p:cNvPr id="116" name="Freeform 11"/>
                <p:cNvSpPr>
                  <a:spLocks noEditPoints="1"/>
                </p:cNvSpPr>
                <p:nvPr/>
              </p:nvSpPr>
              <p:spPr bwMode="auto">
                <a:xfrm>
                  <a:off x="2166938" y="3592513"/>
                  <a:ext cx="1719263" cy="1182688"/>
                </a:xfrm>
                <a:custGeom>
                  <a:avLst/>
                  <a:gdLst/>
                  <a:ahLst/>
                  <a:cxnLst>
                    <a:cxn ang="0">
                      <a:pos x="744" y="18"/>
                    </a:cxn>
                    <a:cxn ang="0">
                      <a:pos x="726" y="0"/>
                    </a:cxn>
                    <a:cxn ang="0">
                      <a:pos x="22" y="0"/>
                    </a:cxn>
                    <a:cxn ang="0">
                      <a:pos x="0" y="18"/>
                    </a:cxn>
                    <a:cxn ang="0">
                      <a:pos x="0" y="490"/>
                    </a:cxn>
                    <a:cxn ang="0">
                      <a:pos x="22" y="512"/>
                    </a:cxn>
                    <a:cxn ang="0">
                      <a:pos x="726" y="512"/>
                    </a:cxn>
                    <a:cxn ang="0">
                      <a:pos x="744" y="490"/>
                    </a:cxn>
                    <a:cxn ang="0">
                      <a:pos x="744" y="18"/>
                    </a:cxn>
                    <a:cxn ang="0">
                      <a:pos x="712" y="476"/>
                    </a:cxn>
                    <a:cxn ang="0">
                      <a:pos x="36" y="476"/>
                    </a:cxn>
                    <a:cxn ang="0">
                      <a:pos x="36" y="36"/>
                    </a:cxn>
                    <a:cxn ang="0">
                      <a:pos x="712" y="36"/>
                    </a:cxn>
                    <a:cxn ang="0">
                      <a:pos x="712" y="476"/>
                    </a:cxn>
                  </a:cxnLst>
                  <a:rect l="0" t="0" r="r" b="b"/>
                  <a:pathLst>
                    <a:path w="744" h="512">
                      <a:moveTo>
                        <a:pt x="744" y="18"/>
                      </a:moveTo>
                      <a:cubicBezTo>
                        <a:pt x="744" y="7"/>
                        <a:pt x="737" y="0"/>
                        <a:pt x="72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7"/>
                        <a:pt x="0" y="18"/>
                      </a:cubicBezTo>
                      <a:cubicBezTo>
                        <a:pt x="0" y="490"/>
                        <a:pt x="0" y="490"/>
                        <a:pt x="0" y="490"/>
                      </a:cubicBezTo>
                      <a:cubicBezTo>
                        <a:pt x="0" y="501"/>
                        <a:pt x="11" y="512"/>
                        <a:pt x="22" y="512"/>
                      </a:cubicBezTo>
                      <a:cubicBezTo>
                        <a:pt x="726" y="512"/>
                        <a:pt x="726" y="512"/>
                        <a:pt x="726" y="512"/>
                      </a:cubicBezTo>
                      <a:cubicBezTo>
                        <a:pt x="737" y="512"/>
                        <a:pt x="744" y="501"/>
                        <a:pt x="744" y="490"/>
                      </a:cubicBezTo>
                      <a:lnTo>
                        <a:pt x="744" y="18"/>
                      </a:lnTo>
                      <a:close/>
                      <a:moveTo>
                        <a:pt x="712" y="476"/>
                      </a:moveTo>
                      <a:cubicBezTo>
                        <a:pt x="36" y="476"/>
                        <a:pt x="36" y="476"/>
                        <a:pt x="36" y="47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712" y="36"/>
                        <a:pt x="712" y="36"/>
                        <a:pt x="712" y="36"/>
                      </a:cubicBezTo>
                      <a:lnTo>
                        <a:pt x="712" y="476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7" name="Freeform 12"/>
                <p:cNvSpPr>
                  <a:spLocks/>
                </p:cNvSpPr>
                <p:nvPr/>
              </p:nvSpPr>
              <p:spPr bwMode="auto">
                <a:xfrm>
                  <a:off x="2646363" y="4849813"/>
                  <a:ext cx="749300" cy="258763"/>
                </a:xfrm>
                <a:custGeom>
                  <a:avLst/>
                  <a:gdLst/>
                  <a:ahLst/>
                  <a:cxnLst>
                    <a:cxn ang="0">
                      <a:pos x="314" y="84"/>
                    </a:cxn>
                    <a:cxn ang="0">
                      <a:pos x="243" y="84"/>
                    </a:cxn>
                    <a:cxn ang="0">
                      <a:pos x="242" y="84"/>
                    </a:cxn>
                    <a:cxn ang="0">
                      <a:pos x="220" y="63"/>
                    </a:cxn>
                    <a:cxn ang="0">
                      <a:pos x="220" y="0"/>
                    </a:cxn>
                    <a:cxn ang="0">
                      <a:pos x="104" y="0"/>
                    </a:cxn>
                    <a:cxn ang="0">
                      <a:pos x="104" y="63"/>
                    </a:cxn>
                    <a:cxn ang="0">
                      <a:pos x="85" y="84"/>
                    </a:cxn>
                    <a:cxn ang="0">
                      <a:pos x="84" y="84"/>
                    </a:cxn>
                    <a:cxn ang="0">
                      <a:pos x="13" y="84"/>
                    </a:cxn>
                    <a:cxn ang="0">
                      <a:pos x="0" y="94"/>
                    </a:cxn>
                    <a:cxn ang="0">
                      <a:pos x="0" y="98"/>
                    </a:cxn>
                    <a:cxn ang="0">
                      <a:pos x="13" y="112"/>
                    </a:cxn>
                    <a:cxn ang="0">
                      <a:pos x="314" y="112"/>
                    </a:cxn>
                    <a:cxn ang="0">
                      <a:pos x="324" y="98"/>
                    </a:cxn>
                    <a:cxn ang="0">
                      <a:pos x="324" y="94"/>
                    </a:cxn>
                    <a:cxn ang="0">
                      <a:pos x="314" y="84"/>
                    </a:cxn>
                  </a:cxnLst>
                  <a:rect l="0" t="0" r="r" b="b"/>
                  <a:pathLst>
                    <a:path w="324" h="112">
                      <a:moveTo>
                        <a:pt x="314" y="84"/>
                      </a:moveTo>
                      <a:cubicBezTo>
                        <a:pt x="243" y="84"/>
                        <a:pt x="243" y="84"/>
                        <a:pt x="243" y="84"/>
                      </a:cubicBezTo>
                      <a:cubicBezTo>
                        <a:pt x="242" y="84"/>
                        <a:pt x="242" y="84"/>
                        <a:pt x="242" y="84"/>
                      </a:cubicBezTo>
                      <a:cubicBezTo>
                        <a:pt x="231" y="84"/>
                        <a:pt x="220" y="74"/>
                        <a:pt x="220" y="63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74"/>
                        <a:pt x="96" y="84"/>
                        <a:pt x="85" y="84"/>
                      </a:cubicBezTo>
                      <a:cubicBezTo>
                        <a:pt x="84" y="84"/>
                        <a:pt x="84" y="84"/>
                        <a:pt x="84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7" y="84"/>
                        <a:pt x="0" y="88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5"/>
                        <a:pt x="7" y="112"/>
                        <a:pt x="13" y="112"/>
                      </a:cubicBezTo>
                      <a:cubicBezTo>
                        <a:pt x="314" y="112"/>
                        <a:pt x="314" y="112"/>
                        <a:pt x="314" y="112"/>
                      </a:cubicBezTo>
                      <a:cubicBezTo>
                        <a:pt x="320" y="112"/>
                        <a:pt x="324" y="105"/>
                        <a:pt x="324" y="98"/>
                      </a:cubicBezTo>
                      <a:cubicBezTo>
                        <a:pt x="324" y="94"/>
                        <a:pt x="324" y="94"/>
                        <a:pt x="324" y="94"/>
                      </a:cubicBezTo>
                      <a:cubicBezTo>
                        <a:pt x="324" y="88"/>
                        <a:pt x="320" y="84"/>
                        <a:pt x="314" y="84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8" name="Line 13"/>
                <p:cNvSpPr>
                  <a:spLocks noChangeShapeType="1"/>
                </p:cNvSpPr>
                <p:nvPr/>
              </p:nvSpPr>
              <p:spPr bwMode="auto">
                <a:xfrm>
                  <a:off x="3262313" y="3852863"/>
                  <a:ext cx="346075" cy="18573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2965450" y="3852863"/>
                  <a:ext cx="693738" cy="38100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118976" y="3657674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b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135"/>
          <p:cNvGrpSpPr/>
          <p:nvPr/>
        </p:nvGrpSpPr>
        <p:grpSpPr>
          <a:xfrm>
            <a:off x="7391400" y="3124200"/>
            <a:ext cx="1533525" cy="1295400"/>
            <a:chOff x="7239000" y="1933575"/>
            <a:chExt cx="1533525" cy="1295400"/>
          </a:xfrm>
        </p:grpSpPr>
        <p:grpSp>
          <p:nvGrpSpPr>
            <p:cNvPr id="9" name="Group 38"/>
            <p:cNvGrpSpPr/>
            <p:nvPr/>
          </p:nvGrpSpPr>
          <p:grpSpPr>
            <a:xfrm>
              <a:off x="7239000" y="1933575"/>
              <a:ext cx="1295400" cy="1295400"/>
              <a:chOff x="7543800" y="3429000"/>
              <a:chExt cx="1295400" cy="12954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543800" y="3429000"/>
                <a:ext cx="1295400" cy="12954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0" name="Group 40"/>
              <p:cNvGrpSpPr/>
              <p:nvPr/>
            </p:nvGrpSpPr>
            <p:grpSpPr>
              <a:xfrm>
                <a:off x="7683910" y="3733800"/>
                <a:ext cx="1002890" cy="609600"/>
                <a:chOff x="3044825" y="1419225"/>
                <a:chExt cx="2024063" cy="1230313"/>
              </a:xfrm>
            </p:grpSpPr>
            <p:sp>
              <p:nvSpPr>
                <p:cNvPr id="42" name="Freeform 18"/>
                <p:cNvSpPr>
                  <a:spLocks/>
                </p:cNvSpPr>
                <p:nvPr/>
              </p:nvSpPr>
              <p:spPr bwMode="auto">
                <a:xfrm>
                  <a:off x="3044825" y="1603375"/>
                  <a:ext cx="590550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>
                  <a:off x="3187700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>
                  <a:off x="3187700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46" name="Line 21"/>
                <p:cNvSpPr>
                  <a:spLocks noChangeShapeType="1"/>
                </p:cNvSpPr>
                <p:nvPr/>
              </p:nvSpPr>
              <p:spPr bwMode="auto">
                <a:xfrm>
                  <a:off x="3187700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1" name="Line 22"/>
                <p:cNvSpPr>
                  <a:spLocks noChangeShapeType="1"/>
                </p:cNvSpPr>
                <p:nvPr/>
              </p:nvSpPr>
              <p:spPr bwMode="auto">
                <a:xfrm>
                  <a:off x="3187700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2" name="Line 23"/>
                <p:cNvSpPr>
                  <a:spLocks noChangeShapeType="1"/>
                </p:cNvSpPr>
                <p:nvPr/>
              </p:nvSpPr>
              <p:spPr bwMode="auto">
                <a:xfrm>
                  <a:off x="3187700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>
                  <a:off x="3187700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>
                  <a:off x="3187700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3187700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3187700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/>
              </p:nvSpPr>
              <p:spPr bwMode="auto">
                <a:xfrm>
                  <a:off x="4476750" y="1603375"/>
                  <a:ext cx="592138" cy="1046163"/>
                </a:xfrm>
                <a:custGeom>
                  <a:avLst/>
                  <a:gdLst/>
                  <a:ahLst/>
                  <a:cxnLst>
                    <a:cxn ang="0">
                      <a:pos x="256" y="7"/>
                    </a:cxn>
                    <a:cxn ang="0">
                      <a:pos x="249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445"/>
                    </a:cxn>
                    <a:cxn ang="0">
                      <a:pos x="7" y="452"/>
                    </a:cxn>
                    <a:cxn ang="0">
                      <a:pos x="249" y="452"/>
                    </a:cxn>
                    <a:cxn ang="0">
                      <a:pos x="256" y="445"/>
                    </a:cxn>
                    <a:cxn ang="0">
                      <a:pos x="256" y="7"/>
                    </a:cxn>
                  </a:cxnLst>
                  <a:rect l="0" t="0" r="r" b="b"/>
                  <a:pathLst>
                    <a:path w="256" h="452">
                      <a:moveTo>
                        <a:pt x="256" y="7"/>
                      </a:moveTo>
                      <a:cubicBezTo>
                        <a:pt x="256" y="3"/>
                        <a:pt x="253" y="0"/>
                        <a:pt x="24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445"/>
                        <a:pt x="0" y="445"/>
                        <a:pt x="0" y="445"/>
                      </a:cubicBezTo>
                      <a:cubicBezTo>
                        <a:pt x="0" y="449"/>
                        <a:pt x="3" y="452"/>
                        <a:pt x="7" y="452"/>
                      </a:cubicBezTo>
                      <a:cubicBezTo>
                        <a:pt x="249" y="452"/>
                        <a:pt x="249" y="452"/>
                        <a:pt x="249" y="452"/>
                      </a:cubicBezTo>
                      <a:cubicBezTo>
                        <a:pt x="253" y="452"/>
                        <a:pt x="256" y="449"/>
                        <a:pt x="256" y="445"/>
                      </a:cubicBezTo>
                      <a:lnTo>
                        <a:pt x="256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4621213" y="18081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4621213" y="189071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0" name="Line 31"/>
                <p:cNvSpPr>
                  <a:spLocks noChangeShapeType="1"/>
                </p:cNvSpPr>
                <p:nvPr/>
              </p:nvSpPr>
              <p:spPr bwMode="auto">
                <a:xfrm>
                  <a:off x="4621213" y="1973263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4621213" y="205740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>
                  <a:off x="4621213" y="2139950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3" name="Line 34"/>
                <p:cNvSpPr>
                  <a:spLocks noChangeShapeType="1"/>
                </p:cNvSpPr>
                <p:nvPr/>
              </p:nvSpPr>
              <p:spPr bwMode="auto">
                <a:xfrm>
                  <a:off x="4621213" y="222408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4" name="Line 35"/>
                <p:cNvSpPr>
                  <a:spLocks noChangeShapeType="1"/>
                </p:cNvSpPr>
                <p:nvPr/>
              </p:nvSpPr>
              <p:spPr bwMode="auto">
                <a:xfrm>
                  <a:off x="4621213" y="2306638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5" name="Line 36"/>
                <p:cNvSpPr>
                  <a:spLocks noChangeShapeType="1"/>
                </p:cNvSpPr>
                <p:nvPr/>
              </p:nvSpPr>
              <p:spPr bwMode="auto">
                <a:xfrm>
                  <a:off x="4621213" y="239077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6" name="Line 37"/>
                <p:cNvSpPr>
                  <a:spLocks noChangeShapeType="1"/>
                </p:cNvSpPr>
                <p:nvPr/>
              </p:nvSpPr>
              <p:spPr bwMode="auto">
                <a:xfrm>
                  <a:off x="4621213" y="2473325"/>
                  <a:ext cx="304800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7" name="Freeform 38"/>
                <p:cNvSpPr>
                  <a:spLocks/>
                </p:cNvSpPr>
                <p:nvPr/>
              </p:nvSpPr>
              <p:spPr bwMode="auto">
                <a:xfrm>
                  <a:off x="3719513" y="1419225"/>
                  <a:ext cx="674688" cy="1230313"/>
                </a:xfrm>
                <a:custGeom>
                  <a:avLst/>
                  <a:gdLst/>
                  <a:ahLst/>
                  <a:cxnLst>
                    <a:cxn ang="0">
                      <a:pos x="292" y="7"/>
                    </a:cxn>
                    <a:cxn ang="0">
                      <a:pos x="285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0" y="525"/>
                    </a:cxn>
                    <a:cxn ang="0">
                      <a:pos x="7" y="532"/>
                    </a:cxn>
                    <a:cxn ang="0">
                      <a:pos x="285" y="532"/>
                    </a:cxn>
                    <a:cxn ang="0">
                      <a:pos x="292" y="525"/>
                    </a:cxn>
                    <a:cxn ang="0">
                      <a:pos x="292" y="7"/>
                    </a:cxn>
                  </a:cxnLst>
                  <a:rect l="0" t="0" r="r" b="b"/>
                  <a:pathLst>
                    <a:path w="292" h="532">
                      <a:moveTo>
                        <a:pt x="292" y="7"/>
                      </a:moveTo>
                      <a:cubicBezTo>
                        <a:pt x="292" y="3"/>
                        <a:pt x="289" y="0"/>
                        <a:pt x="285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525"/>
                        <a:pt x="0" y="525"/>
                        <a:pt x="0" y="525"/>
                      </a:cubicBezTo>
                      <a:cubicBezTo>
                        <a:pt x="0" y="529"/>
                        <a:pt x="3" y="532"/>
                        <a:pt x="7" y="532"/>
                      </a:cubicBezTo>
                      <a:cubicBezTo>
                        <a:pt x="285" y="532"/>
                        <a:pt x="285" y="532"/>
                        <a:pt x="285" y="532"/>
                      </a:cubicBezTo>
                      <a:cubicBezTo>
                        <a:pt x="289" y="532"/>
                        <a:pt x="292" y="529"/>
                        <a:pt x="292" y="525"/>
                      </a:cubicBezTo>
                      <a:lnTo>
                        <a:pt x="292" y="7"/>
                      </a:lnTo>
                      <a:close/>
                    </a:path>
                  </a:pathLst>
                </a:cu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8" name="Line 39"/>
                <p:cNvSpPr>
                  <a:spLocks noChangeShapeType="1"/>
                </p:cNvSpPr>
                <p:nvPr/>
              </p:nvSpPr>
              <p:spPr bwMode="auto">
                <a:xfrm>
                  <a:off x="3852863" y="16033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69" name="Line 40"/>
                <p:cNvSpPr>
                  <a:spLocks noChangeShapeType="1"/>
                </p:cNvSpPr>
                <p:nvPr/>
              </p:nvSpPr>
              <p:spPr bwMode="auto">
                <a:xfrm>
                  <a:off x="3852863" y="17145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0" name="Line 41"/>
                <p:cNvSpPr>
                  <a:spLocks noChangeShapeType="1"/>
                </p:cNvSpPr>
                <p:nvPr/>
              </p:nvSpPr>
              <p:spPr bwMode="auto">
                <a:xfrm>
                  <a:off x="3852863" y="18256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1" name="Line 42"/>
                <p:cNvSpPr>
                  <a:spLocks noChangeShapeType="1"/>
                </p:cNvSpPr>
                <p:nvPr/>
              </p:nvSpPr>
              <p:spPr bwMode="auto">
                <a:xfrm>
                  <a:off x="3852863" y="19272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2" name="Line 43"/>
                <p:cNvSpPr>
                  <a:spLocks noChangeShapeType="1"/>
                </p:cNvSpPr>
                <p:nvPr/>
              </p:nvSpPr>
              <p:spPr bwMode="auto">
                <a:xfrm>
                  <a:off x="3852863" y="203835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3" name="Line 44"/>
                <p:cNvSpPr>
                  <a:spLocks noChangeShapeType="1"/>
                </p:cNvSpPr>
                <p:nvPr/>
              </p:nvSpPr>
              <p:spPr bwMode="auto">
                <a:xfrm>
                  <a:off x="3852863" y="214947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4" name="Line 45"/>
                <p:cNvSpPr>
                  <a:spLocks noChangeShapeType="1"/>
                </p:cNvSpPr>
                <p:nvPr/>
              </p:nvSpPr>
              <p:spPr bwMode="auto">
                <a:xfrm>
                  <a:off x="3852863" y="22606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5" name="Line 46"/>
                <p:cNvSpPr>
                  <a:spLocks noChangeShapeType="1"/>
                </p:cNvSpPr>
                <p:nvPr/>
              </p:nvSpPr>
              <p:spPr bwMode="auto">
                <a:xfrm>
                  <a:off x="3852863" y="2362200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  <p:sp>
              <p:nvSpPr>
                <p:cNvPr id="76" name="Line 47"/>
                <p:cNvSpPr>
                  <a:spLocks noChangeShapeType="1"/>
                </p:cNvSpPr>
                <p:nvPr/>
              </p:nvSpPr>
              <p:spPr bwMode="auto">
                <a:xfrm>
                  <a:off x="3852863" y="2473325"/>
                  <a:ext cx="398463" cy="1588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he-IL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8574156" y="2371792"/>
              <a:ext cx="198369" cy="3618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6788" tIns="26788" rIns="26788" bIns="26788" anchor="ctr">
              <a:spAutoFit/>
            </a:bodyPr>
            <a:lstStyle/>
            <a:p>
              <a:pPr>
                <a:defRPr sz="1800"/>
              </a:pPr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he-IL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286000" y="4114800"/>
            <a:ext cx="838200" cy="838200"/>
          </a:xfrm>
          <a:prstGeom prst="ellipse">
            <a:avLst/>
          </a:prstGeom>
          <a:ln>
            <a:solidFill>
              <a:srgbClr val="AACD6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5" name="Oval 154"/>
          <p:cNvSpPr/>
          <p:nvPr/>
        </p:nvSpPr>
        <p:spPr>
          <a:xfrm>
            <a:off x="3962400" y="313182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6" name="Oval 155"/>
          <p:cNvSpPr/>
          <p:nvPr/>
        </p:nvSpPr>
        <p:spPr>
          <a:xfrm>
            <a:off x="5638800" y="41148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Oval 156"/>
          <p:cNvSpPr/>
          <p:nvPr/>
        </p:nvSpPr>
        <p:spPr>
          <a:xfrm>
            <a:off x="3962400" y="5105400"/>
            <a:ext cx="838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2" name="Straight Connector 181"/>
          <p:cNvCxnSpPr>
            <a:stCxn id="30" idx="3"/>
            <a:endCxn id="40" idx="2"/>
          </p:cNvCxnSpPr>
          <p:nvPr/>
        </p:nvCxnSpPr>
        <p:spPr>
          <a:xfrm>
            <a:off x="6553200" y="3771900"/>
            <a:ext cx="838200" cy="0"/>
          </a:xfrm>
          <a:prstGeom prst="line">
            <a:avLst/>
          </a:prstGeom>
          <a:ln w="19050">
            <a:solidFill>
              <a:srgbClr val="818E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54" idx="5"/>
            <a:endCxn id="157" idx="2"/>
          </p:cNvCxnSpPr>
          <p:nvPr/>
        </p:nvCxnSpPr>
        <p:spPr>
          <a:xfrm>
            <a:off x="3001448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>
            <a:stCxn id="154" idx="7"/>
            <a:endCxn id="155" idx="2"/>
          </p:cNvCxnSpPr>
          <p:nvPr/>
        </p:nvCxnSpPr>
        <p:spPr>
          <a:xfrm flipV="1">
            <a:off x="3001448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>
            <a:stCxn id="155" idx="6"/>
            <a:endCxn id="156" idx="1"/>
          </p:cNvCxnSpPr>
          <p:nvPr/>
        </p:nvCxnSpPr>
        <p:spPr>
          <a:xfrm>
            <a:off x="4800600" y="3550920"/>
            <a:ext cx="960952" cy="6866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5" name="Straight Connector 194"/>
          <p:cNvCxnSpPr>
            <a:stCxn id="157" idx="6"/>
            <a:endCxn id="156" idx="3"/>
          </p:cNvCxnSpPr>
          <p:nvPr/>
        </p:nvCxnSpPr>
        <p:spPr>
          <a:xfrm flipV="1">
            <a:off x="4800600" y="4830249"/>
            <a:ext cx="960952" cy="69425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0" name="Arc 199"/>
          <p:cNvSpPr/>
          <p:nvPr/>
        </p:nvSpPr>
        <p:spPr>
          <a:xfrm>
            <a:off x="4191000" y="259842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Arc 200"/>
          <p:cNvSpPr/>
          <p:nvPr/>
        </p:nvSpPr>
        <p:spPr>
          <a:xfrm>
            <a:off x="25146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solidFill>
              <a:srgbClr val="AACD6E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Arc 201"/>
          <p:cNvSpPr/>
          <p:nvPr/>
        </p:nvSpPr>
        <p:spPr>
          <a:xfrm>
            <a:off x="4191000" y="45720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/>
          <p:cNvSpPr/>
          <p:nvPr/>
        </p:nvSpPr>
        <p:spPr>
          <a:xfrm>
            <a:off x="5867400" y="3581400"/>
            <a:ext cx="381000" cy="609600"/>
          </a:xfrm>
          <a:prstGeom prst="arc">
            <a:avLst>
              <a:gd name="adj1" fmla="val 6997998"/>
              <a:gd name="adj2" fmla="val 33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3741420" y="1905000"/>
            <a:ext cx="144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(a,1,T)/{(a,1,T)}</a:t>
            </a:r>
          </a:p>
          <a:p>
            <a:r>
              <a:rPr lang="en-US" sz="1400" dirty="0"/>
              <a:t>(1,a,T)/{(1,a,T)}</a:t>
            </a:r>
          </a:p>
          <a:p>
            <a:r>
              <a:rPr lang="en-US" sz="1400" dirty="0"/>
              <a:t>(b,1,T)/{}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286000" y="301888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(a,1,T)/{}</a:t>
            </a:r>
          </a:p>
          <a:p>
            <a:r>
              <a:rPr lang="en-US" sz="1400" dirty="0">
                <a:solidFill>
                  <a:srgbClr val="AACD6E"/>
                </a:solidFill>
              </a:rPr>
              <a:t>(b,1,T)/{}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200400" y="395478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(1,a,T)/{(1,a,T)}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732020" y="39166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(1,b,T)/</a:t>
            </a:r>
          </a:p>
          <a:p>
            <a:r>
              <a:rPr lang="en-US" sz="1400" dirty="0"/>
              <a:t>{(1,b,T)}</a:t>
            </a:r>
          </a:p>
        </p:txBody>
      </p:sp>
      <p:grpSp>
        <p:nvGrpSpPr>
          <p:cNvPr id="85" name="Group 157"/>
          <p:cNvGrpSpPr/>
          <p:nvPr/>
        </p:nvGrpSpPr>
        <p:grpSpPr>
          <a:xfrm>
            <a:off x="1684421" y="3757863"/>
            <a:ext cx="762000" cy="228600"/>
            <a:chOff x="1828800" y="4114800"/>
            <a:chExt cx="762000" cy="228600"/>
          </a:xfrm>
        </p:grpSpPr>
        <p:sp>
          <p:nvSpPr>
            <p:cNvPr id="86" name="Snip Diagonal Corner Rectangle 85"/>
            <p:cNvSpPr/>
            <p:nvPr/>
          </p:nvSpPr>
          <p:spPr>
            <a:xfrm>
              <a:off x="1828800" y="4114800"/>
              <a:ext cx="762000" cy="228600"/>
            </a:xfrm>
            <a:prstGeom prst="snip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1600" dirty="0">
                  <a:solidFill>
                    <a:srgbClr val="56445D"/>
                  </a:solidFill>
                </a:rPr>
                <a:t>b   1    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362200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17558" y="4114800"/>
              <a:ext cx="0" cy="228600"/>
            </a:xfrm>
            <a:prstGeom prst="lin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952280" y="328931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{a}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55219" y="5278988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{b}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33740" y="427229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</a:rPr>
              <a:t>{</a:t>
            </a:r>
            <a:r>
              <a:rPr lang="en-US" sz="1400" dirty="0" err="1">
                <a:solidFill>
                  <a:schemeClr val="dk1"/>
                </a:solidFill>
              </a:rPr>
              <a:t>a,b</a:t>
            </a:r>
            <a:r>
              <a:rPr lang="en-US" sz="14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0" y="4267200"/>
            <a:ext cx="84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Trusted:</a:t>
            </a:r>
          </a:p>
          <a:p>
            <a:pPr algn="ctr"/>
            <a:r>
              <a:rPr lang="en-US" sz="1400" dirty="0"/>
              <a:t>⌀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Kalev Presentation">
      <a:dk1>
        <a:srgbClr val="12263B"/>
      </a:dk1>
      <a:lt1>
        <a:sysClr val="window" lastClr="FFFFFF"/>
      </a:lt1>
      <a:dk2>
        <a:srgbClr val="818E8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lev Presentation">
      <a:majorFont>
        <a:latin typeface="Roboto Slab"/>
        <a:ea typeface=""/>
        <a:cs typeface="Times New Roman"/>
      </a:majorFont>
      <a:minorFont>
        <a:latin typeface="Roboto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10631</TotalTime>
  <Words>2507</Words>
  <Application>Microsoft Office PowerPoint</Application>
  <PresentationFormat>On-screen Show (4:3)</PresentationFormat>
  <Paragraphs>736</Paragraphs>
  <Slides>61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Some Complexity Results for Stateful Network Veriﬁcation</vt:lpstr>
      <vt:lpstr>Problem Statement</vt:lpstr>
      <vt:lpstr>Problem Statement</vt:lpstr>
      <vt:lpstr>Problem Statement</vt:lpstr>
      <vt:lpstr>Examples of Middlebox</vt:lpstr>
      <vt:lpstr>Middlebox ≈ FSM</vt:lpstr>
      <vt:lpstr>Transducer Middlebox – Hole Punching Firewall</vt:lpstr>
      <vt:lpstr>Transducer Middlebox – Hole Punching Firewall</vt:lpstr>
      <vt:lpstr>Transducer Middlebox – Hole Punching Firewall</vt:lpstr>
      <vt:lpstr>Transducer Middlebox – Hole Punching Firewall</vt:lpstr>
      <vt:lpstr>Transducer Middlebox – Hole Punching Firewall</vt:lpstr>
      <vt:lpstr>Transducer Middlebox – Hole Punching Firewall</vt:lpstr>
      <vt:lpstr>Transducer Middlebox – Hole Punching Firewall</vt:lpstr>
      <vt:lpstr>Transducer Middlebox – Hole Punching Firewall</vt:lpstr>
      <vt:lpstr>Transducer Middlebox – Hole Punching Firewall</vt:lpstr>
      <vt:lpstr>Transducer Middlebox – Hole Punching Firewall</vt:lpstr>
      <vt:lpstr>Transducer Middlebox – Hole Punching Firewall</vt:lpstr>
      <vt:lpstr>Main Results</vt:lpstr>
      <vt:lpstr>Network Model</vt:lpstr>
      <vt:lpstr>Network Model</vt:lpstr>
      <vt:lpstr>Network Model</vt:lpstr>
      <vt:lpstr>Transducer Middlebox – Hole Punching Firewall</vt:lpstr>
      <vt:lpstr>Symbolic Representation Hole Punching Firewall</vt:lpstr>
      <vt:lpstr>Symbolic Representation Hole Punching Firewall</vt:lpstr>
      <vt:lpstr>Symbolic Representation Hole Punching Firewall</vt:lpstr>
      <vt:lpstr>Symbolic Representation Hole Punching Firewall</vt:lpstr>
      <vt:lpstr>Symbolic Representation Hole Punching Firewall</vt:lpstr>
      <vt:lpstr>Symbolic Representation Hole Punching Firewall</vt:lpstr>
      <vt:lpstr>Symbolic Representation Hole Punching Firewall</vt:lpstr>
      <vt:lpstr>Symbolic Representation Hole Punching Firewall</vt:lpstr>
      <vt:lpstr>Symbolic Representation Hole Punching Firewall</vt:lpstr>
      <vt:lpstr>Explicit Representation – Hole Punching Firewall (2 Hosts)</vt:lpstr>
      <vt:lpstr>Explicit Representation – Hole Punching Firewall (3 Hosts)</vt:lpstr>
      <vt:lpstr>Property Middleboxes - Isolation</vt:lpstr>
      <vt:lpstr>Network Semantics</vt:lpstr>
      <vt:lpstr>Network Semantics - FIFO</vt:lpstr>
      <vt:lpstr>Network Semantics - FIFO</vt:lpstr>
      <vt:lpstr>Network Semantics - FIFO</vt:lpstr>
      <vt:lpstr>Network Semantics - FIFO</vt:lpstr>
      <vt:lpstr>Network Semantics - Unordered</vt:lpstr>
      <vt:lpstr>Network Semantics - Unordered</vt:lpstr>
      <vt:lpstr>Network Semantics - Unordered</vt:lpstr>
      <vt:lpstr>Network Semantics - Unordered</vt:lpstr>
      <vt:lpstr>Verification Complexity</vt:lpstr>
      <vt:lpstr>Middlebox Classification</vt:lpstr>
      <vt:lpstr>Middlebox Classification</vt:lpstr>
      <vt:lpstr>Middlebox Classification</vt:lpstr>
      <vt:lpstr>Middlebox Classification</vt:lpstr>
      <vt:lpstr>Stateless Middlebox – ACL Firewall</vt:lpstr>
      <vt:lpstr>Stateless</vt:lpstr>
      <vt:lpstr>Increasing Middlebox – Hole Punching Firewall</vt:lpstr>
      <vt:lpstr>Increasing</vt:lpstr>
      <vt:lpstr>Increasing</vt:lpstr>
      <vt:lpstr>Increasing – Proof Sketch</vt:lpstr>
      <vt:lpstr>Progressing Middlebox – Learning Switch</vt:lpstr>
      <vt:lpstr>Progressing</vt:lpstr>
      <vt:lpstr>Progressing</vt:lpstr>
      <vt:lpstr>Progressing – Proof Sketch</vt:lpstr>
      <vt:lpstr>Complexity Result Summary</vt:lpstr>
      <vt:lpstr>Experimental Results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kalevalp</dc:creator>
  <cp:lastModifiedBy>kalevalp</cp:lastModifiedBy>
  <cp:revision>250</cp:revision>
  <dcterms:created xsi:type="dcterms:W3CDTF">2006-08-16T00:00:00Z</dcterms:created>
  <dcterms:modified xsi:type="dcterms:W3CDTF">2016-04-07T11:23:53Z</dcterms:modified>
</cp:coreProperties>
</file>