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A91D-7AA9-4EB5-8C4E-D41E8A34C8E2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98EF-85EF-414F-BF8E-341A66E118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22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A91D-7AA9-4EB5-8C4E-D41E8A34C8E2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98EF-85EF-414F-BF8E-341A66E118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38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A91D-7AA9-4EB5-8C4E-D41E8A34C8E2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98EF-85EF-414F-BF8E-341A66E118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462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A91D-7AA9-4EB5-8C4E-D41E8A34C8E2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98EF-85EF-414F-BF8E-341A66E1181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1293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A91D-7AA9-4EB5-8C4E-D41E8A34C8E2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98EF-85EF-414F-BF8E-341A66E118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955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A91D-7AA9-4EB5-8C4E-D41E8A34C8E2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98EF-85EF-414F-BF8E-341A66E118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949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A91D-7AA9-4EB5-8C4E-D41E8A34C8E2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98EF-85EF-414F-BF8E-341A66E118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595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A91D-7AA9-4EB5-8C4E-D41E8A34C8E2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98EF-85EF-414F-BF8E-341A66E118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309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A91D-7AA9-4EB5-8C4E-D41E8A34C8E2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98EF-85EF-414F-BF8E-341A66E118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39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A91D-7AA9-4EB5-8C4E-D41E8A34C8E2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98EF-85EF-414F-BF8E-341A66E118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24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A91D-7AA9-4EB5-8C4E-D41E8A34C8E2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98EF-85EF-414F-BF8E-341A66E118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24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A91D-7AA9-4EB5-8C4E-D41E8A34C8E2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98EF-85EF-414F-BF8E-341A66E118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63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A91D-7AA9-4EB5-8C4E-D41E8A34C8E2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98EF-85EF-414F-BF8E-341A66E118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60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A91D-7AA9-4EB5-8C4E-D41E8A34C8E2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98EF-85EF-414F-BF8E-341A66E118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84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A91D-7AA9-4EB5-8C4E-D41E8A34C8E2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98EF-85EF-414F-BF8E-341A66E118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23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A91D-7AA9-4EB5-8C4E-D41E8A34C8E2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98EF-85EF-414F-BF8E-341A66E118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15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A91D-7AA9-4EB5-8C4E-D41E8A34C8E2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798EF-85EF-414F-BF8E-341A66E118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44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550A91D-7AA9-4EB5-8C4E-D41E8A34C8E2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B2798EF-85EF-414F-BF8E-341A66E118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465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923F5-3CC2-0EA4-2D4E-B14C8FC7D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5223" y="158572"/>
            <a:ext cx="9921551" cy="1655762"/>
          </a:xfrm>
        </p:spPr>
        <p:txBody>
          <a:bodyPr>
            <a:noAutofit/>
          </a:bodyPr>
          <a:lstStyle/>
          <a:p>
            <a:r>
              <a:rPr lang="ru-RU" sz="3600" dirty="0"/>
              <a:t>«Миграция возможностей» в Субсахарской Африке: экономические детерминанты внутрирегиональных миграционных потоков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2456F3-B48E-3DDF-8372-2592AEBFF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9193" y="5206481"/>
            <a:ext cx="2354424" cy="1012371"/>
          </a:xfrm>
        </p:spPr>
        <p:txBody>
          <a:bodyPr/>
          <a:lstStyle/>
          <a:p>
            <a:pPr algn="r"/>
            <a:r>
              <a:rPr lang="ru-RU" dirty="0"/>
              <a:t>Подготовил:</a:t>
            </a:r>
          </a:p>
          <a:p>
            <a:pPr algn="r"/>
            <a:r>
              <a:rPr lang="ru-RU" dirty="0"/>
              <a:t>Александров К.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9BAE87-8765-66EF-C90B-172A4FDAD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167" y="2012268"/>
            <a:ext cx="4957665" cy="456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14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4282098-8700-206B-FFED-9354E247D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175657"/>
            <a:ext cx="5878891" cy="5047861"/>
          </a:xfrm>
        </p:spPr>
        <p:txBody>
          <a:bodyPr/>
          <a:lstStyle/>
          <a:p>
            <a:pPr marL="36900" indent="0">
              <a:buNone/>
            </a:pPr>
            <a:r>
              <a:rPr lang="ru-RU" b="1" dirty="0"/>
              <a:t>Страны</a:t>
            </a:r>
            <a:r>
              <a:rPr lang="ru-RU" dirty="0"/>
              <a:t>: квадрат с углами Чад – Эритрея – ДРК – Кения.</a:t>
            </a:r>
          </a:p>
          <a:p>
            <a:pPr marL="36900" indent="0">
              <a:buNone/>
            </a:pPr>
            <a:r>
              <a:rPr lang="ru-RU" b="1" dirty="0"/>
              <a:t>Значимо</a:t>
            </a:r>
            <a:r>
              <a:rPr lang="ru-RU" dirty="0"/>
              <a:t> все, что и в глобальной модели (за исключением налогов).</a:t>
            </a:r>
          </a:p>
          <a:p>
            <a:pPr marL="36900" indent="0">
              <a:buNone/>
            </a:pPr>
            <a:endParaRPr lang="ru-RU" b="1" dirty="0"/>
          </a:p>
          <a:p>
            <a:pPr marL="36900" indent="0">
              <a:buNone/>
            </a:pPr>
            <a:r>
              <a:rPr lang="en-US" b="1" dirty="0"/>
              <a:t>R^2 </a:t>
            </a:r>
            <a:r>
              <a:rPr lang="ru-RU" dirty="0"/>
              <a:t>= 0.52.</a:t>
            </a:r>
          </a:p>
          <a:p>
            <a:pPr marL="36900" indent="0">
              <a:buNone/>
            </a:pPr>
            <a:endParaRPr lang="ru-RU" dirty="0"/>
          </a:p>
          <a:p>
            <a:pPr marL="36900" indent="0">
              <a:buNone/>
            </a:pPr>
            <a:endParaRPr lang="ru-RU" dirty="0"/>
          </a:p>
          <a:p>
            <a:pPr marL="36900" indent="0">
              <a:buNone/>
            </a:pPr>
            <a:r>
              <a:rPr lang="ru-RU" dirty="0"/>
              <a:t>Регион наиболее «замкнутый»: суммарное миграционное сальдо ближе всего к 0.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39944E2-873E-D0F0-9AA2-885DF3CDE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66" y="158621"/>
            <a:ext cx="11783667" cy="755780"/>
          </a:xfrm>
        </p:spPr>
        <p:txBody>
          <a:bodyPr>
            <a:normAutofit/>
          </a:bodyPr>
          <a:lstStyle/>
          <a:p>
            <a:r>
              <a:rPr lang="ru-RU" dirty="0"/>
              <a:t>Модель для «Центральной» Субсахарской Африки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E6E968-5596-A0CB-3C53-6D908A99F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195" y="959687"/>
            <a:ext cx="4587638" cy="57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4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F90A85-E780-851F-5E01-A1312AA56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771" y="125093"/>
            <a:ext cx="10721478" cy="854688"/>
          </a:xfrm>
        </p:spPr>
        <p:txBody>
          <a:bodyPr>
            <a:normAutofit/>
          </a:bodyPr>
          <a:lstStyle/>
          <a:p>
            <a:r>
              <a:rPr lang="ru-RU" dirty="0"/>
              <a:t>Модель для «Южной» Субсахарской Африки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27BCE4-A3B9-C110-C36F-8548C7ED6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15617"/>
            <a:ext cx="5813576" cy="4982546"/>
          </a:xfrm>
        </p:spPr>
        <p:txBody>
          <a:bodyPr/>
          <a:lstStyle/>
          <a:p>
            <a:pPr marL="36900" indent="0">
              <a:buNone/>
            </a:pPr>
            <a:r>
              <a:rPr lang="ru-RU" b="1" dirty="0"/>
              <a:t>Страны</a:t>
            </a:r>
            <a:r>
              <a:rPr lang="ru-RU" dirty="0"/>
              <a:t>: южнее Бурунди (включительно).</a:t>
            </a:r>
          </a:p>
          <a:p>
            <a:pPr marL="36900" indent="0">
              <a:buNone/>
            </a:pPr>
            <a:endParaRPr lang="ru-RU" dirty="0"/>
          </a:p>
          <a:p>
            <a:pPr marL="36900" indent="0">
              <a:buNone/>
            </a:pPr>
            <a:r>
              <a:rPr lang="ru-RU" b="1" dirty="0"/>
              <a:t>Значимы: </a:t>
            </a:r>
          </a:p>
          <a:p>
            <a:r>
              <a:rPr lang="ru-RU" dirty="0"/>
              <a:t>ВВП на душу населения (больше ВВП – больше приток миграции, но коэффициент ниже).</a:t>
            </a:r>
          </a:p>
          <a:p>
            <a:r>
              <a:rPr lang="ru-RU" dirty="0"/>
              <a:t>Эффективность гос. управления (хуже – больше приток миграции).</a:t>
            </a:r>
          </a:p>
          <a:p>
            <a:endParaRPr lang="ru-RU" dirty="0"/>
          </a:p>
          <a:p>
            <a:pPr marL="36900" indent="0">
              <a:buNone/>
            </a:pPr>
            <a:r>
              <a:rPr lang="ru-RU" dirty="0"/>
              <a:t>Регион на втором месте по степени «замкнутости» миграционных потоков.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FFA21F-E544-696E-ADC4-F9C8B549D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82" y="1002170"/>
            <a:ext cx="4519052" cy="57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68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72EAD-928D-DAFD-881D-2F07E2BC1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8424"/>
            <a:ext cx="10353762" cy="1374776"/>
          </a:xfrm>
        </p:spPr>
        <p:txBody>
          <a:bodyPr>
            <a:normAutofit/>
          </a:bodyPr>
          <a:lstStyle/>
          <a:p>
            <a:r>
              <a:rPr lang="ru-RU" dirty="0"/>
              <a:t>Результаты анализа миграционных потоков на уровне отдельных стран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18FEAE-6AF6-1141-EEB0-3D53FD6EE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09" y="1704458"/>
            <a:ext cx="11057381" cy="399654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800" b="1" dirty="0"/>
              <a:t>Страны с наименьшим миграционным сальдо</a:t>
            </a:r>
            <a:r>
              <a:rPr lang="ru-RU" sz="2800" dirty="0"/>
              <a:t>:</a:t>
            </a:r>
          </a:p>
          <a:p>
            <a:pPr marL="551250" indent="-514350">
              <a:buFont typeface="+mj-lt"/>
              <a:buAutoNum type="arabicPeriod"/>
            </a:pPr>
            <a:r>
              <a:rPr lang="ru-RU" sz="2400" b="1" dirty="0"/>
              <a:t>Зимбабве</a:t>
            </a:r>
            <a:r>
              <a:rPr lang="ru-RU" sz="2400" dirty="0"/>
              <a:t> (-94180): </a:t>
            </a:r>
            <a:r>
              <a:rPr lang="ru-RU" sz="2400" b="1" u="sng" dirty="0"/>
              <a:t>ЮАР</a:t>
            </a:r>
            <a:r>
              <a:rPr lang="ru-RU" sz="2400" dirty="0"/>
              <a:t>, Ботсвана, Замбия, Мозамбик.</a:t>
            </a:r>
          </a:p>
          <a:p>
            <a:pPr marL="551250" indent="-514350">
              <a:buFont typeface="+mj-lt"/>
              <a:buAutoNum type="arabicPeriod"/>
            </a:pPr>
            <a:r>
              <a:rPr lang="ru-RU" sz="2400" b="1" dirty="0"/>
              <a:t>Кот-Д'Ивуар</a:t>
            </a:r>
            <a:r>
              <a:rPr lang="ru-RU" sz="2400" dirty="0"/>
              <a:t> (-83970): </a:t>
            </a:r>
            <a:r>
              <a:rPr lang="ru-RU" sz="2400" b="1" u="sng" dirty="0"/>
              <a:t>Гана</a:t>
            </a:r>
            <a:r>
              <a:rPr lang="ru-RU" sz="2400" dirty="0"/>
              <a:t>, Гвинея, Мали, Буркина-Фасо, Либерия.</a:t>
            </a:r>
          </a:p>
          <a:p>
            <a:pPr marL="551250" indent="-514350">
              <a:buFont typeface="+mj-lt"/>
              <a:buAutoNum type="arabicPeriod"/>
            </a:pPr>
            <a:r>
              <a:rPr lang="ru-RU" sz="2400" b="1" dirty="0"/>
              <a:t>Уганда</a:t>
            </a:r>
            <a:r>
              <a:rPr lang="ru-RU" sz="2400" dirty="0"/>
              <a:t> (-71702): Кения, Танзания, Руанда, </a:t>
            </a:r>
            <a:r>
              <a:rPr lang="ru-RU" sz="2400" b="1" u="sng" dirty="0"/>
              <a:t>ДРК</a:t>
            </a:r>
            <a:r>
              <a:rPr lang="ru-RU" sz="2400" dirty="0"/>
              <a:t> (+Южный Судан).</a:t>
            </a:r>
          </a:p>
          <a:p>
            <a:pPr marL="551250" indent="-514350">
              <a:buFont typeface="+mj-lt"/>
              <a:buAutoNum type="arabicPeriod"/>
            </a:pPr>
            <a:r>
              <a:rPr lang="ru-RU" sz="2400" b="1" dirty="0"/>
              <a:t>Танзания</a:t>
            </a:r>
            <a:r>
              <a:rPr lang="ru-RU" sz="2400" dirty="0"/>
              <a:t> (-62729): Кения, </a:t>
            </a:r>
            <a:r>
              <a:rPr lang="ru-RU" sz="2400" b="1" u="sng" dirty="0"/>
              <a:t>Замбия</a:t>
            </a:r>
            <a:r>
              <a:rPr lang="ru-RU" sz="2400" dirty="0"/>
              <a:t>, Уганда, Руанда, Мозамбик, ДРК, Малави, Бурунди.</a:t>
            </a:r>
          </a:p>
          <a:p>
            <a:pPr marL="551250" indent="-514350">
              <a:buFont typeface="+mj-lt"/>
              <a:buAutoNum type="arabicPeriod"/>
            </a:pPr>
            <a:r>
              <a:rPr lang="ru-RU" sz="2400" b="1" dirty="0"/>
              <a:t>ЦАР</a:t>
            </a:r>
            <a:r>
              <a:rPr lang="ru-RU" sz="2400" dirty="0"/>
              <a:t> (-53802): Республика Конго, Камерун, </a:t>
            </a:r>
            <a:r>
              <a:rPr lang="ru-RU" sz="2400" b="1" u="sng" dirty="0"/>
              <a:t>Чад</a:t>
            </a:r>
            <a:r>
              <a:rPr lang="ru-RU" sz="2400" dirty="0"/>
              <a:t>, ДРК (+Судан, Южный Судан).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FD9C5-650F-E681-854C-E1A890A0FCE3}"/>
              </a:ext>
            </a:extLst>
          </p:cNvPr>
          <p:cNvSpPr txBox="1"/>
          <p:nvPr/>
        </p:nvSpPr>
        <p:spPr>
          <a:xfrm>
            <a:off x="567309" y="5701004"/>
            <a:ext cx="11198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Примечание</a:t>
            </a:r>
            <a:r>
              <a:rPr lang="ru-RU" sz="2400" dirty="0"/>
              <a:t>: страны отсортированы по убыванию ВВП, выделены страны с наибольшим миграционным сальдо в группе. </a:t>
            </a:r>
          </a:p>
        </p:txBody>
      </p:sp>
    </p:spTree>
    <p:extLst>
      <p:ext uri="{BB962C8B-B14F-4D97-AF65-F5344CB8AC3E}">
        <p14:creationId xmlns:p14="http://schemas.microsoft.com/office/powerpoint/2010/main" val="2008723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D6F3E-8568-90B4-DA43-A2226F81A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39959"/>
            <a:ext cx="10353762" cy="788431"/>
          </a:xfrm>
        </p:spPr>
        <p:txBody>
          <a:bodyPr>
            <a:normAutofit/>
          </a:bodyPr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CE3772-43A7-9001-ED16-E7C792FBB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03" y="1066800"/>
            <a:ext cx="5973924" cy="5585927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400" b="1" dirty="0"/>
              <a:t>[</a:t>
            </a:r>
            <a:r>
              <a:rPr lang="ru-RU" sz="2400" b="1" dirty="0"/>
              <a:t>С определёнными ограничениями, отмеченными ранее, можно сказать, что:</a:t>
            </a:r>
            <a:r>
              <a:rPr lang="en-US" sz="2400" b="1" dirty="0"/>
              <a:t>]</a:t>
            </a:r>
            <a:endParaRPr lang="ru-RU" sz="2400" b="1" dirty="0"/>
          </a:p>
          <a:p>
            <a:r>
              <a:rPr lang="ru-RU" sz="2400" dirty="0">
                <a:effectLst/>
              </a:rPr>
              <a:t>Логика «экономических» теорий миграции применительна и к эмпирическому материалу Субсахарской Африки.</a:t>
            </a:r>
          </a:p>
          <a:p>
            <a:r>
              <a:rPr lang="ru-RU" sz="2400" dirty="0">
                <a:effectLst/>
              </a:rPr>
              <a:t>Поставленные гипотезы подтвердились:</a:t>
            </a:r>
          </a:p>
          <a:p>
            <a:pPr lvl="1"/>
            <a:r>
              <a:rPr lang="ru-RU" sz="2200" dirty="0">
                <a:effectLst/>
              </a:rPr>
              <a:t>При прочих равных африканский мигрант предпочтёт более экономически развитую страну.</a:t>
            </a:r>
          </a:p>
          <a:p>
            <a:pPr lvl="1"/>
            <a:r>
              <a:rPr lang="ru-RU" sz="2200" dirty="0">
                <a:effectLst/>
              </a:rPr>
              <a:t>Безработица </a:t>
            </a:r>
            <a:r>
              <a:rPr lang="en-US" sz="2200" dirty="0">
                <a:effectLst/>
              </a:rPr>
              <a:t>matters.</a:t>
            </a:r>
            <a:endParaRPr lang="ru-RU" sz="2200" dirty="0">
              <a:effectLst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7C40F8E-9DE8-0C5A-13D6-E9C73E2E6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346" y="1234751"/>
            <a:ext cx="5495220" cy="40743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FA95EC-8ACC-80C5-99A4-419574B0D71B}"/>
              </a:ext>
            </a:extLst>
          </p:cNvPr>
          <p:cNvSpPr txBox="1"/>
          <p:nvPr/>
        </p:nvSpPr>
        <p:spPr>
          <a:xfrm>
            <a:off x="6764694" y="5473969"/>
            <a:ext cx="5018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Диаграмма рассеяния взвешенного миграционного сальдо (</a:t>
            </a:r>
            <a:r>
              <a:rPr lang="en-US" dirty="0"/>
              <a:t>x</a:t>
            </a:r>
            <a:r>
              <a:rPr lang="ru-RU" dirty="0"/>
              <a:t>) и ВВП на душу населения (</a:t>
            </a:r>
            <a:r>
              <a:rPr lang="en-US" dirty="0"/>
              <a:t>y</a:t>
            </a:r>
            <a:r>
              <a:rPr lang="ru-RU" dirty="0"/>
              <a:t>)</a:t>
            </a:r>
            <a:r>
              <a:rPr lang="en-US" dirty="0"/>
              <a:t>. </a:t>
            </a:r>
            <a:r>
              <a:rPr lang="ru-RU" dirty="0"/>
              <a:t>Линия – полином 3-й степени</a:t>
            </a:r>
          </a:p>
        </p:txBody>
      </p:sp>
    </p:spTree>
    <p:extLst>
      <p:ext uri="{BB962C8B-B14F-4D97-AF65-F5344CB8AC3E}">
        <p14:creationId xmlns:p14="http://schemas.microsoft.com/office/powerpoint/2010/main" val="334359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1DC6E-933C-428D-7A38-E6F648B47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62256"/>
            <a:ext cx="10353762" cy="709132"/>
          </a:xfrm>
        </p:spPr>
        <p:txBody>
          <a:bodyPr/>
          <a:lstStyle/>
          <a:p>
            <a:r>
              <a:rPr lang="ru-RU" dirty="0"/>
              <a:t>Несогласованность теорий миграции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FE2370-F173-8257-1D4A-3D0AC2140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968" y="958734"/>
            <a:ext cx="4967921" cy="5037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A15A2E-1B18-7803-0B72-CF94B11D7489}"/>
              </a:ext>
            </a:extLst>
          </p:cNvPr>
          <p:cNvSpPr txBox="1"/>
          <p:nvPr/>
        </p:nvSpPr>
        <p:spPr>
          <a:xfrm>
            <a:off x="6561387" y="6083884"/>
            <a:ext cx="542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Источник: </a:t>
            </a:r>
            <a:r>
              <a:rPr lang="en-US" dirty="0"/>
              <a:t>“International Migration and Migration Theories” (</a:t>
            </a:r>
            <a:r>
              <a:rPr lang="en-US" dirty="0" err="1"/>
              <a:t>Wickramasinghe</a:t>
            </a:r>
            <a:r>
              <a:rPr lang="en-US" dirty="0"/>
              <a:t> &amp; </a:t>
            </a:r>
            <a:r>
              <a:rPr lang="en-US" dirty="0" err="1"/>
              <a:t>Wimalaratana</a:t>
            </a:r>
            <a:r>
              <a:rPr lang="en-US" dirty="0"/>
              <a:t>, 2016)</a:t>
            </a:r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023B467-A15A-28A8-E061-1464FD6D8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20" y="1066800"/>
            <a:ext cx="5176880" cy="3551853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ru-RU" sz="2800" b="1" dirty="0"/>
              <a:t>Теории миграции:</a:t>
            </a:r>
          </a:p>
          <a:p>
            <a:r>
              <a:rPr lang="ru-RU" sz="2800" dirty="0"/>
              <a:t>Социологические.</a:t>
            </a:r>
          </a:p>
          <a:p>
            <a:r>
              <a:rPr lang="ru-RU" sz="2800" b="1" dirty="0"/>
              <a:t>Экономические </a:t>
            </a:r>
            <a:r>
              <a:rPr lang="ru-RU" sz="2800" dirty="0"/>
              <a:t>(«крепкие» приложения к СНГ, Европе и АСЕАН).</a:t>
            </a:r>
          </a:p>
          <a:p>
            <a:r>
              <a:rPr lang="ru-RU" sz="2800" dirty="0"/>
              <a:t>Географические.</a:t>
            </a:r>
          </a:p>
          <a:p>
            <a:r>
              <a:rPr lang="ru-RU" sz="2800" dirty="0"/>
              <a:t>Мультидисциплинарные.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C4EB6686-0AFA-A828-492A-8C4712AF2E99}"/>
              </a:ext>
            </a:extLst>
          </p:cNvPr>
          <p:cNvSpPr txBox="1">
            <a:spLocks/>
          </p:cNvSpPr>
          <p:nvPr/>
        </p:nvSpPr>
        <p:spPr>
          <a:xfrm>
            <a:off x="919119" y="4920902"/>
            <a:ext cx="4836776" cy="148614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ru-RU" sz="2800" i="1" dirty="0"/>
              <a:t>Почему мигранты мигрируют, и как предсказывать миграцию?</a:t>
            </a:r>
          </a:p>
        </p:txBody>
      </p:sp>
    </p:spTree>
    <p:extLst>
      <p:ext uri="{BB962C8B-B14F-4D97-AF65-F5344CB8AC3E}">
        <p14:creationId xmlns:p14="http://schemas.microsoft.com/office/powerpoint/2010/main" val="3746945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684A67-2871-7768-B780-0F6BB7F8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67885"/>
            <a:ext cx="10353762" cy="898915"/>
          </a:xfrm>
        </p:spPr>
        <p:txBody>
          <a:bodyPr/>
          <a:lstStyle/>
          <a:p>
            <a:r>
              <a:rPr lang="ru-RU" dirty="0"/>
              <a:t>Почему мигранты мигрируют?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F85D69-9A9D-989B-E1CD-6D211EB24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682620"/>
            <a:ext cx="4497960" cy="4201885"/>
          </a:xfrm>
        </p:spPr>
        <p:txBody>
          <a:bodyPr>
            <a:normAutofit/>
          </a:bodyPr>
          <a:lstStyle/>
          <a:p>
            <a:r>
              <a:rPr lang="ru-RU" sz="2800" dirty="0"/>
              <a:t>Издержки от процесса миграции и адаптации меньше, чем издержки от пребывания в стране проживания.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9F68200-E1C3-2CB2-1A6F-03D35BBEC081}"/>
              </a:ext>
            </a:extLst>
          </p:cNvPr>
          <p:cNvSpPr txBox="1">
            <a:spLocks/>
          </p:cNvSpPr>
          <p:nvPr/>
        </p:nvSpPr>
        <p:spPr>
          <a:xfrm>
            <a:off x="6781361" y="1682620"/>
            <a:ext cx="4384489" cy="239485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Выгоды от процесса миграции и адаптации больше, чем выгоды от пребывания в стране проживания.</a:t>
            </a:r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6958E790-4189-3676-DF5E-D105371A35C2}"/>
              </a:ext>
            </a:extLst>
          </p:cNvPr>
          <p:cNvSpPr/>
          <p:nvPr/>
        </p:nvSpPr>
        <p:spPr>
          <a:xfrm>
            <a:off x="2514863" y="4152123"/>
            <a:ext cx="1278294" cy="1545771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CEAD6373-D445-B15E-0CF9-F8341CAFD13C}"/>
              </a:ext>
            </a:extLst>
          </p:cNvPr>
          <p:cNvSpPr/>
          <p:nvPr/>
        </p:nvSpPr>
        <p:spPr>
          <a:xfrm>
            <a:off x="8334458" y="4152123"/>
            <a:ext cx="1278294" cy="1545771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B0B973-B5AC-2AC4-AD56-3A042A23F9AB}"/>
              </a:ext>
            </a:extLst>
          </p:cNvPr>
          <p:cNvSpPr txBox="1"/>
          <p:nvPr/>
        </p:nvSpPr>
        <p:spPr>
          <a:xfrm>
            <a:off x="919119" y="5884505"/>
            <a:ext cx="4497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Вынужденная миграция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68ACCA-2DE7-48CA-559B-9356FB56EF1A}"/>
              </a:ext>
            </a:extLst>
          </p:cNvPr>
          <p:cNvSpPr txBox="1"/>
          <p:nvPr/>
        </p:nvSpPr>
        <p:spPr>
          <a:xfrm>
            <a:off x="6774921" y="5884505"/>
            <a:ext cx="4497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Миграция возможностей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0AE56D5-FA0C-2B0A-4256-E9182AFBD067}"/>
              </a:ext>
            </a:extLst>
          </p:cNvPr>
          <p:cNvSpPr txBox="1">
            <a:spLocks/>
          </p:cNvSpPr>
          <p:nvPr/>
        </p:nvSpPr>
        <p:spPr>
          <a:xfrm>
            <a:off x="746981" y="1066447"/>
            <a:ext cx="11109117" cy="52322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ru-RU" sz="2800" b="1" dirty="0"/>
              <a:t>Логика ТРВ (причины разницы выгод/издержек за скобками):</a:t>
            </a:r>
          </a:p>
        </p:txBody>
      </p:sp>
    </p:spTree>
    <p:extLst>
      <p:ext uri="{BB962C8B-B14F-4D97-AF65-F5344CB8AC3E}">
        <p14:creationId xmlns:p14="http://schemas.microsoft.com/office/powerpoint/2010/main" val="16360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354533-29BD-9D2D-D090-C0EA3B01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5746"/>
            <a:ext cx="10353762" cy="1424474"/>
          </a:xfrm>
        </p:spPr>
        <p:txBody>
          <a:bodyPr>
            <a:normAutofit/>
          </a:bodyPr>
          <a:lstStyle/>
          <a:p>
            <a:r>
              <a:rPr lang="ru-RU" dirty="0"/>
              <a:t>Применима ли эта логика к Субсахарской Африке?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F1F6C9-3B80-781F-A1D5-A346CEE6E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937" y="1530220"/>
            <a:ext cx="10721478" cy="4777274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800" dirty="0"/>
              <a:t>Естественно, нужно оговориться о неотъемлемом допущении об имманентной рациональности каждого индивида, но...</a:t>
            </a:r>
            <a:r>
              <a:rPr lang="ru-RU" sz="2800" b="1" dirty="0"/>
              <a:t>:</a:t>
            </a:r>
          </a:p>
          <a:p>
            <a:r>
              <a:rPr lang="ru-RU" sz="2600" dirty="0"/>
              <a:t>Экономическая и трудовая миграции предъявляют некоторые минимальные требования к образованию (</a:t>
            </a:r>
            <a:r>
              <a:rPr lang="ru-RU" sz="2600" b="1" dirty="0"/>
              <a:t>рациональность не абсолютная</a:t>
            </a:r>
            <a:r>
              <a:rPr lang="ru-RU" sz="2600" dirty="0"/>
              <a:t> – недостаток информации).</a:t>
            </a:r>
          </a:p>
          <a:p>
            <a:r>
              <a:rPr lang="ru-RU" sz="2600" dirty="0"/>
              <a:t>Распространённость в Африке </a:t>
            </a:r>
            <a:r>
              <a:rPr lang="ru-RU" sz="2600" b="1" dirty="0"/>
              <a:t>вынужденной миграции</a:t>
            </a:r>
            <a:r>
              <a:rPr lang="ru-RU" sz="2600" dirty="0"/>
              <a:t>: военные конфликты и климатические изменения.</a:t>
            </a:r>
          </a:p>
          <a:p>
            <a:r>
              <a:rPr lang="ru-RU" sz="2600" dirty="0"/>
              <a:t>Высокий уровень безработицы в Африке – незаинтересованность стран в приёме мигрантов.</a:t>
            </a:r>
          </a:p>
        </p:txBody>
      </p:sp>
    </p:spTree>
    <p:extLst>
      <p:ext uri="{BB962C8B-B14F-4D97-AF65-F5344CB8AC3E}">
        <p14:creationId xmlns:p14="http://schemas.microsoft.com/office/powerpoint/2010/main" val="262249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CE76E9-3AE3-A1E1-5CF0-F2B58B51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89722"/>
            <a:ext cx="10353762" cy="771331"/>
          </a:xfrm>
        </p:spPr>
        <p:txBody>
          <a:bodyPr/>
          <a:lstStyle/>
          <a:p>
            <a:r>
              <a:rPr lang="ru-RU" dirty="0"/>
              <a:t>Гипотезы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3F2406-D3D0-F41E-1D8E-7F49C69F9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903" y="1138335"/>
            <a:ext cx="10497545" cy="5234473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400" b="1" dirty="0"/>
              <a:t>1. </a:t>
            </a:r>
            <a:r>
              <a:rPr lang="ru-RU" sz="2800" dirty="0"/>
              <a:t>При переезде из страны проживания (даже вследствие прямых угроз жизни и здоровью) мигранты выбирают наиболее экономически развитые страны из доступных.</a:t>
            </a:r>
          </a:p>
          <a:p>
            <a:pPr marL="36900" indent="0">
              <a:buNone/>
            </a:pPr>
            <a:r>
              <a:rPr lang="ru-RU" sz="2400" dirty="0"/>
              <a:t>	</a:t>
            </a:r>
            <a:r>
              <a:rPr lang="ru-RU" sz="2400" b="1" dirty="0"/>
              <a:t>2.1. </a:t>
            </a:r>
            <a:r>
              <a:rPr lang="ru-RU" sz="2800" dirty="0"/>
              <a:t>Мигранты заинтересованы в том, чтобы иметь работу, 	поэтому более привлекательными для них должны быть 	страны с меньшим уровнем безработицы.</a:t>
            </a:r>
            <a:endParaRPr lang="ru-RU" sz="2600" dirty="0"/>
          </a:p>
          <a:p>
            <a:pPr marL="36900" indent="0">
              <a:buNone/>
            </a:pPr>
            <a:r>
              <a:rPr lang="ru-RU" sz="2600" dirty="0"/>
              <a:t>	</a:t>
            </a:r>
            <a:r>
              <a:rPr lang="ru-RU" sz="2400" b="1" dirty="0"/>
              <a:t>2.2. </a:t>
            </a:r>
            <a:r>
              <a:rPr lang="ru-RU" sz="2800" dirty="0"/>
              <a:t>Более предпочтительными для мигрантов должны 	являться страны с менее качественными институтами 	государственного управления (им сложнее контролировать 	миграцию, что снижает риск интернирования).</a:t>
            </a:r>
          </a:p>
        </p:txBody>
      </p:sp>
      <p:sp>
        <p:nvSpPr>
          <p:cNvPr id="4" name="Стрелка: вверх-вниз 3">
            <a:extLst>
              <a:ext uri="{FF2B5EF4-FFF2-40B4-BE49-F238E27FC236}">
                <a16:creationId xmlns:a16="http://schemas.microsoft.com/office/drawing/2014/main" id="{0877B32B-7D98-35E5-823E-FD34017CA008}"/>
              </a:ext>
            </a:extLst>
          </p:cNvPr>
          <p:cNvSpPr/>
          <p:nvPr/>
        </p:nvSpPr>
        <p:spPr>
          <a:xfrm>
            <a:off x="438539" y="3088433"/>
            <a:ext cx="699796" cy="213671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68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D72C5-2C5F-AFC0-87F9-74244891B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61732"/>
            <a:ext cx="10353762" cy="668692"/>
          </a:xfrm>
        </p:spPr>
        <p:txBody>
          <a:bodyPr>
            <a:normAutofit fontScale="90000"/>
          </a:bodyPr>
          <a:lstStyle/>
          <a:p>
            <a:r>
              <a:rPr lang="ru-RU" dirty="0"/>
              <a:t>Операционализация</a:t>
            </a:r>
            <a:r>
              <a:rPr lang="en-US" dirty="0"/>
              <a:t>/</a:t>
            </a:r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7D1C95-E693-9C97-C240-25D465379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830424"/>
            <a:ext cx="10353762" cy="5865844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800" b="1" dirty="0"/>
              <a:t>Зависимая переменная:</a:t>
            </a:r>
            <a:endParaRPr lang="en-US" sz="2800" b="1" dirty="0"/>
          </a:p>
          <a:p>
            <a:r>
              <a:rPr lang="ru-RU" sz="2400" b="1" dirty="0"/>
              <a:t>Миграция</a:t>
            </a:r>
            <a:r>
              <a:rPr lang="ru-RU" sz="2400" dirty="0"/>
              <a:t>: взвешенное миграционное сальдо стран (</a:t>
            </a:r>
            <a:r>
              <a:rPr lang="en-US" sz="2400" dirty="0"/>
              <a:t>World Bank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  <a:p>
            <a:pPr marL="36900" indent="0">
              <a:buNone/>
            </a:pPr>
            <a:r>
              <a:rPr lang="ru-RU" sz="2800" b="1" dirty="0"/>
              <a:t>Независимые переменные:</a:t>
            </a:r>
          </a:p>
          <a:p>
            <a:r>
              <a:rPr lang="ru-RU" sz="2400" b="1" dirty="0"/>
              <a:t>Уровень экономического развития</a:t>
            </a:r>
            <a:r>
              <a:rPr lang="ru-RU" sz="2400" dirty="0"/>
              <a:t>: ВВП на душу населения (</a:t>
            </a:r>
            <a:r>
              <a:rPr lang="en-US" sz="2400" dirty="0"/>
              <a:t>UNCTAD</a:t>
            </a:r>
            <a:r>
              <a:rPr lang="ru-RU" sz="2400" dirty="0"/>
              <a:t>)</a:t>
            </a:r>
            <a:r>
              <a:rPr lang="en-US" sz="2400" dirty="0"/>
              <a:t>, HDI (UNDP).</a:t>
            </a:r>
          </a:p>
          <a:p>
            <a:r>
              <a:rPr lang="ru-RU" sz="2400" b="1" dirty="0"/>
              <a:t>Уровень безработицы</a:t>
            </a:r>
            <a:r>
              <a:rPr lang="ru-RU" sz="2400" dirty="0"/>
              <a:t>: значения индекса свободы торговли (</a:t>
            </a:r>
            <a:r>
              <a:rPr lang="en-US" sz="2400" dirty="0" err="1"/>
              <a:t>EoEF</a:t>
            </a:r>
            <a:r>
              <a:rPr lang="ru-RU" sz="2400" dirty="0"/>
              <a:t>), </a:t>
            </a:r>
            <a:r>
              <a:rPr lang="en-US" sz="2400" dirty="0"/>
              <a:t>FDI </a:t>
            </a:r>
            <a:r>
              <a:rPr lang="ru-RU" sz="2400" dirty="0"/>
              <a:t>на душу населения (</a:t>
            </a:r>
            <a:r>
              <a:rPr lang="en-US" sz="2400" dirty="0"/>
              <a:t>UNCTAD</a:t>
            </a:r>
            <a:r>
              <a:rPr lang="ru-RU" sz="2400" dirty="0"/>
              <a:t>)</a:t>
            </a:r>
            <a:r>
              <a:rPr lang="en-US" sz="2400" dirty="0"/>
              <a:t>.</a:t>
            </a:r>
          </a:p>
          <a:p>
            <a:r>
              <a:rPr lang="ru-RU" sz="2400" b="1" dirty="0"/>
              <a:t>Качество институтов гос. управления</a:t>
            </a:r>
            <a:r>
              <a:rPr lang="ru-RU" sz="2400" dirty="0"/>
              <a:t>: индексы эффективности гос. управления (</a:t>
            </a:r>
            <a:r>
              <a:rPr lang="en-US" sz="2400" dirty="0"/>
              <a:t>World Bank</a:t>
            </a:r>
            <a:r>
              <a:rPr lang="ru-RU" sz="2400" dirty="0"/>
              <a:t>)</a:t>
            </a:r>
            <a:r>
              <a:rPr lang="en-US" sz="2400" dirty="0"/>
              <a:t>, </a:t>
            </a:r>
            <a:r>
              <a:rPr lang="ru-RU" sz="2400" dirty="0"/>
              <a:t>гос. расходов и налогового климата (</a:t>
            </a:r>
            <a:r>
              <a:rPr lang="en-US" sz="2400" dirty="0" err="1"/>
              <a:t>EoEF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  <a:p>
            <a:pPr marL="36900" indent="0">
              <a:buNone/>
            </a:pPr>
            <a:r>
              <a:rPr lang="ru-RU" sz="2800" b="1" dirty="0"/>
              <a:t>Контрольные переменные:</a:t>
            </a:r>
          </a:p>
          <a:p>
            <a:r>
              <a:rPr lang="ru-RU" sz="2400" b="1" dirty="0"/>
              <a:t>Безопасность</a:t>
            </a:r>
            <a:r>
              <a:rPr lang="ru-RU" sz="2400" dirty="0"/>
              <a:t>: Кол-во смертей в вооружённых конфликтах на 10000 чел. (</a:t>
            </a:r>
            <a:r>
              <a:rPr lang="en-US" sz="2400" dirty="0"/>
              <a:t>UCDP</a:t>
            </a:r>
            <a:r>
              <a:rPr lang="ru-RU" sz="2400" dirty="0"/>
              <a:t>),  индекс политической стабильности (</a:t>
            </a:r>
            <a:r>
              <a:rPr lang="en-US" sz="2400" dirty="0"/>
              <a:t>World Bank</a:t>
            </a:r>
            <a:r>
              <a:rPr lang="ru-RU" sz="2400" dirty="0"/>
              <a:t>).</a:t>
            </a:r>
            <a:endParaRPr lang="en-US" sz="2400" dirty="0"/>
          </a:p>
          <a:p>
            <a:pPr marL="3690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05876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86313-1FF5-07DB-812F-5D20C642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6612"/>
            <a:ext cx="10353762" cy="880188"/>
          </a:xfrm>
        </p:spPr>
        <p:txBody>
          <a:bodyPr/>
          <a:lstStyle/>
          <a:p>
            <a:r>
              <a:rPr lang="ru-RU" dirty="0"/>
              <a:t>Дизайн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9946DE-A07E-A3AE-6928-44E2C91C2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66" y="1066800"/>
            <a:ext cx="11311219" cy="5361992"/>
          </a:xfrm>
        </p:spPr>
        <p:txBody>
          <a:bodyPr>
            <a:normAutofit/>
          </a:bodyPr>
          <a:lstStyle/>
          <a:p>
            <a:r>
              <a:rPr lang="ru-RU" sz="2800" b="1" dirty="0"/>
              <a:t>Метод</a:t>
            </a:r>
            <a:r>
              <a:rPr lang="ru-RU" sz="2800" dirty="0"/>
              <a:t>: </a:t>
            </a:r>
            <a:r>
              <a:rPr lang="en-US" sz="2800" dirty="0"/>
              <a:t>Pooled OLS (</a:t>
            </a:r>
            <a:r>
              <a:rPr lang="ru-RU" sz="2800" dirty="0"/>
              <a:t>панельная регрессия по объединённой выборке</a:t>
            </a:r>
            <a:r>
              <a:rPr lang="en-US" sz="2800" dirty="0"/>
              <a:t>)</a:t>
            </a:r>
            <a:r>
              <a:rPr lang="ru-RU" sz="2800" dirty="0"/>
              <a:t> для всей Субсахарской Африки и трёх «субрегионов».</a:t>
            </a:r>
          </a:p>
          <a:p>
            <a:r>
              <a:rPr lang="ru-RU" sz="2800" b="1" dirty="0"/>
              <a:t>Хронологические рамки</a:t>
            </a:r>
            <a:r>
              <a:rPr lang="ru-RU" sz="2800" dirty="0"/>
              <a:t>: 2002-2021 гг. (обусловлены данными). Минимальное кол-во временных рядов – 13.</a:t>
            </a:r>
          </a:p>
          <a:p>
            <a:r>
              <a:rPr lang="ru-RU" sz="2800" b="1" dirty="0"/>
              <a:t>Единицы наблюдения</a:t>
            </a:r>
            <a:r>
              <a:rPr lang="ru-RU" sz="2800" dirty="0"/>
              <a:t>: государства (в глобальной модели </a:t>
            </a:r>
            <a:r>
              <a:rPr lang="en-US" sz="2800" dirty="0"/>
              <a:t>n=42;</a:t>
            </a:r>
            <a:r>
              <a:rPr lang="ru-RU" sz="2800" dirty="0"/>
              <a:t> в «субрегиональных» –</a:t>
            </a:r>
            <a:r>
              <a:rPr lang="en-US" sz="2800" dirty="0"/>
              <a:t> n=14, n=14, n=13</a:t>
            </a:r>
            <a:r>
              <a:rPr lang="ru-RU" sz="2800" dirty="0"/>
              <a:t>).</a:t>
            </a:r>
          </a:p>
          <a:p>
            <a:r>
              <a:rPr lang="ru-RU" sz="2800" b="1" dirty="0"/>
              <a:t>Инструмент реализации</a:t>
            </a:r>
            <a:r>
              <a:rPr lang="ru-RU" sz="2800" dirty="0"/>
              <a:t>: библиотека </a:t>
            </a:r>
            <a:r>
              <a:rPr lang="en-US" sz="2800" dirty="0" err="1"/>
              <a:t>Linearmodels</a:t>
            </a:r>
            <a:r>
              <a:rPr lang="en-US" sz="2800" dirty="0"/>
              <a:t>.</a:t>
            </a:r>
            <a:endParaRPr lang="ru-RU" sz="2800" dirty="0"/>
          </a:p>
          <a:p>
            <a:pPr marL="36900" indent="0">
              <a:buNone/>
            </a:pPr>
            <a:endParaRPr lang="ru-RU" sz="2800" b="1" dirty="0"/>
          </a:p>
          <a:p>
            <a:pPr marL="36900" indent="0">
              <a:buNone/>
            </a:pPr>
            <a:r>
              <a:rPr lang="ru-RU" sz="2800" b="1" dirty="0"/>
              <a:t>Ограничения</a:t>
            </a:r>
            <a:r>
              <a:rPr lang="ru-RU" sz="2800" dirty="0"/>
              <a:t>: качество данных, автокорреляция, «</a:t>
            </a:r>
            <a:r>
              <a:rPr lang="ru-RU" sz="2800" dirty="0" err="1"/>
              <a:t>незамкнутость</a:t>
            </a:r>
            <a:r>
              <a:rPr lang="ru-RU" sz="2800" dirty="0"/>
              <a:t>» региона (сумма всех миграционных сальдо не равна 0).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0276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D7761-3014-FAF1-4ED1-D05723407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24408"/>
            <a:ext cx="10353762" cy="724678"/>
          </a:xfrm>
        </p:spPr>
        <p:txBody>
          <a:bodyPr/>
          <a:lstStyle/>
          <a:p>
            <a:r>
              <a:rPr lang="ru-RU" dirty="0"/>
              <a:t>Глобальная 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46AD5C-0952-49D8-0A67-D9E95446F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38" y="908769"/>
            <a:ext cx="5838458" cy="4941525"/>
          </a:xfrm>
        </p:spPr>
        <p:txBody>
          <a:bodyPr/>
          <a:lstStyle/>
          <a:p>
            <a:pPr marL="36900" indent="0">
              <a:buNone/>
            </a:pPr>
            <a:r>
              <a:rPr lang="ru-RU" b="1" dirty="0"/>
              <a:t>Значимость следующих переменных:</a:t>
            </a:r>
          </a:p>
          <a:p>
            <a:r>
              <a:rPr lang="ru-RU" b="1" dirty="0"/>
              <a:t>ВВП на душу населения </a:t>
            </a:r>
            <a:r>
              <a:rPr lang="ru-RU" dirty="0"/>
              <a:t>(больше показатель </a:t>
            </a:r>
            <a:r>
              <a:rPr lang="en-US" dirty="0"/>
              <a:t>– </a:t>
            </a:r>
            <a:r>
              <a:rPr lang="ru-RU" dirty="0"/>
              <a:t>больше приток миграции).</a:t>
            </a:r>
          </a:p>
          <a:p>
            <a:r>
              <a:rPr lang="ru-RU" dirty="0"/>
              <a:t>Свобода торговли (меньше свобода – больше приток миграции)</a:t>
            </a:r>
          </a:p>
          <a:p>
            <a:r>
              <a:rPr lang="ru-RU" dirty="0"/>
              <a:t>Налоги (меньше налоги – больше приток миграции).</a:t>
            </a:r>
          </a:p>
          <a:p>
            <a:r>
              <a:rPr lang="ru-RU" dirty="0"/>
              <a:t>Гос. расходы (меньше расходы – больше приток миграции).</a:t>
            </a:r>
          </a:p>
          <a:p>
            <a:r>
              <a:rPr lang="ru-RU" dirty="0"/>
              <a:t>Эффективность гос. управления (хуже – больше приток миграции).</a:t>
            </a:r>
          </a:p>
          <a:p>
            <a:r>
              <a:rPr lang="ru-RU" b="1" dirty="0"/>
              <a:t>Кол-во жертв на 10000 чел. </a:t>
            </a:r>
            <a:r>
              <a:rPr lang="ru-RU" dirty="0"/>
              <a:t>(меньше жертв – больше приток миграции.)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985028-7F61-27B9-23AA-070D165C0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624" y="964752"/>
            <a:ext cx="4602879" cy="57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73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B34BC-E052-A69A-AF01-F9161B16F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333" y="93307"/>
            <a:ext cx="11364686" cy="808622"/>
          </a:xfrm>
        </p:spPr>
        <p:txBody>
          <a:bodyPr>
            <a:normAutofit/>
          </a:bodyPr>
          <a:lstStyle/>
          <a:p>
            <a:r>
              <a:rPr lang="ru-RU" dirty="0"/>
              <a:t>Модель для «Западной» Субсахарской Африки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F18591-1866-BA8F-D58B-0953E6818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150" y="1091683"/>
            <a:ext cx="6326760" cy="5141166"/>
          </a:xfrm>
        </p:spPr>
        <p:txBody>
          <a:bodyPr/>
          <a:lstStyle/>
          <a:p>
            <a:pPr marL="36900" indent="0">
              <a:buNone/>
            </a:pPr>
            <a:r>
              <a:rPr lang="ru-RU" b="1" dirty="0"/>
              <a:t>Страны</a:t>
            </a:r>
            <a:r>
              <a:rPr lang="ru-RU" dirty="0"/>
              <a:t>: от Мавритании до Нигерии включительно.</a:t>
            </a:r>
          </a:p>
          <a:p>
            <a:pPr marL="36900" indent="0">
              <a:buNone/>
            </a:pPr>
            <a:r>
              <a:rPr lang="ru-RU" dirty="0"/>
              <a:t>Значимо только ВВП на душу населения (меньше ВВП – больше приток миграции).</a:t>
            </a:r>
          </a:p>
          <a:p>
            <a:pPr marL="36900" indent="0">
              <a:buNone/>
            </a:pPr>
            <a:endParaRPr lang="ru-RU" dirty="0"/>
          </a:p>
          <a:p>
            <a:pPr marL="36900" indent="0">
              <a:buNone/>
            </a:pPr>
            <a:endParaRPr lang="ru-RU" dirty="0"/>
          </a:p>
          <a:p>
            <a:pPr marL="36900" indent="0">
              <a:buNone/>
            </a:pPr>
            <a:r>
              <a:rPr lang="ru-RU" b="1" dirty="0"/>
              <a:t>Почему не согласуется с теоретическими ожиданиями?</a:t>
            </a:r>
          </a:p>
          <a:p>
            <a:pPr marL="36900" indent="0">
              <a:buNone/>
            </a:pPr>
            <a:r>
              <a:rPr lang="ru-RU" dirty="0"/>
              <a:t>«Субрегион» наименее замкнутый: наиболее отрицательное суммарное значение миграционного сальдо из всех трёх рассматриваемых.</a:t>
            </a:r>
          </a:p>
          <a:p>
            <a:pPr marL="36900" indent="0">
              <a:buNone/>
            </a:pPr>
            <a:r>
              <a:rPr lang="ru-RU" dirty="0"/>
              <a:t>Т.е. эмигрируют за пределы «субрегиона».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D2B62E-BF6C-4E68-E9C7-C7871CAB8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579" y="1026336"/>
            <a:ext cx="4633362" cy="57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70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257</TotalTime>
  <Words>886</Words>
  <Application>Microsoft Office PowerPoint</Application>
  <PresentationFormat>Широкоэкранный</PresentationFormat>
  <Paragraphs>89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Calisto MT</vt:lpstr>
      <vt:lpstr>Wingdings 2</vt:lpstr>
      <vt:lpstr>Сланец</vt:lpstr>
      <vt:lpstr>«Миграция возможностей» в Субсахарской Африке: экономические детерминанты внутрирегиональных миграционных потоков</vt:lpstr>
      <vt:lpstr>Несогласованность теорий миграции</vt:lpstr>
      <vt:lpstr>Почему мигранты мигрируют?</vt:lpstr>
      <vt:lpstr>Применима ли эта логика к Субсахарской Африке?</vt:lpstr>
      <vt:lpstr>Гипотезы</vt:lpstr>
      <vt:lpstr>Операционализация/переменные</vt:lpstr>
      <vt:lpstr>Дизайн исследования</vt:lpstr>
      <vt:lpstr>Глобальная модель</vt:lpstr>
      <vt:lpstr>Модель для «Западной» Субсахарской Африки</vt:lpstr>
      <vt:lpstr>Модель для «Центральной» Субсахарской Африки</vt:lpstr>
      <vt:lpstr>Модель для «Южной» Субсахарской Африки</vt:lpstr>
      <vt:lpstr>Результаты анализа миграционных потоков на уровне отдельных стран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Alekkir</dc:creator>
  <cp:lastModifiedBy>Alekkir</cp:lastModifiedBy>
  <cp:revision>8</cp:revision>
  <dcterms:created xsi:type="dcterms:W3CDTF">2024-11-08T07:36:57Z</dcterms:created>
  <dcterms:modified xsi:type="dcterms:W3CDTF">2024-11-08T13:47:18Z</dcterms:modified>
</cp:coreProperties>
</file>