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4380" r:id="rId1"/>
  </p:sldMasterIdLst>
  <p:notesMasterIdLst>
    <p:notesMasterId r:id="rId65"/>
  </p:notesMasterIdLst>
  <p:handoutMasterIdLst>
    <p:handoutMasterId r:id="rId66"/>
  </p:handoutMasterIdLst>
  <p:sldIdLst>
    <p:sldId id="256" r:id="rId2"/>
    <p:sldId id="321" r:id="rId3"/>
    <p:sldId id="320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8" r:id="rId15"/>
    <p:sldId id="269" r:id="rId16"/>
    <p:sldId id="270" r:id="rId17"/>
    <p:sldId id="271" r:id="rId18"/>
    <p:sldId id="272" r:id="rId19"/>
    <p:sldId id="273" r:id="rId20"/>
    <p:sldId id="275" r:id="rId21"/>
    <p:sldId id="276" r:id="rId22"/>
    <p:sldId id="277" r:id="rId23"/>
    <p:sldId id="278" r:id="rId24"/>
    <p:sldId id="279" r:id="rId25"/>
    <p:sldId id="280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300" r:id="rId44"/>
    <p:sldId id="299" r:id="rId45"/>
    <p:sldId id="323" r:id="rId46"/>
    <p:sldId id="301" r:id="rId47"/>
    <p:sldId id="303" r:id="rId48"/>
    <p:sldId id="305" r:id="rId49"/>
    <p:sldId id="304" r:id="rId50"/>
    <p:sldId id="306" r:id="rId51"/>
    <p:sldId id="307" r:id="rId52"/>
    <p:sldId id="308" r:id="rId53"/>
    <p:sldId id="309" r:id="rId54"/>
    <p:sldId id="322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8" r:id="rId63"/>
    <p:sldId id="319" r:id="rId64"/>
  </p:sldIdLst>
  <p:sldSz cx="9144000" cy="6858000" type="screen4x3"/>
  <p:notesSz cx="6797675" cy="987425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68106" autoAdjust="0"/>
  </p:normalViewPr>
  <p:slideViewPr>
    <p:cSldViewPr>
      <p:cViewPr varScale="1">
        <p:scale>
          <a:sx n="51" d="100"/>
          <a:sy n="51" d="100"/>
        </p:scale>
        <p:origin x="195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52016" y="0"/>
            <a:ext cx="2945659" cy="493712"/>
          </a:xfrm>
          <a:prstGeom prst="rect">
            <a:avLst/>
          </a:prstGeom>
        </p:spPr>
        <p:txBody>
          <a:bodyPr vert="horz" lIns="91797" tIns="45898" rIns="91797" bIns="45898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1574" y="0"/>
            <a:ext cx="2945659" cy="493712"/>
          </a:xfrm>
          <a:prstGeom prst="rect">
            <a:avLst/>
          </a:prstGeom>
        </p:spPr>
        <p:txBody>
          <a:bodyPr vert="horz" lIns="91797" tIns="45898" rIns="91797" bIns="45898" rtlCol="1"/>
          <a:lstStyle>
            <a:lvl1pPr algn="l">
              <a:defRPr sz="1200"/>
            </a:lvl1pPr>
          </a:lstStyle>
          <a:p>
            <a:fld id="{B6C31829-6803-452C-A7FE-4C0C99B5E494}" type="datetimeFigureOut">
              <a:rPr lang="he-IL" smtClean="0"/>
              <a:t>ב'/אייר/תשע"ד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852016" y="9378824"/>
            <a:ext cx="2945659" cy="493712"/>
          </a:xfrm>
          <a:prstGeom prst="rect">
            <a:avLst/>
          </a:prstGeom>
        </p:spPr>
        <p:txBody>
          <a:bodyPr vert="horz" lIns="91797" tIns="45898" rIns="91797" bIns="45898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1574" y="9378824"/>
            <a:ext cx="2945659" cy="493712"/>
          </a:xfrm>
          <a:prstGeom prst="rect">
            <a:avLst/>
          </a:prstGeom>
        </p:spPr>
        <p:txBody>
          <a:bodyPr vert="horz" lIns="91797" tIns="45898" rIns="91797" bIns="45898" rtlCol="1" anchor="b"/>
          <a:lstStyle>
            <a:lvl1pPr algn="l">
              <a:defRPr sz="1200"/>
            </a:lvl1pPr>
          </a:lstStyle>
          <a:p>
            <a:fld id="{6E4FA955-D7BD-434F-B766-1A1CDD8C6B7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743021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52016" y="0"/>
            <a:ext cx="2945659" cy="493712"/>
          </a:xfrm>
          <a:prstGeom prst="rect">
            <a:avLst/>
          </a:prstGeom>
        </p:spPr>
        <p:txBody>
          <a:bodyPr vert="horz" lIns="91797" tIns="45898" rIns="91797" bIns="45898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74" y="0"/>
            <a:ext cx="2945659" cy="493712"/>
          </a:xfrm>
          <a:prstGeom prst="rect">
            <a:avLst/>
          </a:prstGeom>
        </p:spPr>
        <p:txBody>
          <a:bodyPr vert="horz" lIns="91797" tIns="45898" rIns="91797" bIns="45898" rtlCol="1"/>
          <a:lstStyle>
            <a:lvl1pPr algn="l">
              <a:defRPr sz="1200"/>
            </a:lvl1pPr>
          </a:lstStyle>
          <a:p>
            <a:fld id="{147F3143-9A43-4929-81BA-62CE6A1F8375}" type="datetimeFigureOut">
              <a:rPr lang="he-IL" smtClean="0"/>
              <a:t>ב'/אייר/תשע"ד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797" tIns="45898" rIns="91797" bIns="45898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3"/>
          </a:xfrm>
          <a:prstGeom prst="rect">
            <a:avLst/>
          </a:prstGeom>
        </p:spPr>
        <p:txBody>
          <a:bodyPr vert="horz" lIns="91797" tIns="45898" rIns="91797" bIns="45898" rtl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52016" y="9378824"/>
            <a:ext cx="2945659" cy="493712"/>
          </a:xfrm>
          <a:prstGeom prst="rect">
            <a:avLst/>
          </a:prstGeom>
        </p:spPr>
        <p:txBody>
          <a:bodyPr vert="horz" lIns="91797" tIns="45898" rIns="91797" bIns="45898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74" y="9378824"/>
            <a:ext cx="2945659" cy="493712"/>
          </a:xfrm>
          <a:prstGeom prst="rect">
            <a:avLst/>
          </a:prstGeom>
        </p:spPr>
        <p:txBody>
          <a:bodyPr vert="horz" lIns="91797" tIns="45898" rIns="91797" bIns="45898" rtlCol="1" anchor="b"/>
          <a:lstStyle>
            <a:lvl1pPr algn="l">
              <a:defRPr sz="1200"/>
            </a:lvl1pPr>
          </a:lstStyle>
          <a:p>
            <a:fld id="{617B40CB-0920-4BD8-89B4-BC27647F105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4396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7B40CB-0920-4BD8-89B4-BC27647F1055}" type="slidenum">
              <a:rPr lang="he-IL" smtClean="0"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894707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גורמי</a:t>
            </a:r>
            <a:r>
              <a:rPr lang="he-IL" baseline="0" dirty="0" smtClean="0"/>
              <a:t> שעתוק מקודדים בעצמם ע"י גנים שלהם יש גורמי שעתוק וכך הלאה בצורה </a:t>
            </a:r>
            <a:r>
              <a:rPr lang="he-IL" baseline="0" dirty="0" err="1" smtClean="0"/>
              <a:t>רקוקסיבית</a:t>
            </a:r>
            <a:r>
              <a:rPr lang="he-IL" baseline="0" dirty="0" smtClean="0"/>
              <a:t>.</a:t>
            </a:r>
          </a:p>
          <a:p>
            <a:r>
              <a:rPr lang="he-IL" baseline="0" dirty="0" smtClean="0"/>
              <a:t>הצמתים הם גנים.</a:t>
            </a:r>
          </a:p>
          <a:p>
            <a:r>
              <a:rPr lang="he-IL" baseline="0" dirty="0" smtClean="0"/>
              <a:t>הקשתות מייצגות וויסות של השעתוק של גן אחד ע"י החלבון שנוצר מגן אחר. </a:t>
            </a:r>
          </a:p>
          <a:p>
            <a:r>
              <a:rPr lang="he-IL" baseline="0" dirty="0" smtClean="0"/>
              <a:t>כלומר החלבון שמיוצר ע"י גן </a:t>
            </a:r>
            <a:r>
              <a:rPr lang="en-US" baseline="0" dirty="0" smtClean="0"/>
              <a:t>X</a:t>
            </a:r>
            <a:r>
              <a:rPr lang="he-IL" baseline="0" dirty="0" smtClean="0"/>
              <a:t> הינו גורם שעתוק של גן </a:t>
            </a:r>
            <a:r>
              <a:rPr lang="en-US" baseline="0" dirty="0" smtClean="0"/>
              <a:t>Y</a:t>
            </a:r>
            <a:r>
              <a:rPr lang="he-IL" baseline="0" dirty="0" smtClean="0"/>
              <a:t>.</a:t>
            </a:r>
          </a:p>
          <a:p>
            <a:r>
              <a:rPr lang="he-IL" baseline="0" dirty="0" err="1" smtClean="0"/>
              <a:t>הקלטים</a:t>
            </a:r>
            <a:r>
              <a:rPr lang="he-IL" baseline="0" dirty="0" smtClean="0"/>
              <a:t> למערכת הינם סיגנלים, אשר גורמים לשינוי בצורה של גורמי השעתוק ומשנים את מצבם.</a:t>
            </a:r>
          </a:p>
          <a:p>
            <a:r>
              <a:rPr lang="he-IL" baseline="0" dirty="0" smtClean="0"/>
              <a:t>הרשת מייצגת מערכת דינאמית- לאחר שסיגנל מגיע מתחילה תנועה במערכת.</a:t>
            </a:r>
          </a:p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7B40CB-0920-4BD8-89B4-BC27647F1055}" type="slidenum">
              <a:rPr lang="he-IL" smtClean="0"/>
              <a:t>10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753614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חיידק</a:t>
            </a:r>
            <a:r>
              <a:rPr lang="he-IL" baseline="0" dirty="0" smtClean="0"/>
              <a:t> במעי התחתון של בעלי חיים בעלי דם חם.</a:t>
            </a:r>
          </a:p>
          <a:p>
            <a:r>
              <a:rPr lang="he-IL" baseline="0" dirty="0" smtClean="0"/>
              <a:t>בתרשים יש רק 20 אחוז </a:t>
            </a:r>
            <a:r>
              <a:rPr lang="he-IL" baseline="0" dirty="0" err="1" smtClean="0"/>
              <a:t>מהאינטרקציות</a:t>
            </a:r>
            <a:r>
              <a:rPr lang="he-IL" baseline="0" dirty="0" smtClean="0"/>
              <a:t> </a:t>
            </a:r>
            <a:r>
              <a:rPr lang="he-IL" baseline="0" dirty="0" err="1" smtClean="0"/>
              <a:t>השעתוקיות</a:t>
            </a:r>
            <a:r>
              <a:rPr lang="he-IL" baseline="0" dirty="0" smtClean="0"/>
              <a:t> בחיידק.</a:t>
            </a:r>
          </a:p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7B40CB-0920-4BD8-89B4-BC27647F1055}" type="slidenum">
              <a:rPr lang="he-IL" smtClean="0"/>
              <a:t>11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853090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בד"כ</a:t>
            </a:r>
            <a:r>
              <a:rPr lang="he-IL" baseline="0" dirty="0" smtClean="0"/>
              <a:t> מספר זהה של פלוסים ומינוסים. קצת יותר פלוסים.</a:t>
            </a:r>
          </a:p>
          <a:p>
            <a:r>
              <a:rPr lang="he-IL" baseline="0" dirty="0" smtClean="0"/>
              <a:t>רוב הסימנים היוצאים מגן יהיו בעלי סימן זהה.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7B40CB-0920-4BD8-89B4-BC27647F1055}" type="slidenum">
              <a:rPr lang="he-IL" smtClean="0"/>
              <a:t>12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394837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הערך</a:t>
            </a:r>
            <a:r>
              <a:rPr lang="he-IL" baseline="0" dirty="0" smtClean="0"/>
              <a:t> פרופורציוני לחוזק </a:t>
            </a:r>
            <a:r>
              <a:rPr lang="he-IL" baseline="0" dirty="0" err="1" smtClean="0"/>
              <a:t>האינטרקציה</a:t>
            </a:r>
            <a:r>
              <a:rPr lang="he-IL" baseline="0" dirty="0" smtClean="0"/>
              <a:t>. כלומר כמה חזקה ההשפעה של גורם שעתוק על קצב השעתוק.</a:t>
            </a:r>
          </a:p>
          <a:p>
            <a:r>
              <a:rPr lang="he-IL" baseline="0" dirty="0" smtClean="0"/>
              <a:t>פונקציית הקלט- כמות המולקולות של פרוטאין </a:t>
            </a:r>
            <a:r>
              <a:rPr lang="en-US" baseline="0" dirty="0" smtClean="0"/>
              <a:t>Y</a:t>
            </a:r>
            <a:r>
              <a:rPr lang="he-IL" baseline="0" dirty="0" smtClean="0"/>
              <a:t> המיוצרות ליחידת זמן </a:t>
            </a:r>
            <a:r>
              <a:rPr lang="he-IL" baseline="0" dirty="0" err="1" smtClean="0"/>
              <a:t>כפונקצייה</a:t>
            </a:r>
            <a:r>
              <a:rPr lang="he-IL" baseline="0" dirty="0" smtClean="0"/>
              <a:t> של ריכוז </a:t>
            </a:r>
            <a:r>
              <a:rPr lang="en-US" baseline="0" dirty="0" smtClean="0"/>
              <a:t>X</a:t>
            </a:r>
            <a:r>
              <a:rPr lang="he-IL" baseline="0" dirty="0" smtClean="0"/>
              <a:t>*.</a:t>
            </a:r>
          </a:p>
          <a:p>
            <a:r>
              <a:rPr lang="he-IL" baseline="0" dirty="0" smtClean="0"/>
              <a:t>פונקציה מונוטונית.</a:t>
            </a:r>
          </a:p>
          <a:p>
            <a:r>
              <a:rPr lang="en-US" baseline="0" dirty="0" smtClean="0"/>
              <a:t>K</a:t>
            </a:r>
            <a:r>
              <a:rPr lang="he-IL" baseline="0" dirty="0" smtClean="0"/>
              <a:t>- מקדם </a:t>
            </a:r>
            <a:r>
              <a:rPr lang="he-IL" baseline="0" dirty="0" err="1" smtClean="0"/>
              <a:t>האקטיביזציה</a:t>
            </a:r>
            <a:r>
              <a:rPr lang="he-IL" baseline="0" dirty="0" smtClean="0"/>
              <a:t>- הריכוז של </a:t>
            </a:r>
            <a:r>
              <a:rPr lang="en-US" baseline="0" dirty="0" smtClean="0"/>
              <a:t>X</a:t>
            </a:r>
            <a:r>
              <a:rPr lang="he-IL" baseline="0" dirty="0" smtClean="0"/>
              <a:t>* הדרוש לביטוי </a:t>
            </a:r>
            <a:r>
              <a:rPr lang="he-IL" baseline="0" dirty="0" err="1" smtClean="0"/>
              <a:t>אקטיביזציה</a:t>
            </a:r>
            <a:r>
              <a:rPr lang="he-IL" baseline="0" dirty="0" smtClean="0"/>
              <a:t> משמעותי. קשור לזיקה הכימית בין </a:t>
            </a:r>
            <a:r>
              <a:rPr lang="en-US" baseline="0" dirty="0" smtClean="0"/>
              <a:t>X</a:t>
            </a:r>
            <a:r>
              <a:rPr lang="he-IL" baseline="0" dirty="0" smtClean="0"/>
              <a:t> לבין </a:t>
            </a:r>
            <a:r>
              <a:rPr lang="he-IL" baseline="0" dirty="0" err="1" smtClean="0"/>
              <a:t>הפרומוטר</a:t>
            </a:r>
            <a:r>
              <a:rPr lang="he-IL" baseline="0" dirty="0" smtClean="0"/>
              <a:t>. הריכוז של ס* הנדרש כדי להגיע לחצי מהמקסימום.</a:t>
            </a:r>
          </a:p>
          <a:p>
            <a:r>
              <a:rPr lang="en-US" baseline="0" dirty="0" smtClean="0"/>
              <a:t>B</a:t>
            </a:r>
            <a:r>
              <a:rPr lang="he-IL" baseline="0" dirty="0" smtClean="0"/>
              <a:t>- הכמות המקסימלית שיכולה להקשר ולהשפיע.</a:t>
            </a:r>
          </a:p>
          <a:p>
            <a:r>
              <a:rPr lang="en-US" baseline="0" dirty="0" smtClean="0"/>
              <a:t>N</a:t>
            </a:r>
            <a:r>
              <a:rPr lang="he-IL" baseline="0" dirty="0" smtClean="0"/>
              <a:t>- מקדם השיפוע- כמה שזה יותר גדול הפונקציה יותר תלולה.</a:t>
            </a:r>
          </a:p>
          <a:p>
            <a:r>
              <a:rPr lang="he-IL" baseline="0" dirty="0" smtClean="0"/>
              <a:t>הפונקציה לא אינסופית ומגיעה לגבול, כי ההסתברות ש-</a:t>
            </a:r>
            <a:r>
              <a:rPr lang="en-US" baseline="0" dirty="0" smtClean="0"/>
              <a:t>X</a:t>
            </a:r>
            <a:r>
              <a:rPr lang="he-IL" baseline="0" dirty="0" smtClean="0"/>
              <a:t> ייקשר יכולה רק לשאוף ל-1.</a:t>
            </a:r>
          </a:p>
          <a:p>
            <a:endParaRPr lang="he-IL" baseline="0" dirty="0" smtClean="0"/>
          </a:p>
          <a:p>
            <a:r>
              <a:rPr lang="he-IL" baseline="0" dirty="0" smtClean="0"/>
              <a:t>שלושת הפרמטרים הללו יכולים להשתנות יחסית בקלות באבולוציה.</a:t>
            </a:r>
          </a:p>
          <a:p>
            <a:r>
              <a:rPr lang="he-IL" baseline="0" dirty="0" smtClean="0"/>
              <a:t>נשים לב שזה לא חייב להתחיל מ-0. לחלק מהגנים זה מתחיל מאיזשהו פרמטר אחר. כלומר הם מיוצרים בצורה כלשהי גם ללא גורם השעתוק.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7B40CB-0920-4BD8-89B4-BC27647F1055}" type="slidenum">
              <a:rPr lang="he-IL" smtClean="0"/>
              <a:t>13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79213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המדרגה</a:t>
            </a:r>
            <a:r>
              <a:rPr lang="he-IL" baseline="0" dirty="0" smtClean="0"/>
              <a:t> קוראת כש-</a:t>
            </a:r>
            <a:r>
              <a:rPr lang="en-US" baseline="0" dirty="0" smtClean="0"/>
              <a:t>X</a:t>
            </a:r>
            <a:r>
              <a:rPr lang="he-IL" baseline="0" dirty="0" smtClean="0"/>
              <a:t>* עובר את הריכוז שבו הוא מייצר בדיוק חצי מהמקסימום.</a:t>
            </a:r>
          </a:p>
          <a:p>
            <a:r>
              <a:rPr lang="he-IL" baseline="0" dirty="0" smtClean="0"/>
              <a:t>פישוט אשר עוזר לחישובים פשוטים יותר.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7B40CB-0920-4BD8-89B4-BC27647F1055}" type="slidenum">
              <a:rPr lang="he-IL" smtClean="0"/>
              <a:t>14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059394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7B40CB-0920-4BD8-89B4-BC27647F1055}" type="slidenum">
              <a:rPr lang="he-IL" smtClean="0"/>
              <a:t>15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798073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</a:t>
            </a:r>
            <a:r>
              <a:rPr lang="he-IL" dirty="0" smtClean="0"/>
              <a:t>-</a:t>
            </a:r>
            <a:r>
              <a:rPr lang="he-IL" baseline="0" dirty="0" smtClean="0"/>
              <a:t> קבוע המייצג קצר ייצור </a:t>
            </a:r>
            <a:r>
              <a:rPr lang="en-US" baseline="0" dirty="0" smtClean="0"/>
              <a:t>Y</a:t>
            </a:r>
            <a:r>
              <a:rPr lang="he-IL" baseline="0" dirty="0" smtClean="0"/>
              <a:t> (ריכוז פר יחידת זמן)</a:t>
            </a:r>
          </a:p>
          <a:p>
            <a:r>
              <a:rPr lang="en-US" dirty="0">
                <a:latin typeface="David" pitchFamily="34" charset="-79"/>
                <a:cs typeface="David" pitchFamily="34" charset="-79"/>
              </a:rPr>
              <a:t>Degradation</a:t>
            </a:r>
            <a:r>
              <a:rPr lang="he-IL" dirty="0">
                <a:latin typeface="David" pitchFamily="34" charset="-79"/>
                <a:cs typeface="David" pitchFamily="34" charset="-79"/>
              </a:rPr>
              <a:t> (הפחתה)-  ע"י הריסה שמבצעים חלבונים המיועדים לכך בתא.</a:t>
            </a:r>
          </a:p>
          <a:p>
            <a:r>
              <a:rPr lang="en-US" dirty="0">
                <a:latin typeface="David" pitchFamily="34" charset="-79"/>
                <a:cs typeface="David" pitchFamily="34" charset="-79"/>
              </a:rPr>
              <a:t>Dilution</a:t>
            </a:r>
            <a:r>
              <a:rPr lang="he-IL" dirty="0">
                <a:latin typeface="David" pitchFamily="34" charset="-79"/>
                <a:cs typeface="David" pitchFamily="34" charset="-79"/>
              </a:rPr>
              <a:t> (דילול)- שינוי בריכוז בעקבות גדילת התא.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7B40CB-0920-4BD8-89B4-BC27647F1055}" type="slidenum">
              <a:rPr lang="he-IL" smtClean="0"/>
              <a:t>16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644956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במצב</a:t>
            </a:r>
            <a:r>
              <a:rPr lang="he-IL" baseline="0" dirty="0" smtClean="0"/>
              <a:t> יציב קצב הייצור וקצב הגריעה משתווים. כלומר קצב הגדילה מתאפס.</a:t>
            </a:r>
          </a:p>
          <a:p>
            <a:r>
              <a:rPr lang="he-IL" dirty="0" smtClean="0"/>
              <a:t>ככל</a:t>
            </a:r>
            <a:r>
              <a:rPr lang="he-IL" baseline="0" dirty="0" smtClean="0"/>
              <a:t> שמייצרים יותר, כך הריכוז במצב היציב גדל. ככל שגורעים יותר הריכוז במצב היציב יורד.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7B40CB-0920-4BD8-89B4-BC27647F1055}" type="slidenum">
              <a:rPr lang="he-IL" smtClean="0"/>
              <a:t>17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670014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כאשר</a:t>
            </a:r>
            <a:r>
              <a:rPr lang="he-IL" baseline="0" dirty="0" smtClean="0"/>
              <a:t> הסיגנל עוצר יש לנו דעיכה </a:t>
            </a:r>
            <a:r>
              <a:rPr lang="he-IL" baseline="0" dirty="0" err="1" smtClean="0"/>
              <a:t>אקספוננציאלית</a:t>
            </a:r>
            <a:r>
              <a:rPr lang="he-IL" baseline="0" dirty="0" smtClean="0"/>
              <a:t>.</a:t>
            </a:r>
          </a:p>
          <a:p>
            <a:r>
              <a:rPr lang="he-IL" baseline="0" dirty="0" smtClean="0"/>
              <a:t>לשים לב שבגרף מדברים על פרמטרים קצת מוזרים.</a:t>
            </a:r>
          </a:p>
          <a:p>
            <a:r>
              <a:rPr lang="he-IL" baseline="0" dirty="0" smtClean="0"/>
              <a:t>אנו מתחילים מ-</a:t>
            </a:r>
            <a:r>
              <a:rPr lang="en-US" baseline="0" dirty="0" smtClean="0"/>
              <a:t>Y=</a:t>
            </a:r>
            <a:r>
              <a:rPr lang="en-US" baseline="0" dirty="0" err="1" smtClean="0"/>
              <a:t>Yst</a:t>
            </a:r>
            <a:r>
              <a:rPr lang="he-IL" baseline="0" dirty="0" smtClean="0"/>
              <a:t> וממשיכים עד </a:t>
            </a:r>
            <a:r>
              <a:rPr lang="en-US" baseline="0" dirty="0" smtClean="0"/>
              <a:t>Y=0</a:t>
            </a:r>
            <a:r>
              <a:rPr lang="he-IL" baseline="0" dirty="0" smtClean="0"/>
              <a:t>. כלומר האמצע הוא </a:t>
            </a:r>
            <a:r>
              <a:rPr lang="he-IL" baseline="0" dirty="0" err="1" smtClean="0"/>
              <a:t>כש</a:t>
            </a:r>
            <a:r>
              <a:rPr lang="he-IL" baseline="0" dirty="0" smtClean="0"/>
              <a:t>: </a:t>
            </a:r>
            <a:r>
              <a:rPr lang="en-US" baseline="0" dirty="0" smtClean="0"/>
              <a:t>y=0.5yst</a:t>
            </a:r>
            <a:r>
              <a:rPr lang="he-IL" baseline="0" dirty="0" smtClean="0"/>
              <a:t>.</a:t>
            </a:r>
          </a:p>
          <a:p>
            <a:r>
              <a:rPr lang="he-IL" baseline="0" dirty="0" smtClean="0"/>
              <a:t>נשים לב שזמן התגובה תלוי רק באלפא. ביתא משפיע על הריכוז במצב היציב אולם לא על זמן התגובה.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7B40CB-0920-4BD8-89B4-BC27647F1055}" type="slidenum">
              <a:rPr lang="he-IL" smtClean="0"/>
              <a:t>18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664412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זמן</a:t>
            </a:r>
            <a:r>
              <a:rPr lang="he-IL" baseline="0" dirty="0" smtClean="0"/>
              <a:t> התגובה כאן שווה לשקף הקודם.</a:t>
            </a:r>
          </a:p>
          <a:p>
            <a:r>
              <a:rPr lang="he-IL" baseline="0" dirty="0" smtClean="0"/>
              <a:t>ככל שאלפא גדול יותר מן התגובה יהיה קטן יותר.</a:t>
            </a:r>
          </a:p>
          <a:p>
            <a:r>
              <a:rPr lang="he-IL" baseline="0" dirty="0" smtClean="0"/>
              <a:t>בהתחלה הגרף מתלכד עם קו ישר כי </a:t>
            </a:r>
            <a:r>
              <a:rPr lang="he-IL" baseline="0" dirty="0" err="1" smtClean="0"/>
              <a:t>הגריעות</a:t>
            </a:r>
            <a:r>
              <a:rPr lang="he-IL" baseline="0" dirty="0" smtClean="0"/>
              <a:t> עדיין זניחות.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7B40CB-0920-4BD8-89B4-BC27647F1055}" type="slidenum">
              <a:rPr lang="he-IL" smtClean="0"/>
              <a:t>19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1760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7B40CB-0920-4BD8-89B4-BC27647F1055}" type="slidenum">
              <a:rPr lang="he-IL" smtClean="0"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411770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7B40CB-0920-4BD8-89B4-BC27647F1055}" type="slidenum">
              <a:rPr lang="he-IL" smtClean="0"/>
              <a:t>20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458577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7B40CB-0920-4BD8-89B4-BC27647F1055}" type="slidenum">
              <a:rPr lang="he-IL" smtClean="0"/>
              <a:t>21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677275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מוטציה</a:t>
            </a:r>
            <a:r>
              <a:rPr lang="he-IL" baseline="0" dirty="0" smtClean="0"/>
              <a:t> שמשנה אות אחת ב</a:t>
            </a:r>
            <a:r>
              <a:rPr lang="en-US" baseline="0" dirty="0" smtClean="0"/>
              <a:t>DNA</a:t>
            </a:r>
            <a:r>
              <a:rPr lang="he-IL" baseline="0" dirty="0" smtClean="0"/>
              <a:t> יכולה למנוע חיבור של גורם שעתוק ולגרום לאיבוד קשת ברשת.</a:t>
            </a:r>
          </a:p>
          <a:p>
            <a:r>
              <a:rPr lang="he-IL" baseline="0" dirty="0" smtClean="0"/>
              <a:t>בנוסף מוטציה שמייצרת אזור חיבור לגורם שעתוק מוסיפה קשת לרשת.</a:t>
            </a:r>
          </a:p>
          <a:p>
            <a:r>
              <a:rPr lang="he-IL" baseline="0" dirty="0" smtClean="0"/>
              <a:t>מוטציות כאלה מתרחשות כל הזמן ולכן אם אנו מצליחים לראות </a:t>
            </a:r>
            <a:r>
              <a:rPr lang="he-IL" baseline="0" dirty="0" err="1" smtClean="0"/>
              <a:t>איזשהי</a:t>
            </a:r>
            <a:r>
              <a:rPr lang="he-IL" baseline="0" dirty="0" smtClean="0"/>
              <a:t> תבנית ברשת ייתכן והיא אכן מסמנת משהו.</a:t>
            </a:r>
          </a:p>
          <a:p>
            <a:endParaRPr lang="he-IL" baseline="0" dirty="0" smtClean="0"/>
          </a:p>
          <a:p>
            <a:r>
              <a:rPr lang="he-IL" dirty="0" smtClean="0"/>
              <a:t>נשווה</a:t>
            </a:r>
            <a:r>
              <a:rPr lang="he-IL" baseline="0" dirty="0" smtClean="0"/>
              <a:t> לרשתות עם אותו מספר קשתות וצמתים. מה שיהיה רנדומאלי הוא מיקום הקשתות.</a:t>
            </a:r>
          </a:p>
          <a:p>
            <a:r>
              <a:rPr lang="he-IL" baseline="0" dirty="0" smtClean="0"/>
              <a:t>אם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7B40CB-0920-4BD8-89B4-BC27647F1055}" type="slidenum">
              <a:rPr lang="he-IL" smtClean="0"/>
              <a:t>22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3319853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קשת</a:t>
            </a:r>
            <a:r>
              <a:rPr lang="he-IL" baseline="0" dirty="0" smtClean="0"/>
              <a:t> לא עצמית: בוחרים צומת ואז צומת שונה ממנה. </a:t>
            </a:r>
          </a:p>
          <a:p>
            <a:r>
              <a:rPr lang="he-IL" baseline="0" dirty="0" smtClean="0"/>
              <a:t>קשת עצמית: בוחרים צומת והוא גם היעד של הקשת.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7B40CB-0920-4BD8-89B4-BC27647F1055}" type="slidenum">
              <a:rPr lang="he-IL" smtClean="0"/>
              <a:t>23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105808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קשתות</a:t>
            </a:r>
            <a:r>
              <a:rPr lang="he-IL" baseline="0" dirty="0" smtClean="0"/>
              <a:t> עצמיות בגרף מתייחסות לגורמי שעתוק שמווסתות את השעתוק של הגנים שלהם עצמם.</a:t>
            </a:r>
          </a:p>
          <a:p>
            <a:r>
              <a:rPr lang="he-IL" baseline="0" dirty="0" smtClean="0"/>
              <a:t>הרבה יותר מדכאים מאשר מעודדים.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7B40CB-0920-4BD8-89B4-BC27647F1055}" type="slidenum">
              <a:rPr lang="he-IL" smtClean="0"/>
              <a:t>24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4898876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ההסתברות</a:t>
            </a:r>
            <a:r>
              <a:rPr lang="he-IL" baseline="0" dirty="0" smtClean="0"/>
              <a:t> ל-</a:t>
            </a:r>
            <a:r>
              <a:rPr lang="en-US" baseline="0" dirty="0" smtClean="0"/>
              <a:t>K</a:t>
            </a:r>
            <a:r>
              <a:rPr lang="he-IL" baseline="0" dirty="0" smtClean="0"/>
              <a:t>: בוחרים </a:t>
            </a:r>
            <a:r>
              <a:rPr lang="en-US" baseline="0" dirty="0" smtClean="0"/>
              <a:t>K</a:t>
            </a:r>
            <a:r>
              <a:rPr lang="he-IL" baseline="0" dirty="0" smtClean="0"/>
              <a:t> קשתות מתוך הקשתות בגרף והן צריכות להיות עצמיות וכל השאר להיות לא עצמיות.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7B40CB-0920-4BD8-89B4-BC27647F1055}" type="slidenum">
              <a:rPr lang="he-IL" smtClean="0"/>
              <a:t>25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5416540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7B40CB-0920-4BD8-89B4-BC27647F1055}" type="slidenum">
              <a:rPr lang="he-IL" smtClean="0"/>
              <a:t>26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8482345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7B40CB-0920-4BD8-89B4-BC27647F1055}" type="slidenum">
              <a:rPr lang="he-IL" smtClean="0"/>
              <a:t>27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1013525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err="1" smtClean="0"/>
              <a:t>כש</a:t>
            </a:r>
            <a:r>
              <a:rPr lang="he-IL" baseline="0" dirty="0" smtClean="0"/>
              <a:t> </a:t>
            </a:r>
            <a:r>
              <a:rPr lang="en-US" baseline="0" dirty="0" smtClean="0"/>
              <a:t>X</a:t>
            </a:r>
            <a:r>
              <a:rPr lang="he-IL" baseline="0" dirty="0" smtClean="0"/>
              <a:t> קטן מהריכוז המשפיע המקסימלי, התוצאה היא </a:t>
            </a:r>
            <a:r>
              <a:rPr lang="en-US" baseline="0" dirty="0" smtClean="0"/>
              <a:t>B</a:t>
            </a:r>
            <a:r>
              <a:rPr lang="he-IL" baseline="0" dirty="0" smtClean="0"/>
              <a:t>, וכשהוא גדול התוצאה היא 0 כלומר אין ייצור של החלבון המתאים.</a:t>
            </a:r>
          </a:p>
          <a:p>
            <a:r>
              <a:rPr lang="he-IL" baseline="0" dirty="0" err="1" smtClean="0"/>
              <a:t>כש</a:t>
            </a:r>
            <a:r>
              <a:rPr lang="en-US" baseline="0" dirty="0" smtClean="0"/>
              <a:t>X</a:t>
            </a:r>
            <a:r>
              <a:rPr lang="he-IL" baseline="0" dirty="0" smtClean="0"/>
              <a:t> מגיע ל-</a:t>
            </a:r>
            <a:r>
              <a:rPr lang="en-US" baseline="0" dirty="0" smtClean="0"/>
              <a:t>K</a:t>
            </a:r>
            <a:r>
              <a:rPr lang="he-IL" baseline="0" dirty="0" smtClean="0"/>
              <a:t> וחוצה אותו הייצור של </a:t>
            </a:r>
            <a:r>
              <a:rPr lang="en-US" baseline="0" dirty="0" smtClean="0"/>
              <a:t>X</a:t>
            </a:r>
            <a:r>
              <a:rPr lang="he-IL" baseline="0" dirty="0" smtClean="0"/>
              <a:t> מפסיק, ואז הכמות של </a:t>
            </a:r>
            <a:r>
              <a:rPr lang="en-US" baseline="0" dirty="0" smtClean="0"/>
              <a:t>X</a:t>
            </a:r>
            <a:r>
              <a:rPr lang="he-IL" baseline="0" dirty="0" smtClean="0"/>
              <a:t> יורדת והוא שוב מתחת ל</a:t>
            </a:r>
            <a:r>
              <a:rPr lang="en-US" baseline="0" dirty="0" smtClean="0"/>
              <a:t>K</a:t>
            </a:r>
            <a:r>
              <a:rPr lang="he-IL" baseline="0" dirty="0" smtClean="0"/>
              <a:t> ואז הייצור שוב מתחיל וכך הלאה.</a:t>
            </a:r>
          </a:p>
          <a:p>
            <a:r>
              <a:rPr lang="he-IL" baseline="0" dirty="0" smtClean="0"/>
              <a:t>נשתמש לחישוב זמן התגובה במשוואה הליניארית (קירוב). </a:t>
            </a:r>
          </a:p>
          <a:p>
            <a:r>
              <a:rPr lang="en-US" baseline="0" dirty="0" smtClean="0"/>
              <a:t>K </a:t>
            </a:r>
            <a:r>
              <a:rPr lang="he-IL" baseline="0" dirty="0" smtClean="0"/>
              <a:t> שווה לריכוז (</a:t>
            </a:r>
            <a:r>
              <a:rPr lang="en-US" baseline="0" dirty="0" smtClean="0"/>
              <a:t>X</a:t>
            </a:r>
            <a:r>
              <a:rPr lang="he-IL" baseline="0" dirty="0" smtClean="0"/>
              <a:t>) שבו מיוצר חצי מהמקסימום.</a:t>
            </a:r>
          </a:p>
          <a:p>
            <a:r>
              <a:rPr lang="he-IL" baseline="0" dirty="0" smtClean="0"/>
              <a:t>ככל ש</a:t>
            </a:r>
            <a:r>
              <a:rPr lang="en-US" baseline="0" dirty="0" smtClean="0"/>
              <a:t>B</a:t>
            </a:r>
            <a:r>
              <a:rPr lang="he-IL" baseline="0" dirty="0" smtClean="0"/>
              <a:t> יותר גדול זמן התגובה הינו קצר יותר. </a:t>
            </a:r>
            <a:r>
              <a:rPr lang="en-US" baseline="0" dirty="0" smtClean="0"/>
              <a:t>B</a:t>
            </a:r>
            <a:r>
              <a:rPr lang="he-IL" baseline="0" dirty="0" smtClean="0"/>
              <a:t> הוא הייצור המקסימלי כאשר אין התערבות. אז אם </a:t>
            </a:r>
            <a:r>
              <a:rPr lang="en-US" baseline="0" dirty="0" smtClean="0"/>
              <a:t>B</a:t>
            </a:r>
            <a:r>
              <a:rPr lang="he-IL" baseline="0" dirty="0" smtClean="0"/>
              <a:t> מאד גדול בהתחלה יהיה ייצור גדול</a:t>
            </a:r>
          </a:p>
          <a:p>
            <a:r>
              <a:rPr lang="he-IL" baseline="0" dirty="0" smtClean="0"/>
              <a:t>ואז בגלל </a:t>
            </a:r>
            <a:r>
              <a:rPr lang="he-IL" baseline="0" dirty="0" err="1" smtClean="0"/>
              <a:t>האוטורגולציה</a:t>
            </a:r>
            <a:r>
              <a:rPr lang="he-IL" baseline="0" dirty="0" smtClean="0"/>
              <a:t> השלילית הייצור ייפסק ונגיע למצב יציב רצוי. בכך ניצור זמן תגובה קצר יחסית.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7B40CB-0920-4BD8-89B4-BC27647F1055}" type="slidenum">
              <a:rPr lang="he-IL" smtClean="0"/>
              <a:t>28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0995083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הערך</a:t>
            </a:r>
            <a:r>
              <a:rPr lang="he-IL" baseline="0" dirty="0" smtClean="0"/>
              <a:t> ברמה היציבה חייב להיות זהה. כי אם משנים אותו הפונקציה של החלבון עלולה להשתנות. לכן ערך זה יישמר קבוע בהשוואה.</a:t>
            </a:r>
          </a:p>
          <a:p>
            <a:r>
              <a:rPr lang="he-IL" baseline="0" dirty="0" smtClean="0"/>
              <a:t>נניח גם שאלפא קבועה על מנת שכמה שיותר פרמטרים יישארו קבועים.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7B40CB-0920-4BD8-89B4-BC27647F1055}" type="slidenum">
              <a:rPr lang="he-IL" smtClean="0"/>
              <a:t>29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985901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7B40CB-0920-4BD8-89B4-BC27647F1055}" type="slidenum">
              <a:rPr lang="he-IL" smtClean="0"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8947071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Bsimple</a:t>
            </a:r>
            <a:r>
              <a:rPr lang="he-IL" baseline="0" dirty="0" smtClean="0"/>
              <a:t> לא יכולה להשתנות כי היא משפיעה על </a:t>
            </a:r>
            <a:r>
              <a:rPr lang="en-US" baseline="0" dirty="0" smtClean="0"/>
              <a:t>K</a:t>
            </a:r>
            <a:r>
              <a:rPr lang="he-IL" baseline="0" dirty="0" smtClean="0"/>
              <a:t>.</a:t>
            </a:r>
          </a:p>
          <a:p>
            <a:r>
              <a:rPr lang="he-IL" baseline="0" dirty="0" smtClean="0"/>
              <a:t>קורה אותו דבר גם בפונקציות </a:t>
            </a:r>
            <a:r>
              <a:rPr lang="en-US" baseline="0" dirty="0" smtClean="0"/>
              <a:t>HILL</a:t>
            </a:r>
            <a:r>
              <a:rPr lang="he-IL" baseline="0" dirty="0" smtClean="0"/>
              <a:t>.</a:t>
            </a:r>
          </a:p>
          <a:p>
            <a:r>
              <a:rPr lang="he-IL" baseline="0" dirty="0" smtClean="0"/>
              <a:t>כלומר בפשוט (בלי </a:t>
            </a:r>
            <a:r>
              <a:rPr lang="he-IL" baseline="0" dirty="0" err="1" smtClean="0"/>
              <a:t>אוקורלציה</a:t>
            </a:r>
            <a:r>
              <a:rPr lang="he-IL" baseline="0" dirty="0" smtClean="0"/>
              <a:t>) אם אנחנו רוצים שה-</a:t>
            </a:r>
            <a:r>
              <a:rPr lang="en-US" baseline="0" dirty="0" smtClean="0"/>
              <a:t>B</a:t>
            </a:r>
            <a:r>
              <a:rPr lang="he-IL" baseline="0" dirty="0" smtClean="0"/>
              <a:t> תהיה כל כך גבוהה נצטרך להתפשר על רמה יציבה גבוהה או לחילופין שהגורמים המפחיתים את הריכוז יהיו ממש גבוהים.</a:t>
            </a:r>
          </a:p>
          <a:p>
            <a:r>
              <a:rPr lang="he-IL" baseline="0" dirty="0" smtClean="0"/>
              <a:t>כאן ניתן ש</a:t>
            </a:r>
            <a:r>
              <a:rPr lang="en-US" baseline="0" dirty="0" smtClean="0"/>
              <a:t>B</a:t>
            </a:r>
            <a:r>
              <a:rPr lang="he-IL" baseline="0" dirty="0" smtClean="0"/>
              <a:t> תהיה גבוהה ועדיין לשמור על רמה יציבה נמוכה יחסית.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7B40CB-0920-4BD8-89B4-BC27647F1055}" type="slidenum">
              <a:rPr lang="he-IL" smtClean="0"/>
              <a:t>30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6272555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Robustness</a:t>
            </a:r>
            <a:r>
              <a:rPr lang="he-IL" dirty="0" smtClean="0"/>
              <a:t>- חסינות</a:t>
            </a:r>
          </a:p>
          <a:p>
            <a:r>
              <a:rPr lang="he-IL" dirty="0" smtClean="0"/>
              <a:t>התנודות</a:t>
            </a:r>
            <a:r>
              <a:rPr lang="he-IL" baseline="0" dirty="0" smtClean="0"/>
              <a:t> הן עקב תנודות כלליות בתפוסת התא ומערכות הרגולציה שבו, ואפקטים נוספים בייצור החלבון.</a:t>
            </a:r>
          </a:p>
          <a:p>
            <a:r>
              <a:rPr lang="en-US" baseline="0" dirty="0" smtClean="0"/>
              <a:t>K</a:t>
            </a:r>
            <a:r>
              <a:rPr lang="he-IL" baseline="0" dirty="0" smtClean="0"/>
              <a:t> משתנה הרבה פחות בגלל שהוא תלוי בקשר הכימי בין </a:t>
            </a:r>
            <a:r>
              <a:rPr lang="en-US" baseline="0" dirty="0" smtClean="0"/>
              <a:t>X</a:t>
            </a:r>
            <a:r>
              <a:rPr lang="he-IL" baseline="0" dirty="0" smtClean="0"/>
              <a:t> לאתר החיבור שלו.</a:t>
            </a:r>
          </a:p>
          <a:p>
            <a:r>
              <a:rPr lang="he-IL" baseline="0" dirty="0" smtClean="0"/>
              <a:t>שינוי ב</a:t>
            </a:r>
            <a:r>
              <a:rPr lang="en-US" baseline="0" dirty="0" smtClean="0"/>
              <a:t>B</a:t>
            </a:r>
            <a:r>
              <a:rPr lang="he-IL" baseline="0" dirty="0" smtClean="0"/>
              <a:t> מוביל לשינוי מתאים של ה</a:t>
            </a:r>
            <a:r>
              <a:rPr lang="en-US" baseline="0" dirty="0" smtClean="0"/>
              <a:t>X</a:t>
            </a:r>
            <a:r>
              <a:rPr lang="he-IL" baseline="0" dirty="0" smtClean="0"/>
              <a:t> היציב ברגולציה פשוטה.</a:t>
            </a:r>
          </a:p>
          <a:p>
            <a:r>
              <a:rPr lang="he-IL" baseline="0" dirty="0" smtClean="0"/>
              <a:t>לכן </a:t>
            </a:r>
            <a:r>
              <a:rPr lang="he-IL" baseline="0" dirty="0" err="1" smtClean="0"/>
              <a:t>אוטורגרציה</a:t>
            </a:r>
            <a:r>
              <a:rPr lang="he-IL" baseline="0" dirty="0" smtClean="0"/>
              <a:t> שלילית מעלה את החסינות של ערך המצב היציב לתנודה הכי נפוצה שהיא ב</a:t>
            </a:r>
            <a:r>
              <a:rPr lang="en-US" baseline="0" dirty="0" smtClean="0"/>
              <a:t>B</a:t>
            </a:r>
            <a:endParaRPr lang="he-IL" baseline="0" dirty="0" smtClean="0"/>
          </a:p>
          <a:p>
            <a:r>
              <a:rPr lang="he-IL" baseline="0" dirty="0" smtClean="0"/>
              <a:t>נדגיש שחסינות היא תכונה חשובה מבחינה ביולוגית.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7B40CB-0920-4BD8-89B4-BC27647F1055}" type="slidenum">
              <a:rPr lang="he-IL" smtClean="0"/>
              <a:t>31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70300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7B40CB-0920-4BD8-89B4-BC27647F1055}" type="slidenum">
              <a:rPr lang="he-IL" smtClean="0"/>
              <a:t>32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4123414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7B40CB-0920-4BD8-89B4-BC27647F1055}" type="slidenum">
              <a:rPr lang="he-IL" smtClean="0"/>
              <a:t>33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0080660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צריך</a:t>
            </a:r>
            <a:r>
              <a:rPr lang="he-IL" baseline="0" dirty="0" smtClean="0"/>
              <a:t> להשוות את מספר הסב-גרף ברשת למספר ברשת </a:t>
            </a:r>
            <a:r>
              <a:rPr lang="he-IL" baseline="0" dirty="0" err="1" smtClean="0"/>
              <a:t>רדנומאלית</a:t>
            </a:r>
            <a:r>
              <a:rPr lang="he-IL" baseline="0" dirty="0" smtClean="0"/>
              <a:t> על מנת לדעת אם הוא מהווה מוטיב.</a:t>
            </a:r>
          </a:p>
          <a:p>
            <a:r>
              <a:rPr lang="he-IL" baseline="0" dirty="0" smtClean="0"/>
              <a:t>ברשת </a:t>
            </a:r>
            <a:r>
              <a:rPr lang="he-IL" baseline="0" dirty="0" err="1" smtClean="0"/>
              <a:t>רנדומית</a:t>
            </a:r>
            <a:r>
              <a:rPr lang="he-IL" baseline="0" dirty="0" smtClean="0"/>
              <a:t> יש </a:t>
            </a:r>
            <a:r>
              <a:rPr lang="en-US" baseline="0" dirty="0" smtClean="0"/>
              <a:t>N</a:t>
            </a:r>
            <a:r>
              <a:rPr lang="he-IL" baseline="0" dirty="0" smtClean="0"/>
              <a:t> צמתים ו-</a:t>
            </a:r>
            <a:r>
              <a:rPr lang="en-US" baseline="0" dirty="0" smtClean="0"/>
              <a:t>E</a:t>
            </a:r>
            <a:r>
              <a:rPr lang="he-IL" baseline="0" dirty="0" smtClean="0"/>
              <a:t> קשתות. ויש </a:t>
            </a:r>
            <a:r>
              <a:rPr lang="en-US" baseline="0" dirty="0" smtClean="0"/>
              <a:t>N^2</a:t>
            </a:r>
            <a:r>
              <a:rPr lang="he-IL" baseline="0" dirty="0" smtClean="0"/>
              <a:t> מקומות פוטנציאליים לשים קשתות מכוונות.</a:t>
            </a:r>
          </a:p>
          <a:p>
            <a:endParaRPr lang="he-IL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7B40CB-0920-4BD8-89B4-BC27647F1055}" type="slidenum">
              <a:rPr lang="he-IL" smtClean="0"/>
              <a:t>34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9861156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כאשר</a:t>
            </a:r>
            <a:r>
              <a:rPr lang="he-IL" baseline="0" dirty="0" smtClean="0"/>
              <a:t> </a:t>
            </a:r>
            <a:r>
              <a:rPr lang="en-US" baseline="0" dirty="0" smtClean="0"/>
              <a:t>N</a:t>
            </a:r>
            <a:r>
              <a:rPr lang="he-IL" baseline="0" dirty="0" smtClean="0"/>
              <a:t> מספיק גדול יש </a:t>
            </a:r>
            <a:r>
              <a:rPr lang="en-US" baseline="0" dirty="0" err="1" smtClean="0"/>
              <a:t>N^n</a:t>
            </a:r>
            <a:r>
              <a:rPr lang="en-US" baseline="0" dirty="0" smtClean="0"/>
              <a:t> </a:t>
            </a:r>
            <a:r>
              <a:rPr lang="he-IL" baseline="0" dirty="0" smtClean="0"/>
              <a:t> אופציות לבחור </a:t>
            </a:r>
            <a:r>
              <a:rPr lang="en-US" baseline="0" dirty="0" smtClean="0"/>
              <a:t>n</a:t>
            </a:r>
            <a:r>
              <a:rPr lang="he-IL" baseline="0" dirty="0" smtClean="0"/>
              <a:t> צמתים מתוך </a:t>
            </a:r>
            <a:r>
              <a:rPr lang="en-US" baseline="0" dirty="0" smtClean="0"/>
              <a:t>N</a:t>
            </a:r>
            <a:r>
              <a:rPr lang="he-IL" baseline="0" dirty="0" smtClean="0"/>
              <a:t> הצמתים ברשת. (במקרה שלנו </a:t>
            </a:r>
            <a:r>
              <a:rPr lang="en-US" baseline="0" dirty="0" smtClean="0"/>
              <a:t>n=3</a:t>
            </a:r>
            <a:r>
              <a:rPr lang="he-IL" baseline="0" dirty="0" smtClean="0"/>
              <a:t>).</a:t>
            </a:r>
          </a:p>
          <a:p>
            <a:r>
              <a:rPr lang="he-IL" baseline="0" dirty="0" smtClean="0"/>
              <a:t>לכל קשת יש הסתברות </a:t>
            </a:r>
            <a:r>
              <a:rPr lang="en-US" baseline="0" dirty="0" smtClean="0"/>
              <a:t>p</a:t>
            </a:r>
            <a:r>
              <a:rPr lang="he-IL" baseline="0" dirty="0" smtClean="0"/>
              <a:t> ולכן יש </a:t>
            </a:r>
            <a:r>
              <a:rPr lang="en-US" baseline="0" dirty="0" err="1" smtClean="0"/>
              <a:t>p^g</a:t>
            </a:r>
            <a:r>
              <a:rPr lang="he-IL" baseline="0" dirty="0" smtClean="0"/>
              <a:t> זאת ההסתברות לקבל כל אחת מהקשתות במקום הנכון.</a:t>
            </a:r>
          </a:p>
          <a:p>
            <a:r>
              <a:rPr lang="en-US" baseline="0" dirty="0" smtClean="0"/>
              <a:t>A</a:t>
            </a:r>
            <a:r>
              <a:rPr lang="he-IL" baseline="0" dirty="0" smtClean="0"/>
              <a:t> זה כמות הפרמוטציות של תת הגרף. למשל במעגל </a:t>
            </a:r>
            <a:r>
              <a:rPr lang="en-US" baseline="0" dirty="0" smtClean="0"/>
              <a:t>a=3</a:t>
            </a:r>
            <a:r>
              <a:rPr lang="he-IL" baseline="0" dirty="0" smtClean="0"/>
              <a:t>.</a:t>
            </a:r>
          </a:p>
          <a:p>
            <a:r>
              <a:rPr lang="he-IL" baseline="0" dirty="0" smtClean="0"/>
              <a:t>ממוצע החיבוריות- המספר הממוצע של קשתות לצומת.</a:t>
            </a:r>
          </a:p>
          <a:p>
            <a:r>
              <a:rPr lang="he-IL" baseline="0" dirty="0" smtClean="0"/>
              <a:t>כלומר עם למדא גבוהה </a:t>
            </a:r>
            <a:r>
              <a:rPr lang="he-IL" baseline="0" dirty="0" err="1" smtClean="0"/>
              <a:t>כולמר</a:t>
            </a:r>
            <a:r>
              <a:rPr lang="he-IL" baseline="0" dirty="0" smtClean="0"/>
              <a:t> יש הרבה קישוריות יהיו יותר תת-גרפים.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7B40CB-0920-4BD8-89B4-BC27647F1055}" type="slidenum">
              <a:rPr lang="he-IL" smtClean="0"/>
              <a:t>35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2002838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נניח</a:t>
            </a:r>
            <a:r>
              <a:rPr lang="he-IL" baseline="0" dirty="0" smtClean="0"/>
              <a:t> שלמדא נשארת קבועה כשאנו מגדילים את הרשת.</a:t>
            </a:r>
          </a:p>
          <a:p>
            <a:r>
              <a:rPr lang="he-IL" baseline="0" dirty="0" smtClean="0"/>
              <a:t>לכן מספר המופעים של תת הגרף תלוי בהפרש בין מספר הצמים והקשתות בתת הגרף.</a:t>
            </a:r>
          </a:p>
          <a:p>
            <a:r>
              <a:rPr lang="he-IL" baseline="0" dirty="0" smtClean="0"/>
              <a:t>בגלל שמספר הקשתות שווה למספר הצמתים, מספר המופעים לא משתנה כתלות בגודל הרשת.</a:t>
            </a:r>
          </a:p>
          <a:p>
            <a:r>
              <a:rPr lang="he-IL" baseline="0" dirty="0" smtClean="0"/>
              <a:t>מספר תתי הגרפים בצורת </a:t>
            </a:r>
            <a:r>
              <a:rPr lang="en-US" baseline="0" dirty="0" smtClean="0"/>
              <a:t>V</a:t>
            </a:r>
            <a:r>
              <a:rPr lang="he-IL" baseline="0" dirty="0" smtClean="0"/>
              <a:t> גדלים ליניארית בגודל הרשת, אולם ההסתברות שהם יסגרו משלוש כזה היא </a:t>
            </a:r>
            <a:r>
              <a:rPr lang="en-US" baseline="0" dirty="0" smtClean="0"/>
              <a:t>1/N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7B40CB-0920-4BD8-89B4-BC27647F1055}" type="slidenum">
              <a:rPr lang="he-IL" smtClean="0"/>
              <a:t>36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2289846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FFL</a:t>
            </a:r>
            <a:r>
              <a:rPr lang="he-IL" baseline="0" dirty="0" smtClean="0"/>
              <a:t> הוא מוטיב בעוד 3</a:t>
            </a:r>
            <a:r>
              <a:rPr lang="en-US" baseline="0" dirty="0" smtClean="0"/>
              <a:t>LOOP</a:t>
            </a:r>
            <a:r>
              <a:rPr lang="he-IL" baseline="0" dirty="0" smtClean="0"/>
              <a:t> לא והוא אפילו אנטי-מוטיב.</a:t>
            </a:r>
          </a:p>
          <a:p>
            <a:r>
              <a:rPr lang="he-IL" baseline="0" dirty="0" smtClean="0"/>
              <a:t>אותן תוצאות מתקבלות גם כשמשווים לרשת רנדומאלית שיותר קרובה לרשת הנבדקת.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7B40CB-0920-4BD8-89B4-BC27647F1055}" type="slidenum">
              <a:rPr lang="he-IL" smtClean="0"/>
              <a:t>37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8849958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ל</a:t>
            </a:r>
            <a:r>
              <a:rPr lang="en-US" dirty="0" smtClean="0"/>
              <a:t>FFL</a:t>
            </a:r>
            <a:r>
              <a:rPr lang="he-IL" baseline="0" dirty="0" smtClean="0"/>
              <a:t> יש שני מסלולי רגולציה. אחד ישיר ואחד עקיף (דרך </a:t>
            </a:r>
            <a:r>
              <a:rPr lang="en-US" baseline="0" dirty="0" smtClean="0"/>
              <a:t>Y</a:t>
            </a:r>
            <a:r>
              <a:rPr lang="he-IL" baseline="0" dirty="0" smtClean="0"/>
              <a:t>).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7B40CB-0920-4BD8-89B4-BC27647F1055}" type="slidenum">
              <a:rPr lang="he-IL" smtClean="0"/>
              <a:t>38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6921808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כל</a:t>
            </a:r>
            <a:r>
              <a:rPr lang="he-IL" baseline="0" dirty="0" smtClean="0"/>
              <a:t> קשת יכולה להיות בפלוס או במינוס (שפעול או דיכוי). כלומר 8 אופציות.</a:t>
            </a:r>
          </a:p>
          <a:p>
            <a:r>
              <a:rPr lang="he-IL" baseline="0" dirty="0" smtClean="0"/>
              <a:t>השמינייה מחולקת לשתי קבוצות- עקבי ולא-עקבי, ע"י השוואה בין שני המסלולים מ</a:t>
            </a:r>
            <a:r>
              <a:rPr lang="en-US" baseline="0" dirty="0" smtClean="0"/>
              <a:t>X</a:t>
            </a:r>
            <a:r>
              <a:rPr lang="he-IL" baseline="0" dirty="0" smtClean="0"/>
              <a:t> ל</a:t>
            </a:r>
            <a:r>
              <a:rPr lang="en-US" baseline="0" dirty="0" smtClean="0"/>
              <a:t>Z</a:t>
            </a:r>
            <a:r>
              <a:rPr lang="he-IL" baseline="0" dirty="0" smtClean="0"/>
              <a:t>. אם לשניהם אותו סימן זה עקבי.</a:t>
            </a:r>
          </a:p>
          <a:p>
            <a:r>
              <a:rPr lang="he-IL" baseline="0" dirty="0" smtClean="0"/>
              <a:t>קשת עם חץ זה שפעול והשני זה דיכוי.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7B40CB-0920-4BD8-89B4-BC27647F1055}" type="slidenum">
              <a:rPr lang="he-IL" smtClean="0"/>
              <a:t>39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24028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תהליך</a:t>
            </a:r>
            <a:r>
              <a:rPr lang="he-IL" baseline="0" dirty="0" smtClean="0"/>
              <a:t> שבו מולקולת </a:t>
            </a:r>
            <a:r>
              <a:rPr lang="en-US" baseline="0" dirty="0" smtClean="0"/>
              <a:t>RNA</a:t>
            </a:r>
            <a:r>
              <a:rPr lang="he-IL" baseline="0" dirty="0" smtClean="0"/>
              <a:t> מיוצרת לפי תבנית של מולקולת </a:t>
            </a:r>
            <a:r>
              <a:rPr lang="en-US" baseline="0" dirty="0" smtClean="0"/>
              <a:t>DNA</a:t>
            </a:r>
            <a:r>
              <a:rPr lang="he-IL" baseline="0" dirty="0" smtClean="0"/>
              <a:t>. זהו שלב מקדים לתהליך התרגום שבו ה-</a:t>
            </a:r>
            <a:r>
              <a:rPr lang="en-US" baseline="0" dirty="0" smtClean="0"/>
              <a:t>RNA</a:t>
            </a:r>
            <a:r>
              <a:rPr lang="he-IL" baseline="0" dirty="0" smtClean="0"/>
              <a:t> משמש כתבנית ליצירת חלבון.</a:t>
            </a:r>
          </a:p>
          <a:p>
            <a:r>
              <a:rPr lang="he-IL" baseline="0" dirty="0" err="1" smtClean="0"/>
              <a:t>התעתוק</a:t>
            </a:r>
            <a:r>
              <a:rPr lang="he-IL" baseline="0" dirty="0" smtClean="0"/>
              <a:t> מתבצע ע"י האנזים (חלבון) </a:t>
            </a:r>
            <a:r>
              <a:rPr lang="en-US" baseline="0" dirty="0" smtClean="0"/>
              <a:t>RNA-P</a:t>
            </a:r>
            <a:r>
              <a:rPr lang="he-IL" baseline="0" dirty="0" smtClean="0"/>
              <a:t> (</a:t>
            </a:r>
            <a:r>
              <a:rPr lang="he-IL" baseline="0" dirty="0" err="1" smtClean="0"/>
              <a:t>פולימרז</a:t>
            </a:r>
            <a:r>
              <a:rPr lang="he-IL" baseline="0" dirty="0" smtClean="0"/>
              <a:t>). האנזים נצמד לפני </a:t>
            </a:r>
            <a:r>
              <a:rPr lang="he-IL" baseline="0" dirty="0" err="1" smtClean="0"/>
              <a:t>התעתוק</a:t>
            </a:r>
            <a:r>
              <a:rPr lang="he-IL" baseline="0" dirty="0" smtClean="0"/>
              <a:t> לאזור המצוי לפני תחיל הגן והקרוי </a:t>
            </a:r>
            <a:r>
              <a:rPr lang="he-IL" baseline="0" dirty="0" err="1" smtClean="0"/>
              <a:t>פרומוטור</a:t>
            </a:r>
            <a:r>
              <a:rPr lang="he-IL" baseline="0" dirty="0" smtClean="0"/>
              <a:t>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7B40CB-0920-4BD8-89B4-BC27647F1055}" type="slidenum">
              <a:rPr lang="he-IL" smtClean="0"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3684836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השוואה</a:t>
            </a:r>
            <a:r>
              <a:rPr lang="he-IL" baseline="0" dirty="0" smtClean="0"/>
              <a:t> בין שמונת הסוגים השונים בבקטריה ובשמרים.</a:t>
            </a:r>
          </a:p>
          <a:p>
            <a:r>
              <a:rPr lang="he-IL" baseline="0" dirty="0" smtClean="0"/>
              <a:t>יש שני סוגים דומיננטיים, אחד עקבי ואחד לא. וכל השאר הרבה פחות נפוצים. בהמשך ננסה להבין מדוע.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7B40CB-0920-4BD8-89B4-BC27647F1055}" type="slidenum">
              <a:rPr lang="he-IL" smtClean="0"/>
              <a:t>40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8730134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צריך</a:t>
            </a:r>
            <a:r>
              <a:rPr lang="he-IL" baseline="0" dirty="0" smtClean="0"/>
              <a:t> להבין כיצד פונקציית הקלט של </a:t>
            </a:r>
            <a:r>
              <a:rPr lang="en-US" baseline="0" dirty="0" smtClean="0"/>
              <a:t>Z</a:t>
            </a:r>
            <a:r>
              <a:rPr lang="he-IL" baseline="0" dirty="0" smtClean="0"/>
              <a:t> משופעת משני המווסתים </a:t>
            </a:r>
            <a:r>
              <a:rPr lang="en-US" baseline="0" dirty="0" smtClean="0"/>
              <a:t>X</a:t>
            </a:r>
            <a:r>
              <a:rPr lang="he-IL" baseline="0" dirty="0" smtClean="0"/>
              <a:t> ו-</a:t>
            </a:r>
            <a:r>
              <a:rPr lang="en-US" baseline="0" dirty="0" smtClean="0"/>
              <a:t>Y</a:t>
            </a:r>
            <a:r>
              <a:rPr lang="he-IL" baseline="0" dirty="0" smtClean="0"/>
              <a:t>.</a:t>
            </a:r>
          </a:p>
          <a:p>
            <a:r>
              <a:rPr lang="en-US" baseline="0" dirty="0" smtClean="0"/>
              <a:t>And</a:t>
            </a:r>
            <a:r>
              <a:rPr lang="he-IL" baseline="0" dirty="0" smtClean="0"/>
              <a:t>- גם </a:t>
            </a:r>
            <a:r>
              <a:rPr lang="en-US" baseline="0" dirty="0" smtClean="0"/>
              <a:t>X</a:t>
            </a:r>
            <a:r>
              <a:rPr lang="he-IL" baseline="0" dirty="0" smtClean="0"/>
              <a:t> וגם </a:t>
            </a:r>
            <a:r>
              <a:rPr lang="en-US" baseline="0" dirty="0" smtClean="0"/>
              <a:t>Y</a:t>
            </a:r>
            <a:r>
              <a:rPr lang="he-IL" baseline="0" dirty="0" smtClean="0"/>
              <a:t> צריכים להקשר כדי להשפיע על </a:t>
            </a:r>
            <a:r>
              <a:rPr lang="en-US" baseline="0" dirty="0" smtClean="0"/>
              <a:t>Z</a:t>
            </a:r>
            <a:r>
              <a:rPr lang="he-IL" baseline="0" dirty="0" smtClean="0"/>
              <a:t>.</a:t>
            </a:r>
          </a:p>
          <a:p>
            <a:r>
              <a:rPr lang="en-US" baseline="0" dirty="0" smtClean="0"/>
              <a:t>Or</a:t>
            </a:r>
            <a:r>
              <a:rPr lang="he-IL" baseline="0" dirty="0" smtClean="0"/>
              <a:t>- מספיק שאחד מהרגולטורים נקשר.</a:t>
            </a:r>
          </a:p>
          <a:p>
            <a:r>
              <a:rPr lang="he-IL" dirty="0" smtClean="0"/>
              <a:t>הרגולטורים</a:t>
            </a:r>
            <a:r>
              <a:rPr lang="he-IL" baseline="0" dirty="0" smtClean="0"/>
              <a:t> צריכים לרוב מגיבים לגירוי חיצוני בצורת סיגנל.</a:t>
            </a:r>
          </a:p>
          <a:p>
            <a:r>
              <a:rPr lang="he-IL" baseline="0" dirty="0" smtClean="0"/>
              <a:t>בד"כ הזמן שלוקח לסיגנל להשפיע קצר משמעותית מזמן השעתוק.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7B40CB-0920-4BD8-89B4-BC27647F1055}" type="slidenum">
              <a:rPr lang="he-IL" smtClean="0"/>
              <a:t>41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0506086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בזמן</a:t>
            </a:r>
            <a:r>
              <a:rPr lang="he-IL" baseline="0" dirty="0" smtClean="0"/>
              <a:t> 0 סיגנל חזק </a:t>
            </a:r>
            <a:r>
              <a:rPr lang="en-US" baseline="0" dirty="0" smtClean="0"/>
              <a:t>SX</a:t>
            </a:r>
            <a:r>
              <a:rPr lang="he-IL" baseline="0" dirty="0" smtClean="0"/>
              <a:t> משפיע על </a:t>
            </a:r>
            <a:r>
              <a:rPr lang="en-US" baseline="0" dirty="0" smtClean="0"/>
              <a:t>X</a:t>
            </a:r>
            <a:r>
              <a:rPr lang="he-IL" baseline="0" dirty="0" smtClean="0"/>
              <a:t> והופך אותו בזמן קצר לצורתו האקטיבית </a:t>
            </a:r>
            <a:r>
              <a:rPr lang="en-US" baseline="0" dirty="0" smtClean="0"/>
              <a:t>X</a:t>
            </a:r>
            <a:r>
              <a:rPr lang="he-IL" baseline="0" dirty="0" smtClean="0"/>
              <a:t>*.</a:t>
            </a:r>
          </a:p>
          <a:p>
            <a:r>
              <a:rPr lang="en-US" baseline="0" dirty="0" smtClean="0"/>
              <a:t>X</a:t>
            </a:r>
            <a:r>
              <a:rPr lang="he-IL" baseline="0" dirty="0" smtClean="0"/>
              <a:t>* מתחבר בו זמנית ל-</a:t>
            </a:r>
            <a:r>
              <a:rPr lang="en-US" baseline="0" dirty="0" smtClean="0"/>
              <a:t>Y</a:t>
            </a:r>
            <a:r>
              <a:rPr lang="he-IL" baseline="0" dirty="0" smtClean="0"/>
              <a:t> (ומתחיל בייצורו) ול-</a:t>
            </a:r>
            <a:r>
              <a:rPr lang="en-US" baseline="0" dirty="0" smtClean="0"/>
              <a:t>Z</a:t>
            </a:r>
            <a:r>
              <a:rPr lang="he-IL" baseline="0" dirty="0" smtClean="0"/>
              <a:t> (כרגע לא משפיע עליו בגלל ה</a:t>
            </a:r>
            <a:r>
              <a:rPr lang="en-US" baseline="0" dirty="0" smtClean="0"/>
              <a:t>AND</a:t>
            </a:r>
            <a:r>
              <a:rPr lang="he-IL" baseline="0" dirty="0" smtClean="0"/>
              <a:t>)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7B40CB-0920-4BD8-89B4-BC27647F1055}" type="slidenum">
              <a:rPr lang="he-IL" smtClean="0"/>
              <a:t>42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5258323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המשווא</a:t>
            </a:r>
            <a:r>
              <a:rPr lang="he-IL" baseline="0" dirty="0" smtClean="0"/>
              <a:t>ה השנייה מייצגת את השינוי בריכוז </a:t>
            </a:r>
            <a:r>
              <a:rPr lang="en-US" baseline="0" dirty="0" smtClean="0"/>
              <a:t>Y</a:t>
            </a:r>
            <a:r>
              <a:rPr lang="he-IL" baseline="0" dirty="0" smtClean="0"/>
              <a:t>. כלומר את ההצטברות שלו.</a:t>
            </a:r>
          </a:p>
          <a:p>
            <a:r>
              <a:rPr lang="he-IL" baseline="0" dirty="0" smtClean="0"/>
              <a:t>במשוואה השלישית </a:t>
            </a:r>
            <a:r>
              <a:rPr lang="en-US" baseline="0" dirty="0" smtClean="0"/>
              <a:t>Z</a:t>
            </a:r>
            <a:r>
              <a:rPr lang="he-IL" baseline="0" dirty="0" smtClean="0"/>
              <a:t> תלוי במעבר של ריכוז שני רגולטורים את סף החסימה.</a:t>
            </a:r>
          </a:p>
          <a:p>
            <a:r>
              <a:rPr lang="he-IL" baseline="0" dirty="0" smtClean="0"/>
              <a:t>נשים לב שיש שלושה ספים שצריך לעבור כדי ש-</a:t>
            </a:r>
            <a:r>
              <a:rPr lang="en-US" baseline="0" dirty="0" smtClean="0"/>
              <a:t>Z</a:t>
            </a:r>
            <a:r>
              <a:rPr lang="he-IL" baseline="0" dirty="0" smtClean="0"/>
              <a:t> יהיה מיוצר.</a:t>
            </a:r>
          </a:p>
          <a:p>
            <a:r>
              <a:rPr lang="he-IL" baseline="0" dirty="0" err="1" smtClean="0"/>
              <a:t>הדיליי</a:t>
            </a:r>
            <a:r>
              <a:rPr lang="he-IL" baseline="0" dirty="0" smtClean="0"/>
              <a:t> נובע מהזמן שלוקח ל-</a:t>
            </a:r>
            <a:r>
              <a:rPr lang="en-US" baseline="0" dirty="0" smtClean="0"/>
              <a:t>Y</a:t>
            </a:r>
            <a:r>
              <a:rPr lang="he-IL" baseline="0" dirty="0" smtClean="0"/>
              <a:t>* לעבור את הסף על מנת להשפיע בתור רגולטור.</a:t>
            </a:r>
          </a:p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7B40CB-0920-4BD8-89B4-BC27647F1055}" type="slidenum">
              <a:rPr lang="he-IL" smtClean="0"/>
              <a:t>43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5700411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7B40CB-0920-4BD8-89B4-BC27647F1055}" type="slidenum">
              <a:rPr lang="he-IL" smtClean="0"/>
              <a:t>44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4988900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7B40CB-0920-4BD8-89B4-BC27647F1055}" type="slidenum">
              <a:rPr lang="he-IL" smtClean="0"/>
              <a:t>45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5930039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7B40CB-0920-4BD8-89B4-BC27647F1055}" type="slidenum">
              <a:rPr lang="he-IL" smtClean="0"/>
              <a:t>46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4610161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זמן</a:t>
            </a:r>
            <a:r>
              <a:rPr lang="he-IL" baseline="0" dirty="0" smtClean="0"/>
              <a:t> </a:t>
            </a:r>
            <a:r>
              <a:rPr lang="he-IL" baseline="0" dirty="0" err="1" smtClean="0"/>
              <a:t>ההשהייה</a:t>
            </a:r>
            <a:r>
              <a:rPr lang="he-IL" baseline="0" dirty="0" smtClean="0"/>
              <a:t> תלוי בפרמטרים ביו-כימיים של </a:t>
            </a:r>
            <a:r>
              <a:rPr lang="en-US" baseline="0" dirty="0" smtClean="0"/>
              <a:t>Y</a:t>
            </a:r>
            <a:r>
              <a:rPr lang="he-IL" baseline="0" dirty="0" smtClean="0"/>
              <a:t>, כלומר יכולים להשתנות במהלך האבולוציה בהתאם לצורך.</a:t>
            </a:r>
          </a:p>
          <a:p>
            <a:r>
              <a:rPr lang="he-IL" baseline="0" dirty="0" smtClean="0"/>
              <a:t>נרצה ש</a:t>
            </a:r>
            <a:r>
              <a:rPr lang="en-US" baseline="0" dirty="0" smtClean="0"/>
              <a:t>KYZ</a:t>
            </a:r>
            <a:r>
              <a:rPr lang="he-IL" baseline="0" dirty="0" smtClean="0"/>
              <a:t> יהיה משמעותית נמוך מ-</a:t>
            </a:r>
            <a:r>
              <a:rPr lang="en-US" baseline="0" dirty="0" smtClean="0"/>
              <a:t>YST</a:t>
            </a:r>
            <a:r>
              <a:rPr lang="he-IL" baseline="0" dirty="0" smtClean="0"/>
              <a:t>, על מנת שלא נכנס למצבים לא יציבים.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7B40CB-0920-4BD8-89B4-BC27647F1055}" type="slidenum">
              <a:rPr lang="he-IL" smtClean="0"/>
              <a:t>47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4330462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כשהסיגנל</a:t>
            </a:r>
            <a:r>
              <a:rPr lang="he-IL" baseline="0" dirty="0" smtClean="0"/>
              <a:t> </a:t>
            </a:r>
            <a:r>
              <a:rPr lang="en-US" baseline="0" dirty="0" smtClean="0"/>
              <a:t>SX</a:t>
            </a:r>
            <a:r>
              <a:rPr lang="he-IL" baseline="0" dirty="0" smtClean="0"/>
              <a:t> מפסיק, </a:t>
            </a:r>
            <a:r>
              <a:rPr lang="en-US" baseline="0" dirty="0" smtClean="0"/>
              <a:t>X</a:t>
            </a:r>
            <a:r>
              <a:rPr lang="he-IL" baseline="0" dirty="0" smtClean="0"/>
              <a:t> כבר לא אקטיבי ולא מתחבר ל-</a:t>
            </a:r>
            <a:r>
              <a:rPr lang="en-US" baseline="0" dirty="0" smtClean="0"/>
              <a:t>Z</a:t>
            </a:r>
            <a:r>
              <a:rPr lang="he-IL" baseline="0" dirty="0" smtClean="0"/>
              <a:t>. </a:t>
            </a:r>
          </a:p>
          <a:p>
            <a:r>
              <a:rPr lang="he-IL" baseline="0" dirty="0" smtClean="0"/>
              <a:t>בגלל שזה </a:t>
            </a:r>
            <a:r>
              <a:rPr lang="en-US" baseline="0" dirty="0" smtClean="0"/>
              <a:t>AND</a:t>
            </a:r>
            <a:r>
              <a:rPr lang="he-IL" baseline="0" dirty="0" smtClean="0"/>
              <a:t> ייצור </a:t>
            </a:r>
            <a:r>
              <a:rPr lang="en-US" baseline="0" dirty="0" smtClean="0"/>
              <a:t>Z</a:t>
            </a:r>
            <a:r>
              <a:rPr lang="he-IL" baseline="0" dirty="0" smtClean="0"/>
              <a:t> מפסיק.</a:t>
            </a:r>
            <a:endParaRPr lang="he-IL" dirty="0" smtClean="0"/>
          </a:p>
          <a:p>
            <a:endParaRPr lang="he-IL" baseline="0" dirty="0" smtClean="0"/>
          </a:p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7B40CB-0920-4BD8-89B4-BC27647F1055}" type="slidenum">
              <a:rPr lang="he-IL" smtClean="0"/>
              <a:t>48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6684371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מזהה התמדה. כלומר אם האות קטן</a:t>
            </a:r>
            <a:r>
              <a:rPr lang="he-IL" baseline="0" dirty="0" smtClean="0"/>
              <a:t> מזמן ההשהיה הוא לא יוביל לייצור </a:t>
            </a:r>
            <a:r>
              <a:rPr lang="en-US" baseline="0" dirty="0" smtClean="0"/>
              <a:t>Z</a:t>
            </a:r>
            <a:r>
              <a:rPr lang="he-IL" baseline="0" dirty="0" smtClean="0"/>
              <a:t>.</a:t>
            </a:r>
          </a:p>
          <a:p>
            <a:r>
              <a:rPr lang="en-US" baseline="0" dirty="0" smtClean="0"/>
              <a:t>Y</a:t>
            </a:r>
            <a:r>
              <a:rPr lang="he-IL" baseline="0" dirty="0" smtClean="0"/>
              <a:t> לא יספיק להיאגר בשביל לחצות את הסף בזמן הזה.</a:t>
            </a:r>
          </a:p>
          <a:p>
            <a:r>
              <a:rPr lang="he-IL" baseline="0" dirty="0" smtClean="0"/>
              <a:t>כשהסיגנל מפסיק לא צריך את ההשהיה הזו.</a:t>
            </a:r>
          </a:p>
          <a:p>
            <a:r>
              <a:rPr lang="he-IL" baseline="0" dirty="0" smtClean="0"/>
              <a:t>ברגולטור רגיל אין את זה.</a:t>
            </a:r>
          </a:p>
          <a:p>
            <a:endParaRPr lang="he-IL" baseline="0" dirty="0" smtClean="0"/>
          </a:p>
          <a:p>
            <a:r>
              <a:rPr lang="he-IL" dirty="0" smtClean="0"/>
              <a:t>דוגמא</a:t>
            </a:r>
            <a:r>
              <a:rPr lang="he-IL" baseline="0" dirty="0" smtClean="0"/>
              <a:t> לשימוש היא המזהה הפרעה לדלת של המעלית.</a:t>
            </a:r>
          </a:p>
          <a:p>
            <a:r>
              <a:rPr lang="he-IL" baseline="0" dirty="0" smtClean="0"/>
              <a:t>כשמכניסים יד זה ישר עוצר</a:t>
            </a:r>
          </a:p>
          <a:p>
            <a:r>
              <a:rPr lang="he-IL" baseline="0" dirty="0" smtClean="0"/>
              <a:t>כשמוציאים את היד לפולס קצר הדלת לא תנסה להסגר.</a:t>
            </a:r>
          </a:p>
          <a:p>
            <a:r>
              <a:rPr lang="he-IL" baseline="0" dirty="0" smtClean="0"/>
              <a:t>הסביבה של התא מלאה תנודות ולפעמים נרצה לוודא שהגירוי הוא לא סתם סטייה לפני שפועלים.</a:t>
            </a:r>
            <a:endParaRPr lang="he-IL" dirty="0" smtClean="0"/>
          </a:p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7B40CB-0920-4BD8-89B4-BC27647F1055}" type="slidenum">
              <a:rPr lang="he-IL" smtClean="0"/>
              <a:t>49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419735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עוברים</a:t>
            </a:r>
            <a:r>
              <a:rPr lang="he-IL" baseline="0" dirty="0" smtClean="0"/>
              <a:t> מהר בין המצבים אקטיבי ולא-אקטיבי. כאשר אקטיביים יכולים להקשר ל-</a:t>
            </a:r>
            <a:r>
              <a:rPr lang="en-US" baseline="0" dirty="0" smtClean="0"/>
              <a:t>DNA </a:t>
            </a:r>
            <a:r>
              <a:rPr lang="he-IL" baseline="0" dirty="0" smtClean="0"/>
              <a:t> מתאים ולהשפיע על הקצב בו הוא ייוצר.</a:t>
            </a:r>
          </a:p>
          <a:p>
            <a:r>
              <a:rPr lang="he-IL" baseline="0" dirty="0" smtClean="0"/>
              <a:t>למעשה הם מווסתים את הקצב שבו החלבונים ייוצרו. נשים לב שחלק מהחלבונים הם בעצמם גורמי שעתוק.</a:t>
            </a:r>
          </a:p>
          <a:p>
            <a:r>
              <a:rPr lang="he-IL" baseline="0" dirty="0" smtClean="0"/>
              <a:t>גורמי </a:t>
            </a:r>
            <a:r>
              <a:rPr lang="he-IL" baseline="0" dirty="0" err="1" smtClean="0"/>
              <a:t>ההשעתוק</a:t>
            </a:r>
            <a:r>
              <a:rPr lang="he-IL" baseline="0" dirty="0" smtClean="0"/>
              <a:t> בפועל משנים את ההסתברות ליחדת זמן ש-</a:t>
            </a:r>
            <a:r>
              <a:rPr lang="en-US" baseline="0" dirty="0" smtClean="0"/>
              <a:t>RNAP</a:t>
            </a:r>
            <a:r>
              <a:rPr lang="he-IL" baseline="0" dirty="0" smtClean="0"/>
              <a:t> ייקשר </a:t>
            </a:r>
            <a:r>
              <a:rPr lang="he-IL" baseline="0" dirty="0" err="1" smtClean="0"/>
              <a:t>לפרומוטר</a:t>
            </a:r>
            <a:r>
              <a:rPr lang="he-IL" baseline="0" dirty="0" smtClean="0"/>
              <a:t> באותו הגן. 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7B40CB-0920-4BD8-89B4-BC27647F1055}" type="slidenum">
              <a:rPr lang="he-IL" smtClean="0"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4820675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רצו לעשות ניסוי כדי לראות אם ההשפעה</a:t>
            </a:r>
            <a:r>
              <a:rPr lang="he-IL" baseline="0" dirty="0" smtClean="0"/>
              <a:t> היא אכן כמו שציפינו.</a:t>
            </a:r>
            <a:endParaRPr lang="he-IL" dirty="0" smtClean="0"/>
          </a:p>
          <a:p>
            <a:r>
              <a:rPr lang="he-IL" dirty="0" err="1" smtClean="0"/>
              <a:t>ארבינוז</a:t>
            </a:r>
            <a:r>
              <a:rPr lang="he-IL" dirty="0" smtClean="0"/>
              <a:t>-</a:t>
            </a:r>
            <a:r>
              <a:rPr lang="he-IL" baseline="0" dirty="0" smtClean="0"/>
              <a:t> סוכר שהתא עושה בו שימוש רק כשאין גלוקוז.</a:t>
            </a:r>
          </a:p>
          <a:p>
            <a:r>
              <a:rPr lang="he-IL" baseline="0" dirty="0" smtClean="0"/>
              <a:t>נדבר על המערכת שמאפשרת לתא לגדול על </a:t>
            </a:r>
            <a:r>
              <a:rPr lang="he-IL" baseline="0" dirty="0" err="1" smtClean="0"/>
              <a:t>ארבינוז</a:t>
            </a:r>
            <a:r>
              <a:rPr lang="he-IL" baseline="0" dirty="0" smtClean="0"/>
              <a:t>.</a:t>
            </a:r>
          </a:p>
          <a:p>
            <a:r>
              <a:rPr lang="he-IL" baseline="0" dirty="0" smtClean="0"/>
              <a:t>החלבונים במערכת נוצרים רק כשאין גלוקוז ויש </a:t>
            </a:r>
            <a:r>
              <a:rPr lang="he-IL" baseline="0" dirty="0" err="1" smtClean="0"/>
              <a:t>ארבינוז</a:t>
            </a:r>
            <a:r>
              <a:rPr lang="he-IL" baseline="0" dirty="0" smtClean="0"/>
              <a:t>.</a:t>
            </a:r>
          </a:p>
          <a:p>
            <a:r>
              <a:rPr lang="en-US" baseline="0" dirty="0" err="1" smtClean="0"/>
              <a:t>cAMP</a:t>
            </a:r>
            <a:r>
              <a:rPr lang="he-IL" baseline="0" dirty="0" smtClean="0"/>
              <a:t>- מולקולה שמסמלת שאין גלוקוז. כלומר משמש בתור סיגנל</a:t>
            </a:r>
          </a:p>
          <a:p>
            <a:r>
              <a:rPr lang="en-US" baseline="0" dirty="0" smtClean="0"/>
              <a:t>CRP</a:t>
            </a:r>
            <a:r>
              <a:rPr lang="he-IL" baseline="0" dirty="0" smtClean="0"/>
              <a:t>-  גורם שעתוק שמופעל ע"י </a:t>
            </a:r>
            <a:r>
              <a:rPr lang="en-US" baseline="0" dirty="0" err="1" smtClean="0"/>
              <a:t>cAMP</a:t>
            </a:r>
            <a:r>
              <a:rPr lang="he-IL" baseline="0" dirty="0" smtClean="0"/>
              <a:t>.</a:t>
            </a:r>
          </a:p>
          <a:p>
            <a:r>
              <a:rPr lang="en-US" baseline="0" dirty="0" err="1" smtClean="0"/>
              <a:t>AraC</a:t>
            </a:r>
            <a:r>
              <a:rPr lang="he-IL" baseline="0" dirty="0" smtClean="0"/>
              <a:t>- גורם שעתוק שמופעל כשיש הרבה </a:t>
            </a:r>
            <a:r>
              <a:rPr lang="he-IL" baseline="0" dirty="0" err="1" smtClean="0"/>
              <a:t>ארביזונים</a:t>
            </a:r>
            <a:r>
              <a:rPr lang="he-IL" baseline="0" dirty="0" smtClean="0"/>
              <a:t>.</a:t>
            </a:r>
          </a:p>
          <a:p>
            <a:endParaRPr lang="he-IL" baseline="0" dirty="0" smtClean="0"/>
          </a:p>
          <a:p>
            <a:r>
              <a:rPr lang="he-IL" baseline="0" dirty="0" smtClean="0"/>
              <a:t>הזמן של העיכוב הוא בערך עשרים דקות.</a:t>
            </a:r>
          </a:p>
          <a:p>
            <a:r>
              <a:rPr lang="he-IL" baseline="0" dirty="0" smtClean="0"/>
              <a:t>עשרים דקות זה המשך של </a:t>
            </a:r>
            <a:r>
              <a:rPr lang="he-IL" baseline="0" dirty="0" err="1" smtClean="0"/>
              <a:t>פולסים</a:t>
            </a:r>
            <a:r>
              <a:rPr lang="he-IL" baseline="0" dirty="0" smtClean="0"/>
              <a:t> שקריים של </a:t>
            </a:r>
            <a:r>
              <a:rPr lang="en-US" baseline="0" dirty="0" err="1" smtClean="0"/>
              <a:t>cAMP</a:t>
            </a:r>
            <a:r>
              <a:rPr lang="he-IL" baseline="0" dirty="0" smtClean="0"/>
              <a:t>. </a:t>
            </a:r>
          </a:p>
          <a:p>
            <a:r>
              <a:rPr lang="he-IL" baseline="0" dirty="0" smtClean="0"/>
              <a:t>זה קורה כשהבקטריה עוברת בין מצבי גדילה שונים.</a:t>
            </a:r>
          </a:p>
          <a:p>
            <a:r>
              <a:rPr lang="he-IL" baseline="0" dirty="0" smtClean="0"/>
              <a:t>ה</a:t>
            </a:r>
            <a:r>
              <a:rPr lang="en-US" baseline="0" dirty="0" smtClean="0"/>
              <a:t>FFL</a:t>
            </a:r>
            <a:r>
              <a:rPr lang="he-IL" baseline="0" dirty="0" smtClean="0"/>
              <a:t> "למד" את זה בצורה אבולוציונית, ויודע </a:t>
            </a:r>
            <a:r>
              <a:rPr lang="he-IL" baseline="0" dirty="0" err="1" smtClean="0"/>
              <a:t>לפלטר</a:t>
            </a:r>
            <a:r>
              <a:rPr lang="he-IL" baseline="0" dirty="0" smtClean="0"/>
              <a:t> אותם החוצה.</a:t>
            </a:r>
          </a:p>
          <a:p>
            <a:endParaRPr lang="he-IL" baseline="0" dirty="0" smtClean="0"/>
          </a:p>
          <a:p>
            <a:r>
              <a:rPr lang="he-IL" baseline="0" dirty="0" smtClean="0"/>
              <a:t>ללקטוז יש רגולציה רגילה ללא עכבה.</a:t>
            </a:r>
          </a:p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7B40CB-0920-4BD8-89B4-BC27647F1055}" type="slidenum">
              <a:rPr lang="he-IL" smtClean="0"/>
              <a:t>50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9210636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ב</a:t>
            </a:r>
            <a:r>
              <a:rPr lang="en-US" dirty="0" smtClean="0"/>
              <a:t>OR</a:t>
            </a:r>
            <a:r>
              <a:rPr lang="he-IL" baseline="0" dirty="0" smtClean="0"/>
              <a:t> יש השהייה לאחר הפסקת הסיגנל </a:t>
            </a:r>
            <a:r>
              <a:rPr lang="en-US" baseline="0" dirty="0" smtClean="0"/>
              <a:t>SX</a:t>
            </a:r>
            <a:r>
              <a:rPr lang="he-IL" baseline="0" dirty="0" smtClean="0"/>
              <a:t>.</a:t>
            </a:r>
          </a:p>
          <a:p>
            <a:r>
              <a:rPr lang="he-IL" baseline="0" dirty="0" smtClean="0"/>
              <a:t>כלומר ממשיך את הייצור של </a:t>
            </a:r>
            <a:r>
              <a:rPr lang="en-US" baseline="0" dirty="0" smtClean="0"/>
              <a:t>Z</a:t>
            </a:r>
            <a:r>
              <a:rPr lang="he-IL" baseline="0" dirty="0" smtClean="0"/>
              <a:t> גם אם הסיגנל אבד לזמן קצר.</a:t>
            </a:r>
          </a:p>
          <a:p>
            <a:r>
              <a:rPr lang="en-US" dirty="0">
                <a:latin typeface="David" pitchFamily="34" charset="-79"/>
                <a:cs typeface="David" pitchFamily="34" charset="-79"/>
              </a:rPr>
              <a:t>Flagella</a:t>
            </a:r>
            <a:r>
              <a:rPr lang="he-IL" dirty="0">
                <a:latin typeface="David" pitchFamily="34" charset="-79"/>
                <a:cs typeface="David" pitchFamily="34" charset="-79"/>
              </a:rPr>
              <a:t> (</a:t>
            </a:r>
            <a:r>
              <a:rPr lang="he-IL" dirty="0" err="1">
                <a:latin typeface="David" pitchFamily="34" charset="-79"/>
                <a:cs typeface="David" pitchFamily="34" charset="-79"/>
              </a:rPr>
              <a:t>שוטון</a:t>
            </a:r>
            <a:r>
              <a:rPr lang="he-IL" dirty="0">
                <a:latin typeface="David" pitchFamily="34" charset="-79"/>
                <a:cs typeface="David" pitchFamily="34" charset="-79"/>
              </a:rPr>
              <a:t>)- חלק מהתא המשמש להנעה.</a:t>
            </a:r>
          </a:p>
          <a:p>
            <a:r>
              <a:rPr lang="he-IL" dirty="0">
                <a:latin typeface="David" pitchFamily="34" charset="-79"/>
                <a:cs typeface="David" pitchFamily="34" charset="-79"/>
              </a:rPr>
              <a:t>זמן ההשהיה בכיבוי  זהה לזמן חיים של תא, כלומר להפוגות שיש במערכת.</a:t>
            </a:r>
          </a:p>
          <a:p>
            <a:r>
              <a:rPr lang="he-IL" dirty="0">
                <a:latin typeface="David" pitchFamily="34" charset="-79"/>
                <a:cs typeface="David" pitchFamily="34" charset="-79"/>
              </a:rPr>
              <a:t>המערכת אחראית לייצור חלבונים המשמשים לתנועה.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7B40CB-0920-4BD8-89B4-BC27647F1055}" type="slidenum">
              <a:rPr lang="he-IL" smtClean="0"/>
              <a:t>51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4344700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שני</a:t>
            </a:r>
            <a:r>
              <a:rPr lang="he-IL" baseline="0" dirty="0" smtClean="0"/>
              <a:t> מסלולים מנוגדים- הכיוון הישיר מגביר את </a:t>
            </a:r>
            <a:r>
              <a:rPr lang="en-US" baseline="0" dirty="0" smtClean="0"/>
              <a:t>Z</a:t>
            </a:r>
            <a:r>
              <a:rPr lang="he-IL" baseline="0" dirty="0" smtClean="0"/>
              <a:t> והעקיף מדכא אותו.</a:t>
            </a:r>
          </a:p>
          <a:p>
            <a:r>
              <a:rPr lang="en-US" baseline="0" dirty="0" smtClean="0"/>
              <a:t>Z</a:t>
            </a:r>
            <a:r>
              <a:rPr lang="he-IL" baseline="0" dirty="0" smtClean="0"/>
              <a:t> מיוצר </a:t>
            </a:r>
            <a:r>
              <a:rPr lang="he-IL" baseline="0" dirty="0" err="1" smtClean="0"/>
              <a:t>כש</a:t>
            </a:r>
            <a:r>
              <a:rPr lang="en-US" baseline="0" dirty="0" smtClean="0"/>
              <a:t>X</a:t>
            </a:r>
            <a:r>
              <a:rPr lang="he-IL" baseline="0" dirty="0" smtClean="0"/>
              <a:t> עובד וגם </a:t>
            </a:r>
            <a:r>
              <a:rPr lang="en-US" baseline="0" dirty="0" smtClean="0"/>
              <a:t>Y</a:t>
            </a:r>
            <a:r>
              <a:rPr lang="he-IL" baseline="0" dirty="0" smtClean="0"/>
              <a:t> לא עובד.</a:t>
            </a:r>
          </a:p>
          <a:p>
            <a:r>
              <a:rPr lang="he-IL" baseline="0" dirty="0" smtClean="0"/>
              <a:t>כשיש סיגנל </a:t>
            </a:r>
            <a:r>
              <a:rPr lang="en-US" baseline="0" dirty="0" smtClean="0"/>
              <a:t>SX</a:t>
            </a:r>
            <a:r>
              <a:rPr lang="he-IL" baseline="0" dirty="0" smtClean="0"/>
              <a:t>, </a:t>
            </a:r>
            <a:r>
              <a:rPr lang="en-US" baseline="0" dirty="0" smtClean="0"/>
              <a:t>X</a:t>
            </a:r>
            <a:r>
              <a:rPr lang="he-IL" baseline="0" dirty="0" smtClean="0"/>
              <a:t> נהיה אקטיבי הוא  נקשר ל-</a:t>
            </a:r>
            <a:r>
              <a:rPr lang="en-US" baseline="0" dirty="0" smtClean="0"/>
              <a:t>Z</a:t>
            </a:r>
            <a:r>
              <a:rPr lang="he-IL" baseline="0" dirty="0" smtClean="0"/>
              <a:t> ומתחיל </a:t>
            </a:r>
            <a:r>
              <a:rPr lang="he-IL" baseline="0" dirty="0" err="1" smtClean="0"/>
              <a:t>להווצר</a:t>
            </a:r>
            <a:r>
              <a:rPr lang="he-IL" baseline="0" dirty="0" smtClean="0"/>
              <a:t> </a:t>
            </a:r>
            <a:r>
              <a:rPr lang="en-US" baseline="0" dirty="0" smtClean="0"/>
              <a:t>Z</a:t>
            </a:r>
            <a:r>
              <a:rPr lang="he-IL" baseline="0" dirty="0" smtClean="0"/>
              <a:t>.</a:t>
            </a:r>
          </a:p>
          <a:p>
            <a:r>
              <a:rPr lang="he-IL" baseline="0" dirty="0" smtClean="0"/>
              <a:t>בנוסף </a:t>
            </a:r>
            <a:r>
              <a:rPr lang="en-US" baseline="0" dirty="0" smtClean="0"/>
              <a:t>X</a:t>
            </a:r>
            <a:r>
              <a:rPr lang="he-IL" baseline="0" dirty="0" smtClean="0"/>
              <a:t> גורם להתחלת יצירת </a:t>
            </a:r>
            <a:r>
              <a:rPr lang="en-US" baseline="0" dirty="0" smtClean="0"/>
              <a:t>Y</a:t>
            </a:r>
            <a:r>
              <a:rPr lang="he-IL" baseline="0" dirty="0" smtClean="0"/>
              <a:t> כך שלאחר השהייה מספיק </a:t>
            </a:r>
            <a:r>
              <a:rPr lang="en-US" baseline="0" dirty="0" smtClean="0"/>
              <a:t>Y</a:t>
            </a:r>
            <a:r>
              <a:rPr lang="he-IL" baseline="0" dirty="0" smtClean="0"/>
              <a:t> נוצר ומפחית את יצירת </a:t>
            </a:r>
            <a:r>
              <a:rPr lang="en-US" baseline="0" dirty="0" smtClean="0"/>
              <a:t>Z</a:t>
            </a:r>
            <a:r>
              <a:rPr lang="he-IL" baseline="0" dirty="0" smtClean="0"/>
              <a:t>.</a:t>
            </a:r>
          </a:p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7B40CB-0920-4BD8-89B4-BC27647F1055}" type="slidenum">
              <a:rPr lang="he-IL" smtClean="0"/>
              <a:t>52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519319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יצירה</a:t>
            </a:r>
            <a:r>
              <a:rPr lang="he-IL" baseline="0" dirty="0" smtClean="0"/>
              <a:t> מהירה של </a:t>
            </a:r>
            <a:r>
              <a:rPr lang="en-US" baseline="0" dirty="0" smtClean="0"/>
              <a:t>Z</a:t>
            </a:r>
            <a:r>
              <a:rPr lang="he-IL" baseline="0" dirty="0" smtClean="0"/>
              <a:t> עד אשר </a:t>
            </a:r>
            <a:r>
              <a:rPr lang="en-US" baseline="0" dirty="0" smtClean="0"/>
              <a:t>Y</a:t>
            </a:r>
            <a:r>
              <a:rPr lang="he-IL" baseline="0" dirty="0" smtClean="0"/>
              <a:t> עובר את הסף.</a:t>
            </a:r>
          </a:p>
          <a:p>
            <a:r>
              <a:rPr lang="he-IL" baseline="0" dirty="0" smtClean="0"/>
              <a:t>ברגע זה </a:t>
            </a:r>
            <a:r>
              <a:rPr lang="en-US" baseline="0" dirty="0" smtClean="0"/>
              <a:t>B</a:t>
            </a:r>
            <a:r>
              <a:rPr lang="he-IL" baseline="0" dirty="0" smtClean="0"/>
              <a:t> משתנה.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7B40CB-0920-4BD8-89B4-BC27647F1055}" type="slidenum">
              <a:rPr lang="he-IL" smtClean="0"/>
              <a:t>53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856572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7B40CB-0920-4BD8-89B4-BC27647F1055}" type="slidenum">
              <a:rPr lang="he-IL" smtClean="0"/>
              <a:t>54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7050279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err="1" smtClean="0"/>
              <a:t>כש</a:t>
            </a:r>
            <a:r>
              <a:rPr lang="he-IL" baseline="0" dirty="0" smtClean="0"/>
              <a:t> </a:t>
            </a:r>
            <a:r>
              <a:rPr lang="en-US" baseline="0" dirty="0" smtClean="0"/>
              <a:t>F</a:t>
            </a:r>
            <a:r>
              <a:rPr lang="he-IL" baseline="0" dirty="0" smtClean="0"/>
              <a:t> גדול בהרבה מ-1 נוצר מעין פולס בהתחלה. רמת ה</a:t>
            </a:r>
            <a:r>
              <a:rPr lang="en-US" baseline="0" dirty="0" smtClean="0"/>
              <a:t>Z</a:t>
            </a:r>
            <a:r>
              <a:rPr lang="he-IL" baseline="0" dirty="0" smtClean="0"/>
              <a:t> מרקיעה שחקים ואז יורדת לערך נמוך יחסית.</a:t>
            </a:r>
          </a:p>
          <a:p>
            <a:r>
              <a:rPr lang="he-IL" baseline="0" dirty="0" smtClean="0"/>
              <a:t>כלומר יש לנו בעצם יוצר </a:t>
            </a:r>
            <a:r>
              <a:rPr lang="he-IL" baseline="0" dirty="0" err="1" smtClean="0"/>
              <a:t>פולסים</a:t>
            </a:r>
            <a:r>
              <a:rPr lang="he-IL" baseline="0" dirty="0" smtClean="0"/>
              <a:t>.</a:t>
            </a:r>
          </a:p>
          <a:p>
            <a:r>
              <a:rPr lang="he-IL" baseline="0" dirty="0" smtClean="0"/>
              <a:t>הגרף מייצג כמות ה-</a:t>
            </a:r>
            <a:r>
              <a:rPr lang="en-US" baseline="0" dirty="0" smtClean="0"/>
              <a:t>Z</a:t>
            </a:r>
            <a:r>
              <a:rPr lang="he-IL" baseline="0" dirty="0" smtClean="0"/>
              <a:t> מתוך הכמות המקסימלית כפונקציה של הזמן.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7B40CB-0920-4BD8-89B4-BC27647F1055}" type="slidenum">
              <a:rPr lang="he-IL" smtClean="0"/>
              <a:t>55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0524423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זמן</a:t>
            </a:r>
            <a:r>
              <a:rPr lang="he-IL" baseline="0" dirty="0" smtClean="0"/>
              <a:t> תגובה קצר מרגולציה פשוטה המגיעה לאותו מצב יציב.</a:t>
            </a:r>
          </a:p>
          <a:p>
            <a:r>
              <a:rPr lang="he-IL" baseline="0" dirty="0" smtClean="0"/>
              <a:t>ברגולציה פשוטה לא ניתן להגביר את היצור כי זה ישנה את המצב היציב.</a:t>
            </a:r>
          </a:p>
          <a:p>
            <a:r>
              <a:rPr lang="he-IL" baseline="0" dirty="0" smtClean="0"/>
              <a:t>נרצה למצוא את זמן התגובה (הזמן שבו מגיעים לחצי מהמצב היציב.</a:t>
            </a:r>
          </a:p>
          <a:p>
            <a:r>
              <a:rPr lang="he-IL" baseline="0" dirty="0" smtClean="0"/>
              <a:t>ב</a:t>
            </a:r>
            <a:r>
              <a:rPr lang="en-US" baseline="0" dirty="0" smtClean="0"/>
              <a:t>FFL</a:t>
            </a:r>
            <a:r>
              <a:rPr lang="he-IL" baseline="0" dirty="0" smtClean="0"/>
              <a:t> זה יקרה בחלק הראשון של ההאצה.</a:t>
            </a:r>
          </a:p>
          <a:p>
            <a:r>
              <a:rPr lang="en-US" baseline="0" dirty="0" smtClean="0"/>
              <a:t>ZM</a:t>
            </a:r>
            <a:r>
              <a:rPr lang="he-IL" baseline="0" dirty="0" smtClean="0"/>
              <a:t>- הערך המקסימלי של </a:t>
            </a:r>
            <a:r>
              <a:rPr lang="en-US" baseline="0" dirty="0" smtClean="0"/>
              <a:t>Z</a:t>
            </a:r>
            <a:endParaRPr lang="he-IL" baseline="0" dirty="0" smtClean="0"/>
          </a:p>
          <a:p>
            <a:r>
              <a:rPr lang="he-IL" baseline="0" dirty="0" smtClean="0"/>
              <a:t>מתייחסים פה ל</a:t>
            </a:r>
            <a:r>
              <a:rPr lang="en-US" baseline="0" dirty="0" smtClean="0"/>
              <a:t>F</a:t>
            </a:r>
            <a:r>
              <a:rPr lang="he-IL" baseline="0" dirty="0" smtClean="0"/>
              <a:t> כי אנחנו תלויים בערך היציב של </a:t>
            </a:r>
            <a:r>
              <a:rPr lang="en-US" baseline="0" dirty="0" smtClean="0"/>
              <a:t>Z</a:t>
            </a:r>
            <a:r>
              <a:rPr lang="he-IL" baseline="0" dirty="0" smtClean="0"/>
              <a:t>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7B40CB-0920-4BD8-89B4-BC27647F1055}" type="slidenum">
              <a:rPr lang="he-IL" smtClean="0"/>
              <a:t>56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4943068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כשהמטרה</a:t>
            </a:r>
            <a:r>
              <a:rPr lang="he-IL" baseline="0" dirty="0" smtClean="0"/>
              <a:t> הראשונה גדולה בהרבה מהמצב היציב, הייצור מתחיל בענק ומגיע מהר </a:t>
            </a:r>
            <a:r>
              <a:rPr lang="he-IL" baseline="0" dirty="0" err="1" smtClean="0"/>
              <a:t>מהר</a:t>
            </a:r>
            <a:r>
              <a:rPr lang="he-IL" baseline="0" dirty="0" smtClean="0"/>
              <a:t> לחצי מהמצב היציב.</a:t>
            </a:r>
          </a:p>
          <a:p>
            <a:r>
              <a:rPr lang="he-IL" baseline="0" dirty="0" smtClean="0"/>
              <a:t>ככל שהמצב היציב נמוך יותר כך הוא יגיע אליו מהר יותר</a:t>
            </a:r>
          </a:p>
          <a:p>
            <a:r>
              <a:rPr lang="he-IL" baseline="0" dirty="0" smtClean="0"/>
              <a:t>כששתי הרמות שוות למעשה המדכא לא עובד. ואז הזמן תגובה שווה לרגולציה רגילה.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7B40CB-0920-4BD8-89B4-BC27647F1055}" type="slidenum">
              <a:rPr lang="he-IL" smtClean="0"/>
              <a:t>57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5710620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7B40CB-0920-4BD8-89B4-BC27647F1055}" type="slidenum">
              <a:rPr lang="he-IL" smtClean="0"/>
              <a:t>58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4215011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גלקטוז-</a:t>
            </a:r>
            <a:r>
              <a:rPr lang="he-IL" baseline="0" dirty="0" smtClean="0"/>
              <a:t> סוכר</a:t>
            </a:r>
          </a:p>
          <a:p>
            <a:r>
              <a:rPr lang="he-IL" baseline="0" dirty="0" smtClean="0"/>
              <a:t>לא מאד שימושי כשגלוקוז נוכח.</a:t>
            </a:r>
          </a:p>
          <a:p>
            <a:r>
              <a:rPr lang="he-IL" baseline="0" dirty="0" smtClean="0"/>
              <a:t>כשאין גלוקוז ומופיע גלקטוז, המערכת פועלת במהרה.</a:t>
            </a:r>
          </a:p>
          <a:p>
            <a:r>
              <a:rPr lang="he-IL" baseline="0" dirty="0" smtClean="0"/>
              <a:t>התוצאה היא חלבון שיודע לנצל גלקטוז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7B40CB-0920-4BD8-89B4-BC27647F1055}" type="slidenum">
              <a:rPr lang="he-IL" smtClean="0"/>
              <a:t>59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212695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סיגנלים</a:t>
            </a:r>
            <a:r>
              <a:rPr lang="he-IL" baseline="0" dirty="0" smtClean="0"/>
              <a:t> </a:t>
            </a:r>
            <a:r>
              <a:rPr lang="he-IL" baseline="0" dirty="0" err="1" smtClean="0"/>
              <a:t>מסויימים</a:t>
            </a:r>
            <a:r>
              <a:rPr lang="he-IL" baseline="0" dirty="0" smtClean="0"/>
              <a:t> מחוץ לתא או מתוכו הופכים גורמי שעתוק </a:t>
            </a:r>
            <a:r>
              <a:rPr lang="he-IL" baseline="0" dirty="0" err="1" smtClean="0"/>
              <a:t>ספצייפים</a:t>
            </a:r>
            <a:r>
              <a:rPr lang="he-IL" baseline="0" dirty="0" smtClean="0"/>
              <a:t> לאקטיביים. וכך למעשה התא מגיב לסיגנל שהגיע.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7B40CB-0920-4BD8-89B4-BC27647F1055}" type="slidenum">
              <a:rPr lang="he-IL" smtClean="0"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48206756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מאד</a:t>
            </a:r>
            <a:r>
              <a:rPr lang="he-IL" baseline="0" dirty="0" smtClean="0"/>
              <a:t> דומה ל- </a:t>
            </a:r>
            <a:r>
              <a:rPr lang="en-US" baseline="0" dirty="0" smtClean="0"/>
              <a:t>I</a:t>
            </a:r>
            <a:r>
              <a:rPr lang="he-IL" baseline="0" dirty="0" smtClean="0"/>
              <a:t>1</a:t>
            </a:r>
          </a:p>
          <a:p>
            <a:endParaRPr lang="he-IL" baseline="0" dirty="0" smtClean="0"/>
          </a:p>
          <a:p>
            <a:r>
              <a:rPr lang="en-US" baseline="0" dirty="0" smtClean="0"/>
              <a:t>X</a:t>
            </a:r>
            <a:r>
              <a:rPr lang="he-IL" baseline="0" dirty="0" smtClean="0"/>
              <a:t> ממריץ את </a:t>
            </a:r>
            <a:r>
              <a:rPr lang="en-US" baseline="0" dirty="0" smtClean="0"/>
              <a:t>Z</a:t>
            </a:r>
            <a:r>
              <a:rPr lang="he-IL" baseline="0" dirty="0" smtClean="0"/>
              <a:t> ומדכא את </a:t>
            </a:r>
            <a:r>
              <a:rPr lang="en-US" baseline="0" dirty="0" smtClean="0"/>
              <a:t>Y</a:t>
            </a:r>
            <a:r>
              <a:rPr lang="he-IL" baseline="0" dirty="0" smtClean="0"/>
              <a:t>- אפשרי מבחינה ביולוגית</a:t>
            </a:r>
          </a:p>
          <a:p>
            <a:r>
              <a:rPr lang="en-US" baseline="0" dirty="0" smtClean="0"/>
              <a:t>I</a:t>
            </a:r>
            <a:r>
              <a:rPr lang="he-IL" baseline="0" dirty="0" smtClean="0"/>
              <a:t>4 מתנהג מבחינה דינאמית בדיוק כמו </a:t>
            </a:r>
            <a:r>
              <a:rPr lang="en-US" baseline="0" dirty="0" smtClean="0"/>
              <a:t>I</a:t>
            </a:r>
            <a:r>
              <a:rPr lang="he-IL" baseline="0" dirty="0" smtClean="0"/>
              <a:t>1</a:t>
            </a:r>
          </a:p>
          <a:p>
            <a:r>
              <a:rPr lang="he-IL" baseline="0" dirty="0" smtClean="0"/>
              <a:t>כאשר </a:t>
            </a:r>
            <a:r>
              <a:rPr lang="en-US" baseline="0" dirty="0" smtClean="0"/>
              <a:t>SX</a:t>
            </a:r>
            <a:r>
              <a:rPr lang="he-IL" baseline="0" dirty="0" smtClean="0"/>
              <a:t> נמצא </a:t>
            </a:r>
            <a:r>
              <a:rPr lang="en-US" baseline="0" dirty="0" smtClean="0"/>
              <a:t>Y</a:t>
            </a:r>
            <a:r>
              <a:rPr lang="he-IL" baseline="0" dirty="0" smtClean="0"/>
              <a:t> מיוצר בכמויות נמוכות ולכן </a:t>
            </a:r>
            <a:r>
              <a:rPr lang="en-US" baseline="0" dirty="0" smtClean="0"/>
              <a:t>SY</a:t>
            </a:r>
            <a:r>
              <a:rPr lang="he-IL" baseline="0" dirty="0" smtClean="0"/>
              <a:t> לא משפיע.</a:t>
            </a:r>
          </a:p>
          <a:p>
            <a:r>
              <a:rPr lang="he-IL" baseline="0" dirty="0" err="1" smtClean="0"/>
              <a:t>כש</a:t>
            </a:r>
            <a:r>
              <a:rPr lang="en-US" baseline="0" dirty="0" smtClean="0"/>
              <a:t>SX</a:t>
            </a:r>
            <a:r>
              <a:rPr lang="he-IL" baseline="0" dirty="0" smtClean="0"/>
              <a:t> לא נמצא אין ל</a:t>
            </a:r>
            <a:r>
              <a:rPr lang="en-US" baseline="0" dirty="0" smtClean="0"/>
              <a:t>SY</a:t>
            </a:r>
            <a:r>
              <a:rPr lang="he-IL" baseline="0" dirty="0" smtClean="0"/>
              <a:t> שום משמעות.</a:t>
            </a:r>
          </a:p>
          <a:p>
            <a:r>
              <a:rPr lang="he-IL" baseline="0" dirty="0" smtClean="0"/>
              <a:t>ה</a:t>
            </a:r>
            <a:r>
              <a:rPr lang="en-US" baseline="0" dirty="0" smtClean="0"/>
              <a:t>FFL</a:t>
            </a:r>
            <a:r>
              <a:rPr lang="he-IL" baseline="0" dirty="0" smtClean="0"/>
              <a:t> לא תלוי באחד מהסיגנלים שלו.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7B40CB-0920-4BD8-89B4-BC27647F1055}" type="slidenum">
              <a:rPr lang="he-IL" smtClean="0"/>
              <a:t>60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9842724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צורת</a:t>
            </a:r>
            <a:r>
              <a:rPr lang="he-IL" baseline="0" dirty="0" smtClean="0"/>
              <a:t> ה-</a:t>
            </a:r>
            <a:r>
              <a:rPr lang="en-US" baseline="0" dirty="0" smtClean="0"/>
              <a:t>V</a:t>
            </a:r>
            <a:r>
              <a:rPr lang="he-IL" baseline="0" dirty="0" smtClean="0"/>
              <a:t> גבוהה מבחינה הסתברותית והפונקציה שהיא ממלאה ברור.</a:t>
            </a:r>
          </a:p>
          <a:p>
            <a:r>
              <a:rPr lang="he-IL" baseline="0" dirty="0" smtClean="0"/>
              <a:t> וההסבר צריך להיות על הקשת בין </a:t>
            </a:r>
            <a:r>
              <a:rPr lang="en-US" baseline="0" dirty="0" smtClean="0"/>
              <a:t>X</a:t>
            </a:r>
            <a:r>
              <a:rPr lang="he-IL" baseline="0" dirty="0" smtClean="0"/>
              <a:t> ל</a:t>
            </a:r>
            <a:r>
              <a:rPr lang="en-US" baseline="0" dirty="0" smtClean="0"/>
              <a:t>Y</a:t>
            </a:r>
            <a:r>
              <a:rPr lang="he-IL" baseline="0" dirty="0" smtClean="0"/>
              <a:t>. אם הקשת לא נעלמה כנראה שיש לה חשיבות גדולה.</a:t>
            </a:r>
          </a:p>
          <a:p>
            <a:r>
              <a:rPr lang="he-IL" baseline="0" dirty="0" smtClean="0"/>
              <a:t>ההנחה הכי סבירה כביכול היא ששני גנים עם פונקציה דומה הגיעו מאב קדמון משותף,</a:t>
            </a:r>
          </a:p>
          <a:p>
            <a:r>
              <a:rPr lang="he-IL" baseline="0" dirty="0" smtClean="0"/>
              <a:t>כלומר צריך להיות ביניהם דמיון רב. האם זה נכון לגבי </a:t>
            </a:r>
            <a:r>
              <a:rPr lang="en-US" baseline="0" dirty="0" smtClean="0"/>
              <a:t>FFL</a:t>
            </a:r>
            <a:r>
              <a:rPr lang="he-IL" baseline="0" dirty="0" smtClean="0"/>
              <a:t>?</a:t>
            </a:r>
          </a:p>
          <a:p>
            <a:r>
              <a:rPr lang="he-IL" baseline="0" dirty="0" smtClean="0"/>
              <a:t>אם זה היה נכון, אז לשני גנים מיצורים שונים היו ב</a:t>
            </a:r>
            <a:r>
              <a:rPr lang="en-US" baseline="0" dirty="0" smtClean="0"/>
              <a:t>FFL</a:t>
            </a:r>
            <a:r>
              <a:rPr lang="he-IL" baseline="0" dirty="0" smtClean="0"/>
              <a:t> אותם רגולטורים.</a:t>
            </a:r>
          </a:p>
          <a:p>
            <a:r>
              <a:rPr lang="he-IL" baseline="0" dirty="0" smtClean="0"/>
              <a:t>בפועל זה לא נכון.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7B40CB-0920-4BD8-89B4-BC27647F1055}" type="slidenum">
              <a:rPr lang="he-IL" smtClean="0"/>
              <a:t>61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79943410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7B40CB-0920-4BD8-89B4-BC27647F1055}" type="slidenum">
              <a:rPr lang="he-IL" smtClean="0"/>
              <a:t>62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6100452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7B40CB-0920-4BD8-89B4-BC27647F1055}" type="slidenum">
              <a:rPr lang="he-IL" smtClean="0"/>
              <a:t>63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777670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7B40CB-0920-4BD8-89B4-BC27647F1055}" type="slidenum">
              <a:rPr lang="he-IL" smtClean="0"/>
              <a:t>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541169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במצבו</a:t>
            </a:r>
            <a:r>
              <a:rPr lang="he-IL" baseline="0" dirty="0" smtClean="0"/>
              <a:t> </a:t>
            </a:r>
            <a:r>
              <a:rPr lang="he-IL" baseline="0" dirty="0" err="1" smtClean="0"/>
              <a:t>הפעיך</a:t>
            </a:r>
            <a:r>
              <a:rPr lang="he-IL" baseline="0" dirty="0" smtClean="0"/>
              <a:t> יש </a:t>
            </a:r>
            <a:r>
              <a:rPr lang="he-IL" baseline="0" dirty="0" err="1" smtClean="0"/>
              <a:t>לאקטיבטור</a:t>
            </a:r>
            <a:r>
              <a:rPr lang="he-IL" baseline="0" dirty="0" smtClean="0"/>
              <a:t> זיקה גדולה לאתר/אתרים ספציפיים. הסיגנל מעלה את ההסתברות ש-</a:t>
            </a:r>
            <a:r>
              <a:rPr lang="en-US" baseline="0" dirty="0" smtClean="0"/>
              <a:t>X</a:t>
            </a:r>
            <a:r>
              <a:rPr lang="he-IL" baseline="0" dirty="0" smtClean="0"/>
              <a:t> בצורתו האקטיבית. </a:t>
            </a:r>
          </a:p>
          <a:p>
            <a:r>
              <a:rPr lang="he-IL" baseline="0" dirty="0" smtClean="0"/>
              <a:t>זה מעלה את ההסתברות ש-</a:t>
            </a:r>
            <a:r>
              <a:rPr lang="en-US" baseline="0" dirty="0" smtClean="0"/>
              <a:t>X</a:t>
            </a:r>
            <a:r>
              <a:rPr lang="he-IL" baseline="0" dirty="0" smtClean="0"/>
              <a:t> יתחבר למקום המתאים ויגביר את קצב השעתוק של הגן ובעקבות כך את קצב ייצור חלבון </a:t>
            </a:r>
            <a:r>
              <a:rPr lang="en-US" baseline="0" dirty="0" smtClean="0"/>
              <a:t>Y</a:t>
            </a:r>
            <a:r>
              <a:rPr lang="he-IL" baseline="0" dirty="0" smtClean="0"/>
              <a:t>.</a:t>
            </a:r>
          </a:p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7B40CB-0920-4BD8-89B4-BC27647F1055}" type="slidenum">
              <a:rPr lang="he-IL" smtClean="0"/>
              <a:t>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873451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7B40CB-0920-4BD8-89B4-BC27647F1055}" type="slidenum">
              <a:rPr lang="he-IL" smtClean="0"/>
              <a:t>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35922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290F5F99-2C48-4814-A7ED-4A951F4BAC7B}" type="datetimeFigureOut">
              <a:rPr lang="he-IL" smtClean="0"/>
              <a:t>ב'/אייר/תשע"ד</a:t>
            </a:fld>
            <a:endParaRPr lang="he-IL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he-IL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F249F36-1847-49E6-8531-3299ABC747AD}" type="slidenum">
              <a:rPr lang="he-IL" smtClean="0"/>
              <a:t>‹#›</a:t>
            </a:fld>
            <a:endParaRPr lang="he-I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F5F99-2C48-4814-A7ED-4A951F4BAC7B}" type="datetimeFigureOut">
              <a:rPr lang="he-IL" smtClean="0"/>
              <a:t>ב'/אייר/תשע"ד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49F36-1847-49E6-8531-3299ABC747AD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290F5F99-2C48-4814-A7ED-4A951F4BAC7B}" type="datetimeFigureOut">
              <a:rPr lang="he-IL" smtClean="0"/>
              <a:t>ב'/אייר/תשע"ד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he-IL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1F249F36-1847-49E6-8531-3299ABC747AD}" type="slidenum">
              <a:rPr lang="he-IL" smtClean="0"/>
              <a:t>‹#›</a:t>
            </a:fld>
            <a:endParaRPr lang="he-I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F5F99-2C48-4814-A7ED-4A951F4BAC7B}" type="datetimeFigureOut">
              <a:rPr lang="he-IL" smtClean="0"/>
              <a:t>ב'/אייר/תשע"ד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F249F36-1847-49E6-8531-3299ABC747AD}" type="slidenum">
              <a:rPr lang="he-IL" smtClean="0"/>
              <a:t>‹#›</a:t>
            </a:fld>
            <a:endParaRPr lang="he-IL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F5F99-2C48-4814-A7ED-4A951F4BAC7B}" type="datetimeFigureOut">
              <a:rPr lang="he-IL" smtClean="0"/>
              <a:t>ב'/אייר/תשע"ד</a:t>
            </a:fld>
            <a:endParaRPr lang="he-IL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1F249F36-1847-49E6-8531-3299ABC747AD}" type="slidenum">
              <a:rPr lang="he-IL" smtClean="0"/>
              <a:t>‹#›</a:t>
            </a:fld>
            <a:endParaRPr lang="he-IL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he-I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290F5F99-2C48-4814-A7ED-4A951F4BAC7B}" type="datetimeFigureOut">
              <a:rPr lang="he-IL" smtClean="0"/>
              <a:t>ב'/אייר/תשע"ד</a:t>
            </a:fld>
            <a:endParaRPr lang="he-IL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F249F36-1847-49E6-8531-3299ABC747AD}" type="slidenum">
              <a:rPr lang="he-IL" smtClean="0"/>
              <a:t>‹#›</a:t>
            </a:fld>
            <a:endParaRPr lang="he-IL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290F5F99-2C48-4814-A7ED-4A951F4BAC7B}" type="datetimeFigureOut">
              <a:rPr lang="he-IL" smtClean="0"/>
              <a:t>ב'/אייר/תשע"ד</a:t>
            </a:fld>
            <a:endParaRPr lang="he-IL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F249F36-1847-49E6-8531-3299ABC747AD}" type="slidenum">
              <a:rPr lang="he-IL" smtClean="0"/>
              <a:t>‹#›</a:t>
            </a:fld>
            <a:endParaRPr lang="he-IL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he-IL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F5F99-2C48-4814-A7ED-4A951F4BAC7B}" type="datetimeFigureOut">
              <a:rPr lang="he-IL" smtClean="0"/>
              <a:t>ב'/אייר/תשע"ד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F249F36-1847-49E6-8531-3299ABC747AD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F5F99-2C48-4814-A7ED-4A951F4BAC7B}" type="datetimeFigureOut">
              <a:rPr lang="he-IL" smtClean="0"/>
              <a:t>ב'/אייר/תשע"ד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F249F36-1847-49E6-8531-3299ABC747AD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F5F99-2C48-4814-A7ED-4A951F4BAC7B}" type="datetimeFigureOut">
              <a:rPr lang="he-IL" smtClean="0"/>
              <a:t>ב'/אייר/תשע"ד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F249F36-1847-49E6-8531-3299ABC747AD}" type="slidenum">
              <a:rPr lang="he-IL" smtClean="0"/>
              <a:t>‹#›</a:t>
            </a:fld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290F5F99-2C48-4814-A7ED-4A951F4BAC7B}" type="datetimeFigureOut">
              <a:rPr lang="he-IL" smtClean="0"/>
              <a:t>ב'/אייר/תשע"ד</a:t>
            </a:fld>
            <a:endParaRPr lang="he-IL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1F249F36-1847-49E6-8531-3299ABC747AD}" type="slidenum">
              <a:rPr lang="he-IL" smtClean="0"/>
              <a:t>‹#›</a:t>
            </a:fld>
            <a:endParaRPr lang="he-IL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90F5F99-2C48-4814-A7ED-4A951F4BAC7B}" type="datetimeFigureOut">
              <a:rPr lang="he-IL" smtClean="0"/>
              <a:t>ב'/אייר/תשע"ד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he-IL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F249F36-1847-49E6-8531-3299ABC747AD}" type="slidenum">
              <a:rPr lang="he-IL" smtClean="0"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81" r:id="rId1"/>
    <p:sldLayoutId id="2147484382" r:id="rId2"/>
    <p:sldLayoutId id="2147484383" r:id="rId3"/>
    <p:sldLayoutId id="2147484384" r:id="rId4"/>
    <p:sldLayoutId id="2147484385" r:id="rId5"/>
    <p:sldLayoutId id="2147484386" r:id="rId6"/>
    <p:sldLayoutId id="2147484387" r:id="rId7"/>
    <p:sldLayoutId id="2147484388" r:id="rId8"/>
    <p:sldLayoutId id="2147484389" r:id="rId9"/>
    <p:sldLayoutId id="2147484390" r:id="rId10"/>
    <p:sldLayoutId id="2147484391" r:id="rId11"/>
  </p:sldLayoutIdLst>
  <p:txStyles>
    <p:titleStyle>
      <a:lvl1pPr algn="l" rtl="1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r" rtl="1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r" rtl="1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r" rtl="1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r" rtl="1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r" rtl="1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r" rtl="1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r" rtl="1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r" rtl="1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r" rtl="1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Relationship Id="rId9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370.png"/><Relationship Id="rId4" Type="http://schemas.openxmlformats.org/officeDocument/2006/relationships/image" Target="../media/image3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34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57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59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png"/><Relationship Id="rId4" Type="http://schemas.openxmlformats.org/officeDocument/2006/relationships/image" Target="../media/image49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04664"/>
            <a:ext cx="8352928" cy="569386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4800" b="1" dirty="0" smtClean="0">
                <a:solidFill>
                  <a:schemeClr val="accent2"/>
                </a:solidFill>
                <a:latin typeface="David" pitchFamily="34" charset="-79"/>
                <a:cs typeface="David" pitchFamily="34" charset="-79"/>
              </a:rPr>
              <a:t>Seminar in Bioinformatics</a:t>
            </a:r>
          </a:p>
          <a:p>
            <a:pPr algn="ctr" rtl="0"/>
            <a:r>
              <a:rPr lang="en-US" sz="4800" b="1" dirty="0" smtClean="0">
                <a:solidFill>
                  <a:schemeClr val="accent2"/>
                </a:solidFill>
                <a:latin typeface="David" pitchFamily="34" charset="-79"/>
                <a:cs typeface="David" pitchFamily="34" charset="-79"/>
              </a:rPr>
              <a:t>Winter 11/12</a:t>
            </a:r>
          </a:p>
          <a:p>
            <a:pPr algn="ctr" rtl="0"/>
            <a:endParaRPr lang="en-US" sz="4000" b="1" dirty="0">
              <a:solidFill>
                <a:schemeClr val="accent2"/>
              </a:solidFill>
              <a:latin typeface="David" pitchFamily="34" charset="-79"/>
              <a:cs typeface="David" pitchFamily="34" charset="-79"/>
            </a:endParaRPr>
          </a:p>
          <a:p>
            <a:pPr algn="ctr" rtl="0"/>
            <a:r>
              <a:rPr lang="en-US" sz="4000" b="1" dirty="0">
                <a:solidFill>
                  <a:schemeClr val="accent1"/>
                </a:solidFill>
                <a:latin typeface="David" pitchFamily="34" charset="-79"/>
                <a:cs typeface="David" pitchFamily="34" charset="-79"/>
              </a:rPr>
              <a:t>An Introduction To System Biology</a:t>
            </a:r>
          </a:p>
          <a:p>
            <a:pPr algn="ctr" rtl="0"/>
            <a:r>
              <a:rPr lang="en-US" sz="4000" b="1" dirty="0">
                <a:solidFill>
                  <a:schemeClr val="accent1"/>
                </a:solidFill>
                <a:latin typeface="David" pitchFamily="34" charset="-79"/>
                <a:cs typeface="David" pitchFamily="34" charset="-79"/>
              </a:rPr>
              <a:t>Uri </a:t>
            </a:r>
            <a:r>
              <a:rPr lang="en-US" sz="4000" b="1" dirty="0" err="1">
                <a:solidFill>
                  <a:schemeClr val="accent1"/>
                </a:solidFill>
                <a:latin typeface="David" pitchFamily="34" charset="-79"/>
                <a:cs typeface="David" pitchFamily="34" charset="-79"/>
              </a:rPr>
              <a:t>Alon</a:t>
            </a:r>
            <a:endParaRPr lang="en-US" sz="4000" b="1" dirty="0">
              <a:solidFill>
                <a:schemeClr val="accent1"/>
              </a:solidFill>
              <a:latin typeface="David" pitchFamily="34" charset="-79"/>
              <a:cs typeface="David" pitchFamily="34" charset="-79"/>
            </a:endParaRPr>
          </a:p>
          <a:p>
            <a:pPr algn="ctr" rtl="0"/>
            <a:r>
              <a:rPr lang="en-US" sz="4000" b="1" dirty="0">
                <a:solidFill>
                  <a:schemeClr val="accent1"/>
                </a:solidFill>
                <a:latin typeface="David" pitchFamily="34" charset="-79"/>
                <a:cs typeface="David" pitchFamily="34" charset="-79"/>
              </a:rPr>
              <a:t>Chapters </a:t>
            </a:r>
            <a:r>
              <a:rPr lang="en-US" sz="4000" b="1" dirty="0" smtClean="0">
                <a:solidFill>
                  <a:schemeClr val="accent1"/>
                </a:solidFill>
                <a:latin typeface="David" pitchFamily="34" charset="-79"/>
                <a:cs typeface="David" pitchFamily="34" charset="-79"/>
              </a:rPr>
              <a:t>3-4</a:t>
            </a:r>
          </a:p>
          <a:p>
            <a:pPr algn="ctr" rtl="0"/>
            <a:endParaRPr lang="en-US" sz="4000" b="1" dirty="0">
              <a:solidFill>
                <a:schemeClr val="accent2"/>
              </a:solidFill>
              <a:latin typeface="David" pitchFamily="34" charset="-79"/>
              <a:cs typeface="David" pitchFamily="34" charset="-79"/>
            </a:endParaRPr>
          </a:p>
          <a:p>
            <a:pPr algn="ctr" rtl="0"/>
            <a:r>
              <a:rPr lang="en-US" sz="2800" b="1" dirty="0" smtClean="0">
                <a:solidFill>
                  <a:schemeClr val="accent2"/>
                </a:solidFill>
                <a:latin typeface="David" pitchFamily="34" charset="-79"/>
                <a:cs typeface="David" pitchFamily="34" charset="-79"/>
              </a:rPr>
              <a:t>Presented by: </a:t>
            </a:r>
            <a:r>
              <a:rPr lang="en-US" sz="2800" b="1" dirty="0" err="1" smtClean="0">
                <a:solidFill>
                  <a:schemeClr val="accent2"/>
                </a:solidFill>
                <a:latin typeface="David" pitchFamily="34" charset="-79"/>
                <a:cs typeface="David" pitchFamily="34" charset="-79"/>
              </a:rPr>
              <a:t>Nitsan</a:t>
            </a:r>
            <a:r>
              <a:rPr lang="en-US" sz="2800" b="1" dirty="0" smtClean="0">
                <a:solidFill>
                  <a:schemeClr val="accent2"/>
                </a:solidFill>
                <a:latin typeface="David" pitchFamily="34" charset="-79"/>
                <a:cs typeface="David" pitchFamily="34" charset="-79"/>
              </a:rPr>
              <a:t> </a:t>
            </a:r>
            <a:r>
              <a:rPr lang="en-US" sz="2800" b="1" dirty="0" err="1" smtClean="0">
                <a:solidFill>
                  <a:schemeClr val="accent2"/>
                </a:solidFill>
                <a:latin typeface="David" pitchFamily="34" charset="-79"/>
                <a:cs typeface="David" pitchFamily="34" charset="-79"/>
              </a:rPr>
              <a:t>Chrizman</a:t>
            </a:r>
            <a:endParaRPr lang="en-US" sz="2800" b="1" dirty="0">
              <a:solidFill>
                <a:schemeClr val="accent2"/>
              </a:solidFill>
              <a:latin typeface="David" pitchFamily="34" charset="-79"/>
              <a:cs typeface="David" pitchFamily="34" charset="-79"/>
            </a:endParaRPr>
          </a:p>
          <a:p>
            <a:pPr algn="ctr" rtl="0"/>
            <a:endParaRPr lang="he-IL" sz="4000" b="1" dirty="0">
              <a:solidFill>
                <a:schemeClr val="accent2"/>
              </a:solidFill>
              <a:latin typeface="David" pitchFamily="34" charset="-79"/>
              <a:cs typeface="David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955302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Transcription Networks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3200" dirty="0" smtClean="0">
                <a:latin typeface="David" pitchFamily="34" charset="-79"/>
                <a:cs typeface="David" pitchFamily="34" charset="-79"/>
              </a:rPr>
              <a:t>Describes the regulatory transcription interactions in a cell</a:t>
            </a:r>
          </a:p>
          <a:p>
            <a:pPr algn="l" rtl="0"/>
            <a:r>
              <a:rPr lang="en-US" sz="3200" dirty="0" smtClean="0">
                <a:latin typeface="David" pitchFamily="34" charset="-79"/>
                <a:cs typeface="David" pitchFamily="34" charset="-79"/>
              </a:rPr>
              <a:t>Input: Signals</a:t>
            </a:r>
            <a:endParaRPr lang="he-IL" sz="3200" dirty="0">
              <a:latin typeface="David" pitchFamily="34" charset="-79"/>
              <a:cs typeface="David" pitchFamily="34" charset="-79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63688" y="3861048"/>
            <a:ext cx="5472608" cy="1444712"/>
            <a:chOff x="1763688" y="3861048"/>
            <a:chExt cx="5472608" cy="1444712"/>
          </a:xfrm>
        </p:grpSpPr>
        <p:sp>
          <p:nvSpPr>
            <p:cNvPr id="4" name="Oval 3"/>
            <p:cNvSpPr/>
            <p:nvPr/>
          </p:nvSpPr>
          <p:spPr>
            <a:xfrm>
              <a:off x="1763688" y="3861048"/>
              <a:ext cx="1584176" cy="144016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587128" y="4575788"/>
              <a:ext cx="1728192" cy="4552"/>
            </a:xfrm>
            <a:prstGeom prst="straightConnector1">
              <a:avLst/>
            </a:prstGeom>
            <a:ln w="539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/>
            <p:cNvSpPr/>
            <p:nvPr/>
          </p:nvSpPr>
          <p:spPr>
            <a:xfrm>
              <a:off x="5652120" y="3865600"/>
              <a:ext cx="1584176" cy="144016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979712" y="4365104"/>
              <a:ext cx="108012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dirty="0" smtClean="0"/>
                <a:t>GENE  X</a:t>
              </a:r>
              <a:endParaRPr lang="he-IL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976156" y="4395674"/>
              <a:ext cx="1044116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dirty="0" smtClean="0"/>
                <a:t>GENE  Y</a:t>
              </a:r>
              <a:endParaRPr lang="he-IL" dirty="0"/>
            </a:p>
          </p:txBody>
        </p:sp>
      </p:grpSp>
    </p:spTree>
    <p:extLst>
      <p:ext uri="{BB962C8B-B14F-4D97-AF65-F5344CB8AC3E}">
        <p14:creationId xmlns:p14="http://schemas.microsoft.com/office/powerpoint/2010/main" val="110786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Transcription </a:t>
            </a:r>
            <a:r>
              <a:rPr lang="en-US" dirty="0" smtClean="0"/>
              <a:t>Networks </a:t>
            </a:r>
            <a:r>
              <a:rPr lang="en-US" dirty="0"/>
              <a:t>(Cont.)</a:t>
            </a:r>
            <a:r>
              <a:rPr lang="he-IL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39104"/>
            <a:ext cx="8135816" cy="4456896"/>
          </a:xfrm>
        </p:spPr>
        <p:txBody>
          <a:bodyPr>
            <a:normAutofit/>
          </a:bodyPr>
          <a:lstStyle/>
          <a:p>
            <a:pPr algn="l" rtl="0"/>
            <a:r>
              <a:rPr lang="en-US" sz="3200" dirty="0" smtClean="0">
                <a:latin typeface="David" pitchFamily="34" charset="-79"/>
                <a:cs typeface="David" pitchFamily="34" charset="-79"/>
              </a:rPr>
              <a:t>Bacterium E. coli</a:t>
            </a:r>
            <a:endParaRPr lang="he-IL" sz="3200" dirty="0">
              <a:latin typeface="David" pitchFamily="34" charset="-79"/>
              <a:cs typeface="David" pitchFamily="34" charset="-79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624" y="2075676"/>
            <a:ext cx="6120680" cy="4346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3800" y="1400601"/>
            <a:ext cx="1800200" cy="135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3600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Transcription Networks (Cont.)</a:t>
            </a:r>
            <a:r>
              <a:rPr lang="he-IL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3200" dirty="0" smtClean="0">
                <a:latin typeface="David" pitchFamily="34" charset="-79"/>
                <a:cs typeface="David" pitchFamily="34" charset="-79"/>
              </a:rPr>
              <a:t>Signs on the edges:</a:t>
            </a:r>
          </a:p>
          <a:p>
            <a:pPr marL="777240" lvl="1" indent="-457200" algn="l" rtl="0"/>
            <a:r>
              <a:rPr lang="en-US" sz="3200" dirty="0" smtClean="0">
                <a:latin typeface="David" pitchFamily="34" charset="-79"/>
                <a:cs typeface="David" pitchFamily="34" charset="-79"/>
              </a:rPr>
              <a:t>+ for activation</a:t>
            </a:r>
          </a:p>
          <a:p>
            <a:pPr marL="777240" lvl="1" indent="-457200" algn="l" rtl="0"/>
            <a:r>
              <a:rPr lang="en-US" sz="3200" dirty="0" smtClean="0">
                <a:latin typeface="David" pitchFamily="34" charset="-79"/>
                <a:cs typeface="David" pitchFamily="34" charset="-79"/>
              </a:rPr>
              <a:t> - for repression</a:t>
            </a:r>
          </a:p>
          <a:p>
            <a:pPr marL="320040" lvl="1" indent="0" algn="l" rtl="0">
              <a:buNone/>
            </a:pPr>
            <a:endParaRPr lang="en-US" sz="3200" dirty="0" smtClean="0">
              <a:latin typeface="David" pitchFamily="34" charset="-79"/>
              <a:cs typeface="David" pitchFamily="34" charset="-79"/>
            </a:endParaRPr>
          </a:p>
          <a:p>
            <a:pPr algn="l" rtl="0"/>
            <a:r>
              <a:rPr lang="en-US" sz="3200" dirty="0" smtClean="0">
                <a:latin typeface="David" pitchFamily="34" charset="-79"/>
                <a:cs typeface="David" pitchFamily="34" charset="-79"/>
              </a:rPr>
              <a:t>Numbers on the edges: </a:t>
            </a:r>
          </a:p>
          <a:p>
            <a:pPr marL="1600200" lvl="4" indent="0" algn="l" rtl="0">
              <a:buNone/>
            </a:pPr>
            <a:r>
              <a:rPr lang="en-US" sz="3200" u="sng" dirty="0" smtClean="0">
                <a:latin typeface="David" pitchFamily="34" charset="-79"/>
                <a:cs typeface="David" pitchFamily="34" charset="-79"/>
              </a:rPr>
              <a:t>The Input Function</a:t>
            </a:r>
            <a:endParaRPr lang="en-US" sz="3200" u="sng" dirty="0">
              <a:latin typeface="David" pitchFamily="34" charset="-79"/>
              <a:cs typeface="David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103749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1720" y="3140968"/>
            <a:ext cx="5163688" cy="3744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Input Function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2800" dirty="0" smtClean="0">
                <a:latin typeface="David" pitchFamily="34" charset="-79"/>
                <a:cs typeface="David" pitchFamily="34" charset="-79"/>
              </a:rPr>
              <a:t>Rate of production of Y = f(X*)</a:t>
            </a:r>
            <a:endParaRPr lang="en-US" sz="2800" dirty="0">
              <a:latin typeface="David" pitchFamily="34" charset="-79"/>
              <a:cs typeface="David" pitchFamily="34" charset="-79"/>
            </a:endParaRPr>
          </a:p>
          <a:p>
            <a:pPr algn="l" rtl="0"/>
            <a:r>
              <a:rPr lang="en-US" sz="2800" dirty="0" smtClean="0">
                <a:latin typeface="David" pitchFamily="34" charset="-79"/>
                <a:cs typeface="David" pitchFamily="34" charset="-79"/>
              </a:rPr>
              <a:t>Hill Function</a:t>
            </a:r>
          </a:p>
          <a:p>
            <a:pPr marL="777240" lvl="1" indent="-457200" algn="l" rtl="0"/>
            <a:r>
              <a:rPr lang="en-US" sz="2800" dirty="0" smtClean="0">
                <a:latin typeface="David" pitchFamily="34" charset="-79"/>
                <a:cs typeface="David" pitchFamily="34" charset="-79"/>
              </a:rPr>
              <a:t>Describes many real gene input functions</a:t>
            </a:r>
          </a:p>
          <a:p>
            <a:pPr marL="1051560" lvl="2" indent="-457200" algn="l" rtl="0"/>
            <a:endParaRPr lang="en-US" sz="2800" dirty="0" smtClean="0">
              <a:latin typeface="David" pitchFamily="34" charset="-79"/>
              <a:cs typeface="David" pitchFamily="34" charset="-79"/>
            </a:endParaRPr>
          </a:p>
          <a:p>
            <a:pPr marL="1051560" lvl="2" indent="-457200" algn="l" rtl="0"/>
            <a:r>
              <a:rPr lang="en-US" sz="2800" dirty="0" smtClean="0">
                <a:latin typeface="David" pitchFamily="34" charset="-79"/>
                <a:cs typeface="David" pitchFamily="34" charset="-79"/>
              </a:rPr>
              <a:t>Activator:  </a:t>
            </a:r>
          </a:p>
          <a:p>
            <a:pPr marL="1051560" lvl="2" indent="-457200" algn="l" rtl="0"/>
            <a:endParaRPr lang="en-US" sz="2800" dirty="0">
              <a:latin typeface="David" pitchFamily="34" charset="-79"/>
              <a:cs typeface="David" pitchFamily="34" charset="-79"/>
            </a:endParaRPr>
          </a:p>
          <a:p>
            <a:pPr marL="1051560" lvl="2" indent="-457200" algn="l" rtl="0"/>
            <a:endParaRPr lang="en-US" sz="2800" dirty="0" smtClean="0">
              <a:latin typeface="David" pitchFamily="34" charset="-79"/>
              <a:cs typeface="David" pitchFamily="34" charset="-79"/>
            </a:endParaRPr>
          </a:p>
          <a:p>
            <a:pPr marL="1051560" lvl="2" indent="-457200" algn="l" rtl="0"/>
            <a:r>
              <a:rPr lang="en-US" sz="2800" dirty="0" smtClean="0">
                <a:latin typeface="David" pitchFamily="34" charset="-79"/>
                <a:cs typeface="David" pitchFamily="34" charset="-79"/>
              </a:rPr>
              <a:t>Repressor:</a:t>
            </a:r>
          </a:p>
          <a:p>
            <a:pPr marL="1051560" lvl="2" indent="-457200" algn="l" rtl="0"/>
            <a:endParaRPr lang="he-IL" sz="2900" dirty="0">
              <a:latin typeface="David" pitchFamily="34" charset="-79"/>
              <a:cs typeface="David" pitchFamily="34" charset="-79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452320" y="548680"/>
            <a:ext cx="136815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 smtClean="0"/>
              <a:t>X         Y</a:t>
            </a:r>
            <a:endParaRPr lang="he-IL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7812360" y="733346"/>
            <a:ext cx="324036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19025" y="3212976"/>
            <a:ext cx="4139226" cy="1355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19024" y="4725144"/>
            <a:ext cx="4139226" cy="1385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545361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Input Function (Cont.)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sz="3200" dirty="0" smtClean="0">
                <a:latin typeface="David" pitchFamily="34" charset="-79"/>
                <a:cs typeface="David" pitchFamily="34" charset="-79"/>
              </a:rPr>
              <a:t>Logic Input Function</a:t>
            </a:r>
          </a:p>
          <a:p>
            <a:pPr marL="777240" lvl="1" indent="-457200" algn="l" rtl="0"/>
            <a:r>
              <a:rPr lang="en-US" dirty="0" smtClean="0">
                <a:latin typeface="David" pitchFamily="34" charset="-79"/>
                <a:cs typeface="David" pitchFamily="34" charset="-79"/>
              </a:rPr>
              <a:t>The gene is either</a:t>
            </a:r>
          </a:p>
          <a:p>
            <a:pPr marL="1051560" lvl="2" indent="-457200" algn="l" rtl="0"/>
            <a:r>
              <a:rPr lang="en-US" dirty="0" smtClean="0">
                <a:latin typeface="David" pitchFamily="34" charset="-79"/>
                <a:cs typeface="David" pitchFamily="34" charset="-79"/>
              </a:rPr>
              <a:t>OFF:  f(X*)=0</a:t>
            </a:r>
          </a:p>
          <a:p>
            <a:pPr marL="1051560" lvl="2" indent="-457200" algn="l" rtl="0"/>
            <a:r>
              <a:rPr lang="en-US" dirty="0" smtClean="0">
                <a:latin typeface="David" pitchFamily="34" charset="-79"/>
                <a:cs typeface="David" pitchFamily="34" charset="-79"/>
              </a:rPr>
              <a:t>ON:	f(X*)=</a:t>
            </a:r>
            <a:r>
              <a:rPr lang="el-GR" dirty="0" smtClean="0">
                <a:latin typeface="Times New Roman"/>
                <a:cs typeface="Times New Roman"/>
              </a:rPr>
              <a:t>β</a:t>
            </a:r>
            <a:endParaRPr lang="en-US" dirty="0" smtClean="0">
              <a:latin typeface="David" pitchFamily="34" charset="-79"/>
              <a:cs typeface="David" pitchFamily="34" charset="-79"/>
            </a:endParaRPr>
          </a:p>
          <a:p>
            <a:pPr marL="777240" lvl="1" indent="-457200" algn="l" rtl="0"/>
            <a:r>
              <a:rPr lang="en-US" dirty="0" smtClean="0">
                <a:latin typeface="David" pitchFamily="34" charset="-79"/>
                <a:cs typeface="David" pitchFamily="34" charset="-79"/>
              </a:rPr>
              <a:t>The threshold is K</a:t>
            </a:r>
          </a:p>
          <a:p>
            <a:pPr marL="777240" lvl="1" indent="-457200" algn="l" rtl="0"/>
            <a:endParaRPr lang="en-US" dirty="0">
              <a:latin typeface="David" pitchFamily="34" charset="-79"/>
              <a:cs typeface="David" pitchFamily="34" charset="-79"/>
            </a:endParaRPr>
          </a:p>
          <a:p>
            <a:pPr marL="777240" lvl="1" indent="-457200" algn="l" rtl="0"/>
            <a:r>
              <a:rPr lang="en-US" u="sng" dirty="0" smtClean="0">
                <a:latin typeface="David" pitchFamily="34" charset="-79"/>
                <a:cs typeface="David" pitchFamily="34" charset="-79"/>
              </a:rPr>
              <a:t>For activator: </a:t>
            </a:r>
          </a:p>
          <a:p>
            <a:pPr marL="777240" lvl="1" indent="-457200" algn="l" rtl="0"/>
            <a:endParaRPr lang="en-US" dirty="0">
              <a:latin typeface="David" pitchFamily="34" charset="-79"/>
              <a:cs typeface="David" pitchFamily="34" charset="-79"/>
            </a:endParaRPr>
          </a:p>
          <a:p>
            <a:pPr marL="777240" lvl="1" indent="-457200" algn="l" rtl="0"/>
            <a:r>
              <a:rPr lang="en-US" u="sng" dirty="0" smtClean="0">
                <a:latin typeface="David" pitchFamily="34" charset="-79"/>
                <a:cs typeface="David" pitchFamily="34" charset="-79"/>
              </a:rPr>
              <a:t>For repressor:</a:t>
            </a:r>
            <a:endParaRPr lang="en-US" u="sng" dirty="0" smtClean="0">
              <a:latin typeface="Times New Roman"/>
              <a:cs typeface="Times New Roman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63888" y="4653136"/>
            <a:ext cx="3038729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35680" y="5877272"/>
            <a:ext cx="3000396" cy="547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141132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12648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1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The Input Function (Cont.)</a:t>
            </a:r>
            <a:endParaRPr lang="he-IL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624" y="1717135"/>
            <a:ext cx="6624736" cy="4803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065420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Dynamics And Response Time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l" rtl="0"/>
            <a:r>
              <a:rPr lang="el-GR" sz="3200" dirty="0">
                <a:latin typeface="Times New Roman"/>
                <a:cs typeface="David" pitchFamily="34" charset="-79"/>
              </a:rPr>
              <a:t>β</a:t>
            </a:r>
            <a:r>
              <a:rPr lang="en-US" sz="3200" dirty="0">
                <a:latin typeface="David" pitchFamily="34" charset="-79"/>
                <a:cs typeface="David" pitchFamily="34" charset="-79"/>
              </a:rPr>
              <a:t>  - constant rate in which the cell produces </a:t>
            </a:r>
            <a:r>
              <a:rPr lang="en-US" sz="3200" dirty="0" smtClean="0">
                <a:latin typeface="David" pitchFamily="34" charset="-79"/>
                <a:cs typeface="David" pitchFamily="34" charset="-79"/>
              </a:rPr>
              <a:t>Y</a:t>
            </a:r>
          </a:p>
          <a:p>
            <a:pPr algn="l" rtl="0"/>
            <a:endParaRPr lang="en-US" sz="3200" dirty="0" smtClean="0">
              <a:latin typeface="David" pitchFamily="34" charset="-79"/>
              <a:cs typeface="David" pitchFamily="34" charset="-79"/>
            </a:endParaRPr>
          </a:p>
          <a:p>
            <a:pPr algn="l" rtl="0"/>
            <a:r>
              <a:rPr lang="en-US" sz="3200" dirty="0" smtClean="0">
                <a:latin typeface="David" pitchFamily="34" charset="-79"/>
                <a:cs typeface="David" pitchFamily="34" charset="-79"/>
              </a:rPr>
              <a:t>Production balanced by:</a:t>
            </a:r>
          </a:p>
          <a:p>
            <a:pPr marL="777240" lvl="1" indent="-457200" algn="l" rtl="0"/>
            <a:r>
              <a:rPr lang="en-US" sz="3200" dirty="0" smtClean="0">
                <a:latin typeface="David" pitchFamily="34" charset="-79"/>
                <a:cs typeface="David" pitchFamily="34" charset="-79"/>
              </a:rPr>
              <a:t>Degradation </a:t>
            </a:r>
            <a:r>
              <a:rPr lang="en-US" sz="3200" dirty="0">
                <a:latin typeface="David" pitchFamily="34" charset="-79"/>
                <a:cs typeface="David" pitchFamily="34" charset="-79"/>
              </a:rPr>
              <a:t>(</a:t>
            </a:r>
            <a:r>
              <a:rPr lang="el-GR" sz="3200" dirty="0">
                <a:latin typeface="Times New Roman"/>
                <a:cs typeface="David" pitchFamily="34" charset="-79"/>
              </a:rPr>
              <a:t>α</a:t>
            </a:r>
            <a:r>
              <a:rPr lang="en-US" sz="3200" dirty="0">
                <a:latin typeface="David" pitchFamily="34" charset="-79"/>
                <a:cs typeface="David" pitchFamily="34" charset="-79"/>
              </a:rPr>
              <a:t> </a:t>
            </a:r>
            <a:r>
              <a:rPr lang="en-US" sz="3200" baseline="-25000" dirty="0" err="1" smtClean="0">
                <a:latin typeface="David" pitchFamily="34" charset="-79"/>
                <a:cs typeface="David" pitchFamily="34" charset="-79"/>
              </a:rPr>
              <a:t>deg</a:t>
            </a:r>
            <a:r>
              <a:rPr lang="en-US" sz="3200" dirty="0" smtClean="0">
                <a:latin typeface="David" pitchFamily="34" charset="-79"/>
                <a:cs typeface="David" pitchFamily="34" charset="-79"/>
              </a:rPr>
              <a:t>) 		</a:t>
            </a:r>
            <a:r>
              <a:rPr lang="el-GR" sz="3200" dirty="0" smtClean="0">
                <a:latin typeface="Times New Roman"/>
                <a:cs typeface="Times New Roman"/>
              </a:rPr>
              <a:t>α</a:t>
            </a:r>
            <a:r>
              <a:rPr lang="en-US" sz="3200" dirty="0" smtClean="0">
                <a:latin typeface="Times New Roman"/>
                <a:cs typeface="Times New Roman"/>
              </a:rPr>
              <a:t>=</a:t>
            </a:r>
            <a:r>
              <a:rPr lang="en-US" sz="3200" dirty="0" smtClean="0">
                <a:latin typeface="David" pitchFamily="34" charset="-79"/>
                <a:cs typeface="David" pitchFamily="34" charset="-79"/>
              </a:rPr>
              <a:t> </a:t>
            </a:r>
            <a:r>
              <a:rPr lang="el-GR" sz="3200" dirty="0">
                <a:latin typeface="Times New Roman"/>
                <a:cs typeface="Times New Roman"/>
              </a:rPr>
              <a:t>α</a:t>
            </a:r>
            <a:r>
              <a:rPr lang="en-US" sz="3200" dirty="0">
                <a:latin typeface="Times New Roman"/>
                <a:cs typeface="Times New Roman"/>
              </a:rPr>
              <a:t> </a:t>
            </a:r>
            <a:r>
              <a:rPr lang="en-US" sz="3200" baseline="-25000" dirty="0" err="1">
                <a:latin typeface="Times New Roman"/>
                <a:cs typeface="Times New Roman"/>
              </a:rPr>
              <a:t>dil</a:t>
            </a:r>
            <a:r>
              <a:rPr lang="en-US" sz="3200" baseline="-25000" dirty="0">
                <a:latin typeface="Times New Roman"/>
                <a:cs typeface="Times New Roman"/>
              </a:rPr>
              <a:t> </a:t>
            </a:r>
            <a:r>
              <a:rPr lang="en-US" sz="3200" dirty="0">
                <a:latin typeface="Times New Roman"/>
                <a:cs typeface="Times New Roman"/>
              </a:rPr>
              <a:t> + </a:t>
            </a:r>
            <a:r>
              <a:rPr lang="el-GR" sz="3200" dirty="0">
                <a:latin typeface="Times New Roman"/>
                <a:cs typeface="Times New Roman"/>
              </a:rPr>
              <a:t>α</a:t>
            </a:r>
            <a:r>
              <a:rPr lang="en-US" sz="3200" dirty="0">
                <a:latin typeface="Times New Roman"/>
                <a:cs typeface="Times New Roman"/>
              </a:rPr>
              <a:t> </a:t>
            </a:r>
            <a:r>
              <a:rPr lang="en-US" sz="3200" baseline="-25000" dirty="0" err="1">
                <a:latin typeface="Times New Roman"/>
                <a:cs typeface="Times New Roman"/>
              </a:rPr>
              <a:t>deg</a:t>
            </a:r>
            <a:r>
              <a:rPr lang="en-US" sz="3200" baseline="-25000" dirty="0">
                <a:latin typeface="Times New Roman"/>
                <a:cs typeface="Times New Roman"/>
              </a:rPr>
              <a:t> </a:t>
            </a:r>
            <a:endParaRPr lang="en-US" sz="3200" dirty="0" smtClean="0">
              <a:latin typeface="David" pitchFamily="34" charset="-79"/>
              <a:cs typeface="David" pitchFamily="34" charset="-79"/>
            </a:endParaRPr>
          </a:p>
          <a:p>
            <a:pPr marL="777240" lvl="1" indent="-457200" algn="l" rtl="0"/>
            <a:r>
              <a:rPr lang="en-US" sz="3200" dirty="0" smtClean="0">
                <a:latin typeface="David" pitchFamily="34" charset="-79"/>
                <a:cs typeface="David" pitchFamily="34" charset="-79"/>
              </a:rPr>
              <a:t>Dilution (</a:t>
            </a:r>
            <a:r>
              <a:rPr lang="el-GR" sz="3200" dirty="0">
                <a:latin typeface="Times New Roman"/>
                <a:cs typeface="David" pitchFamily="34" charset="-79"/>
              </a:rPr>
              <a:t>α</a:t>
            </a:r>
            <a:r>
              <a:rPr lang="en-US" sz="3200" dirty="0">
                <a:latin typeface="David" pitchFamily="34" charset="-79"/>
                <a:cs typeface="David" pitchFamily="34" charset="-79"/>
              </a:rPr>
              <a:t> </a:t>
            </a:r>
            <a:r>
              <a:rPr lang="en-US" sz="3200" baseline="-25000" dirty="0" err="1" smtClean="0">
                <a:latin typeface="David" pitchFamily="34" charset="-79"/>
                <a:cs typeface="David" pitchFamily="34" charset="-79"/>
              </a:rPr>
              <a:t>dil</a:t>
            </a:r>
            <a:r>
              <a:rPr lang="en-US" sz="3200" baseline="-25000" dirty="0" smtClean="0">
                <a:latin typeface="David" pitchFamily="34" charset="-79"/>
                <a:cs typeface="David" pitchFamily="34" charset="-79"/>
              </a:rPr>
              <a:t> </a:t>
            </a:r>
            <a:r>
              <a:rPr lang="en-US" sz="3200" dirty="0" smtClean="0">
                <a:latin typeface="David" pitchFamily="34" charset="-79"/>
                <a:cs typeface="David" pitchFamily="34" charset="-79"/>
              </a:rPr>
              <a:t>) </a:t>
            </a:r>
            <a:endParaRPr lang="en-US" sz="3200" dirty="0">
              <a:latin typeface="David" pitchFamily="34" charset="-79"/>
              <a:cs typeface="David" pitchFamily="34" charset="-79"/>
            </a:endParaRPr>
          </a:p>
          <a:p>
            <a:pPr algn="l" rtl="0"/>
            <a:endParaRPr lang="he-IL" dirty="0"/>
          </a:p>
        </p:txBody>
      </p:sp>
      <p:sp>
        <p:nvSpPr>
          <p:cNvPr id="4" name="Right Brace 3"/>
          <p:cNvSpPr/>
          <p:nvPr/>
        </p:nvSpPr>
        <p:spPr>
          <a:xfrm>
            <a:off x="5292080" y="2924944"/>
            <a:ext cx="576064" cy="165618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TextBox 4"/>
          <p:cNvSpPr txBox="1"/>
          <p:nvPr/>
        </p:nvSpPr>
        <p:spPr>
          <a:xfrm>
            <a:off x="10620672" y="4581128"/>
            <a:ext cx="1847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636305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Dynamics And Response </a:t>
            </a:r>
            <a:r>
              <a:rPr lang="en-US" dirty="0" smtClean="0"/>
              <a:t>Time (Cont.)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l" rtl="0"/>
            <a:r>
              <a:rPr lang="en-US" sz="3200" u="sng" dirty="0" smtClean="0">
                <a:latin typeface="David" pitchFamily="34" charset="-79"/>
                <a:cs typeface="David" pitchFamily="34" charset="-79"/>
              </a:rPr>
              <a:t>Concentration change:</a:t>
            </a:r>
            <a:r>
              <a:rPr lang="en-US" sz="3200" dirty="0" smtClean="0">
                <a:latin typeface="David" pitchFamily="34" charset="-79"/>
                <a:cs typeface="David" pitchFamily="34" charset="-79"/>
              </a:rPr>
              <a:t>		</a:t>
            </a:r>
          </a:p>
          <a:p>
            <a:pPr marL="0" indent="0" algn="l" rtl="0">
              <a:buNone/>
            </a:pPr>
            <a:r>
              <a:rPr lang="en-US" sz="3200" dirty="0" smtClean="0">
                <a:latin typeface="David" pitchFamily="34" charset="-79"/>
                <a:cs typeface="David" pitchFamily="34" charset="-79"/>
              </a:rPr>
              <a:t>		</a:t>
            </a:r>
            <a:r>
              <a:rPr lang="en-US" sz="3200" dirty="0" err="1" smtClean="0">
                <a:latin typeface="David" pitchFamily="34" charset="-79"/>
                <a:cs typeface="David" pitchFamily="34" charset="-79"/>
              </a:rPr>
              <a:t>dY</a:t>
            </a:r>
            <a:r>
              <a:rPr lang="en-US" sz="3200" dirty="0" smtClean="0">
                <a:latin typeface="David" pitchFamily="34" charset="-79"/>
                <a:cs typeface="David" pitchFamily="34" charset="-79"/>
              </a:rPr>
              <a:t>/</a:t>
            </a:r>
            <a:r>
              <a:rPr lang="en-US" sz="3200" dirty="0" err="1" smtClean="0">
                <a:latin typeface="David" pitchFamily="34" charset="-79"/>
                <a:cs typeface="David" pitchFamily="34" charset="-79"/>
              </a:rPr>
              <a:t>dt</a:t>
            </a:r>
            <a:r>
              <a:rPr lang="en-US" sz="3200" dirty="0" smtClean="0">
                <a:latin typeface="David" pitchFamily="34" charset="-79"/>
                <a:cs typeface="David" pitchFamily="34" charset="-79"/>
              </a:rPr>
              <a:t> </a:t>
            </a:r>
            <a:r>
              <a:rPr lang="en-US" sz="3200" dirty="0">
                <a:latin typeface="David" pitchFamily="34" charset="-79"/>
                <a:cs typeface="David" pitchFamily="34" charset="-79"/>
              </a:rPr>
              <a:t>= </a:t>
            </a:r>
            <a:r>
              <a:rPr lang="el-GR" sz="3200" dirty="0">
                <a:latin typeface="Times New Roman"/>
                <a:cs typeface="David" pitchFamily="34" charset="-79"/>
              </a:rPr>
              <a:t>β</a:t>
            </a:r>
            <a:r>
              <a:rPr lang="en-US" sz="3200" dirty="0">
                <a:latin typeface="David" pitchFamily="34" charset="-79"/>
                <a:cs typeface="David" pitchFamily="34" charset="-79"/>
              </a:rPr>
              <a:t> – </a:t>
            </a:r>
            <a:r>
              <a:rPr lang="el-GR" sz="3200" dirty="0">
                <a:latin typeface="Times New Roman"/>
                <a:cs typeface="David" pitchFamily="34" charset="-79"/>
              </a:rPr>
              <a:t>α</a:t>
            </a:r>
            <a:r>
              <a:rPr lang="en-US" sz="3200" dirty="0" smtClean="0">
                <a:latin typeface="David" pitchFamily="34" charset="-79"/>
                <a:cs typeface="David" pitchFamily="34" charset="-79"/>
              </a:rPr>
              <a:t>*Y</a:t>
            </a:r>
          </a:p>
          <a:p>
            <a:pPr marL="0" indent="0" algn="l" rtl="0">
              <a:buNone/>
            </a:pPr>
            <a:endParaRPr lang="en-US" sz="3200" dirty="0">
              <a:latin typeface="David" pitchFamily="34" charset="-79"/>
              <a:cs typeface="David" pitchFamily="34" charset="-79"/>
            </a:endParaRPr>
          </a:p>
          <a:p>
            <a:pPr algn="l" rtl="0"/>
            <a:r>
              <a:rPr lang="en-US" sz="3200" u="sng" dirty="0">
                <a:latin typeface="David" pitchFamily="34" charset="-79"/>
                <a:cs typeface="David" pitchFamily="34" charset="-79"/>
              </a:rPr>
              <a:t>Concentration </a:t>
            </a:r>
            <a:r>
              <a:rPr lang="en-US" sz="3200" u="sng" dirty="0" smtClean="0">
                <a:latin typeface="David" pitchFamily="34" charset="-79"/>
                <a:cs typeface="David" pitchFamily="34" charset="-79"/>
              </a:rPr>
              <a:t>In steady state: </a:t>
            </a:r>
          </a:p>
          <a:p>
            <a:pPr marL="0" indent="0" algn="l" rtl="0">
              <a:buNone/>
            </a:pPr>
            <a:r>
              <a:rPr lang="en-US" sz="3200" dirty="0">
                <a:latin typeface="David" pitchFamily="34" charset="-79"/>
                <a:cs typeface="David" pitchFamily="34" charset="-79"/>
              </a:rPr>
              <a:t>	</a:t>
            </a:r>
            <a:r>
              <a:rPr lang="en-US" sz="3200" dirty="0" smtClean="0">
                <a:latin typeface="David" pitchFamily="34" charset="-79"/>
                <a:cs typeface="David" pitchFamily="34" charset="-79"/>
              </a:rPr>
              <a:t>	</a:t>
            </a:r>
            <a:r>
              <a:rPr lang="en-US" sz="3200" dirty="0" err="1" smtClean="0">
                <a:latin typeface="David" pitchFamily="34" charset="-79"/>
                <a:cs typeface="David" pitchFamily="34" charset="-79"/>
              </a:rPr>
              <a:t>Yst</a:t>
            </a:r>
            <a:r>
              <a:rPr lang="en-US" sz="3200" dirty="0" smtClean="0">
                <a:latin typeface="David" pitchFamily="34" charset="-79"/>
                <a:cs typeface="David" pitchFamily="34" charset="-79"/>
              </a:rPr>
              <a:t> </a:t>
            </a:r>
            <a:r>
              <a:rPr lang="en-US" sz="3200" dirty="0">
                <a:latin typeface="David" pitchFamily="34" charset="-79"/>
                <a:cs typeface="David" pitchFamily="34" charset="-79"/>
              </a:rPr>
              <a:t>= </a:t>
            </a:r>
            <a:r>
              <a:rPr lang="el-GR" sz="3200" dirty="0">
                <a:latin typeface="Times New Roman"/>
                <a:cs typeface="David" pitchFamily="34" charset="-79"/>
              </a:rPr>
              <a:t>β</a:t>
            </a:r>
            <a:r>
              <a:rPr lang="en-US" sz="3200" dirty="0">
                <a:latin typeface="David" pitchFamily="34" charset="-79"/>
                <a:cs typeface="David" pitchFamily="34" charset="-79"/>
              </a:rPr>
              <a:t>/</a:t>
            </a:r>
            <a:r>
              <a:rPr lang="el-GR" sz="3200" dirty="0">
                <a:latin typeface="Times New Roman"/>
                <a:cs typeface="David" pitchFamily="34" charset="-79"/>
              </a:rPr>
              <a:t> α</a:t>
            </a:r>
            <a:endParaRPr lang="en-US" sz="3200" dirty="0">
              <a:latin typeface="David" pitchFamily="34" charset="-79"/>
              <a:cs typeface="David" pitchFamily="34" charset="-79"/>
            </a:endParaRPr>
          </a:p>
          <a:p>
            <a:pPr algn="l" rtl="0"/>
            <a:endParaRPr lang="en-US" dirty="0" smtClean="0">
              <a:latin typeface="Times New Roman"/>
              <a:cs typeface="Times New Roman"/>
            </a:endParaRPr>
          </a:p>
          <a:p>
            <a:pPr algn="l" rtl="0"/>
            <a:endParaRPr lang="en-US" dirty="0">
              <a:latin typeface="Times New Roman"/>
              <a:cs typeface="Times New Roman"/>
            </a:endParaRPr>
          </a:p>
          <a:p>
            <a:pPr algn="l" rtl="0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548820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Dynamics And Response Time (Cont.)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l" rtl="0"/>
            <a:r>
              <a:rPr lang="en-US" sz="3200" dirty="0" smtClean="0">
                <a:latin typeface="David" pitchFamily="34" charset="-79"/>
                <a:cs typeface="David" pitchFamily="34" charset="-79"/>
              </a:rPr>
              <a:t>The signal stops </a:t>
            </a:r>
            <a:r>
              <a:rPr lang="en-US" sz="3200" dirty="0">
                <a:latin typeface="David" pitchFamily="34" charset="-79"/>
                <a:cs typeface="David" pitchFamily="34" charset="-79"/>
              </a:rPr>
              <a:t>(</a:t>
            </a:r>
            <a:r>
              <a:rPr lang="el-GR" sz="3200" dirty="0">
                <a:latin typeface="Times New Roman"/>
                <a:cs typeface="David" pitchFamily="34" charset="-79"/>
              </a:rPr>
              <a:t>β</a:t>
            </a:r>
            <a:r>
              <a:rPr lang="en-US" sz="3200" dirty="0">
                <a:latin typeface="David" pitchFamily="34" charset="-79"/>
                <a:cs typeface="David" pitchFamily="34" charset="-79"/>
              </a:rPr>
              <a:t> = 0) </a:t>
            </a:r>
            <a:r>
              <a:rPr lang="en-US" sz="3200" dirty="0" smtClean="0">
                <a:latin typeface="David" pitchFamily="34" charset="-79"/>
                <a:cs typeface="David" pitchFamily="34" charset="-79"/>
              </a:rPr>
              <a:t>:</a:t>
            </a:r>
          </a:p>
          <a:p>
            <a:pPr algn="l" rtl="0"/>
            <a:endParaRPr lang="en-US" sz="3200" dirty="0">
              <a:latin typeface="David" pitchFamily="34" charset="-79"/>
              <a:cs typeface="David" pitchFamily="34" charset="-79"/>
            </a:endParaRPr>
          </a:p>
          <a:p>
            <a:pPr algn="l" rtl="0"/>
            <a:endParaRPr lang="en-US" sz="3200" dirty="0" smtClean="0">
              <a:latin typeface="David" pitchFamily="34" charset="-79"/>
              <a:cs typeface="David" pitchFamily="34" charset="-79"/>
            </a:endParaRPr>
          </a:p>
          <a:p>
            <a:pPr algn="l" rtl="0"/>
            <a:r>
              <a:rPr lang="en-US" sz="3200" u="sng" dirty="0" smtClean="0">
                <a:latin typeface="David" pitchFamily="34" charset="-79"/>
                <a:cs typeface="David" pitchFamily="34" charset="-79"/>
              </a:rPr>
              <a:t>Response Time-</a:t>
            </a:r>
            <a:r>
              <a:rPr lang="en-US" sz="3200" dirty="0" smtClean="0">
                <a:latin typeface="David" pitchFamily="34" charset="-79"/>
                <a:cs typeface="David" pitchFamily="34" charset="-79"/>
              </a:rPr>
              <a:t>  reach the halfway between initial and final levels</a:t>
            </a:r>
          </a:p>
          <a:p>
            <a:pPr algn="l" rtl="0"/>
            <a:endParaRPr lang="en-US" sz="3200" dirty="0">
              <a:latin typeface="David" pitchFamily="34" charset="-79"/>
              <a:cs typeface="David" pitchFamily="34" charset="-79"/>
            </a:endParaRPr>
          </a:p>
          <a:p>
            <a:pPr algn="l" rtl="0"/>
            <a:endParaRPr lang="he-IL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2324020"/>
            <a:ext cx="2500330" cy="7648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43608" y="4797152"/>
            <a:ext cx="5014175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356164" y="3861048"/>
            <a:ext cx="2787836" cy="2976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03744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Dynamics And Response Time (Cont.)</a:t>
            </a:r>
            <a:endParaRPr lang="he-IL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3200" dirty="0" err="1" smtClean="0">
                <a:latin typeface="David" pitchFamily="34" charset="-79"/>
                <a:cs typeface="David" pitchFamily="34" charset="-79"/>
              </a:rPr>
              <a:t>Unstimulated</a:t>
            </a:r>
            <a:r>
              <a:rPr lang="en-US" sz="3200" dirty="0" smtClean="0">
                <a:latin typeface="David" pitchFamily="34" charset="-79"/>
                <a:cs typeface="David" pitchFamily="34" charset="-79"/>
              </a:rPr>
              <a:t> gene becoming  provided with signal:</a:t>
            </a:r>
          </a:p>
          <a:p>
            <a:pPr algn="l" rtl="0"/>
            <a:endParaRPr lang="en-US" sz="3200" dirty="0" smtClean="0">
              <a:latin typeface="David" pitchFamily="34" charset="-79"/>
              <a:cs typeface="David" pitchFamily="34" charset="-79"/>
            </a:endParaRPr>
          </a:p>
          <a:p>
            <a:pPr marL="0" indent="0" algn="l" rtl="0">
              <a:buNone/>
            </a:pPr>
            <a:endParaRPr lang="en-US" sz="3200" dirty="0" smtClean="0">
              <a:latin typeface="David" pitchFamily="34" charset="-79"/>
              <a:cs typeface="David" pitchFamily="34" charset="-79"/>
            </a:endParaRPr>
          </a:p>
          <a:p>
            <a:pPr marL="0" indent="0" algn="l" rtl="0">
              <a:buNone/>
            </a:pPr>
            <a:endParaRPr lang="en-US" sz="3200" dirty="0" smtClean="0">
              <a:latin typeface="David" pitchFamily="34" charset="-79"/>
              <a:cs typeface="David" pitchFamily="34" charset="-79"/>
            </a:endParaRPr>
          </a:p>
          <a:p>
            <a:pPr algn="l" rtl="0"/>
            <a:r>
              <a:rPr lang="en-US" sz="3200" dirty="0">
                <a:latin typeface="David" pitchFamily="34" charset="-79"/>
                <a:cs typeface="David" pitchFamily="34" charset="-79"/>
              </a:rPr>
              <a:t>Response </a:t>
            </a:r>
            <a:r>
              <a:rPr lang="en-US" sz="3200" dirty="0" smtClean="0">
                <a:latin typeface="David" pitchFamily="34" charset="-79"/>
                <a:cs typeface="David" pitchFamily="34" charset="-79"/>
              </a:rPr>
              <a:t>Time-</a:t>
            </a:r>
          </a:p>
          <a:p>
            <a:pPr marL="365760" lvl="1" indent="0" algn="l" rtl="0">
              <a:buNone/>
            </a:pPr>
            <a:endParaRPr lang="he-IL" sz="3200" dirty="0">
              <a:latin typeface="David" pitchFamily="34" charset="-79"/>
              <a:cs typeface="David" pitchFamily="34" charset="-79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6" y="2681937"/>
            <a:ext cx="3357586" cy="8143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15616" y="4989319"/>
            <a:ext cx="4929222" cy="656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971254" y="3212976"/>
            <a:ext cx="3172745" cy="3645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918101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What's on the </a:t>
            </a:r>
            <a:r>
              <a:rPr lang="en-US" dirty="0" smtClean="0"/>
              <a:t>menu?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93204" y="1556792"/>
            <a:ext cx="8153400" cy="4781128"/>
          </a:xfrm>
        </p:spPr>
        <p:txBody>
          <a:bodyPr>
            <a:noAutofit/>
          </a:bodyPr>
          <a:lstStyle/>
          <a:p>
            <a:pPr algn="l" rtl="0"/>
            <a:r>
              <a:rPr lang="en-US" sz="2800" u="sng" dirty="0" smtClean="0">
                <a:latin typeface="David" pitchFamily="34" charset="-79"/>
                <a:cs typeface="David" pitchFamily="34" charset="-79"/>
              </a:rPr>
              <a:t>Starter</a:t>
            </a:r>
          </a:p>
          <a:p>
            <a:pPr lvl="1" algn="l" rtl="0"/>
            <a:r>
              <a:rPr lang="en-US" sz="2800" dirty="0" smtClean="0">
                <a:latin typeface="David" pitchFamily="34" charset="-79"/>
                <a:cs typeface="David" pitchFamily="34" charset="-79"/>
              </a:rPr>
              <a:t>Reminder</a:t>
            </a:r>
          </a:p>
          <a:p>
            <a:pPr lvl="1" algn="l" rtl="0"/>
            <a:endParaRPr lang="en-US" sz="2800" dirty="0" smtClean="0">
              <a:latin typeface="David" pitchFamily="34" charset="-79"/>
              <a:cs typeface="David" pitchFamily="34" charset="-79"/>
            </a:endParaRPr>
          </a:p>
          <a:p>
            <a:pPr algn="l" rtl="0"/>
            <a:r>
              <a:rPr lang="en-US" sz="2800" u="sng" dirty="0" smtClean="0">
                <a:latin typeface="David" pitchFamily="34" charset="-79"/>
                <a:cs typeface="David" pitchFamily="34" charset="-79"/>
              </a:rPr>
              <a:t>Main course</a:t>
            </a:r>
          </a:p>
          <a:p>
            <a:pPr lvl="1" algn="l" rtl="0"/>
            <a:r>
              <a:rPr lang="en-US" sz="2800" dirty="0" smtClean="0">
                <a:latin typeface="David" pitchFamily="34" charset="-79"/>
                <a:cs typeface="David" pitchFamily="34" charset="-79"/>
              </a:rPr>
              <a:t>Network motifs</a:t>
            </a:r>
          </a:p>
          <a:p>
            <a:pPr lvl="2" algn="l" rtl="0"/>
            <a:r>
              <a:rPr lang="en-US" sz="2800" dirty="0" err="1" smtClean="0">
                <a:latin typeface="David" pitchFamily="34" charset="-79"/>
                <a:cs typeface="David" pitchFamily="34" charset="-79"/>
              </a:rPr>
              <a:t>Autoregulation</a:t>
            </a:r>
            <a:endParaRPr lang="en-US" sz="2800" dirty="0" smtClean="0">
              <a:latin typeface="David" pitchFamily="34" charset="-79"/>
              <a:cs typeface="David" pitchFamily="34" charset="-79"/>
            </a:endParaRPr>
          </a:p>
          <a:p>
            <a:pPr lvl="2" algn="l" rtl="0"/>
            <a:r>
              <a:rPr lang="en-US" sz="2800" dirty="0" smtClean="0">
                <a:latin typeface="David" pitchFamily="34" charset="-79"/>
                <a:cs typeface="David" pitchFamily="34" charset="-79"/>
              </a:rPr>
              <a:t>The feed forward loop</a:t>
            </a:r>
          </a:p>
          <a:p>
            <a:pPr lvl="2" algn="l" rtl="0"/>
            <a:endParaRPr lang="en-US" sz="2800" dirty="0" smtClean="0">
              <a:latin typeface="David" pitchFamily="34" charset="-79"/>
              <a:cs typeface="David" pitchFamily="34" charset="-79"/>
            </a:endParaRPr>
          </a:p>
          <a:p>
            <a:pPr algn="l" rtl="0"/>
            <a:r>
              <a:rPr lang="en-US" sz="2800" u="sng" dirty="0" smtClean="0">
                <a:latin typeface="David" pitchFamily="34" charset="-79"/>
                <a:cs typeface="David" pitchFamily="34" charset="-79"/>
              </a:rPr>
              <a:t>Desert</a:t>
            </a:r>
          </a:p>
          <a:p>
            <a:pPr lvl="1" algn="l" rtl="0"/>
            <a:r>
              <a:rPr lang="en-US" sz="2800" dirty="0">
                <a:latin typeface="David" pitchFamily="34" charset="-79"/>
                <a:cs typeface="David" pitchFamily="34" charset="-79"/>
              </a:rPr>
              <a:t>Summary</a:t>
            </a:r>
            <a:endParaRPr lang="en-US" sz="2800" dirty="0" smtClean="0">
              <a:latin typeface="David" pitchFamily="34" charset="-79"/>
              <a:cs typeface="David" pitchFamily="34" charset="-79"/>
            </a:endParaRPr>
          </a:p>
          <a:p>
            <a:pPr lvl="1" algn="l" rtl="0"/>
            <a:endParaRPr lang="en-US" sz="2800" dirty="0">
              <a:latin typeface="David" pitchFamily="34" charset="-79"/>
              <a:cs typeface="David" pitchFamily="34" charset="-79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4725144"/>
            <a:ext cx="1942356" cy="19423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3177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980728"/>
            <a:ext cx="7992888" cy="193899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6000" b="1" dirty="0" smtClean="0">
                <a:solidFill>
                  <a:schemeClr val="accent2"/>
                </a:solidFill>
                <a:latin typeface="David" pitchFamily="34" charset="-79"/>
                <a:cs typeface="David" pitchFamily="34" charset="-79"/>
              </a:rPr>
              <a:t>AUTOREGULATION: </a:t>
            </a:r>
          </a:p>
          <a:p>
            <a:pPr algn="l" rtl="0"/>
            <a:r>
              <a:rPr lang="en-US" sz="6000" b="1" dirty="0" smtClean="0">
                <a:solidFill>
                  <a:schemeClr val="accent2"/>
                </a:solidFill>
                <a:latin typeface="David" pitchFamily="34" charset="-79"/>
                <a:cs typeface="David" pitchFamily="34" charset="-79"/>
              </a:rPr>
              <a:t>A network motif</a:t>
            </a:r>
            <a:endParaRPr lang="he-IL" sz="6000" b="1" dirty="0">
              <a:solidFill>
                <a:schemeClr val="accent2"/>
              </a:solidFill>
              <a:latin typeface="David" pitchFamily="34" charset="-79"/>
              <a:cs typeface="David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023826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Autoregulation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3200" u="sng" dirty="0" smtClean="0">
                <a:latin typeface="David" pitchFamily="34" charset="-79"/>
                <a:cs typeface="David" pitchFamily="34" charset="-79"/>
              </a:rPr>
              <a:t>Goals:</a:t>
            </a:r>
          </a:p>
          <a:p>
            <a:pPr marL="548640" lvl="2" algn="l" rtl="0">
              <a:spcBef>
                <a:spcPts val="580"/>
              </a:spcBef>
            </a:pPr>
            <a:r>
              <a:rPr lang="en-US" sz="3200" dirty="0">
                <a:latin typeface="David" pitchFamily="34" charset="-79"/>
                <a:cs typeface="David" pitchFamily="34" charset="-79"/>
              </a:rPr>
              <a:t>Define a way to detect building blocks patterns- network </a:t>
            </a:r>
            <a:r>
              <a:rPr lang="en-US" sz="3200" dirty="0" smtClean="0">
                <a:latin typeface="David" pitchFamily="34" charset="-79"/>
                <a:cs typeface="David" pitchFamily="34" charset="-79"/>
              </a:rPr>
              <a:t>motifs</a:t>
            </a:r>
          </a:p>
          <a:p>
            <a:pPr marL="548640" lvl="2" algn="l" rtl="0">
              <a:spcBef>
                <a:spcPts val="580"/>
              </a:spcBef>
            </a:pPr>
            <a:r>
              <a:rPr lang="en-US" sz="3200" dirty="0">
                <a:latin typeface="David" pitchFamily="34" charset="-79"/>
                <a:cs typeface="David" pitchFamily="34" charset="-79"/>
              </a:rPr>
              <a:t>Examine the simplest network motif – </a:t>
            </a:r>
            <a:r>
              <a:rPr lang="en-US" sz="3200" dirty="0" err="1" smtClean="0">
                <a:latin typeface="David" pitchFamily="34" charset="-79"/>
                <a:cs typeface="David" pitchFamily="34" charset="-79"/>
              </a:rPr>
              <a:t>autoregulation</a:t>
            </a:r>
            <a:endParaRPr lang="en-US" sz="3200" dirty="0">
              <a:latin typeface="David" pitchFamily="34" charset="-79"/>
              <a:cs typeface="David" pitchFamily="34" charset="-79"/>
            </a:endParaRPr>
          </a:p>
          <a:p>
            <a:pPr marL="548640" lvl="2" algn="l" rtl="0">
              <a:spcBef>
                <a:spcPts val="580"/>
              </a:spcBef>
            </a:pPr>
            <a:r>
              <a:rPr lang="en-US" sz="3200" dirty="0">
                <a:latin typeface="David" pitchFamily="34" charset="-79"/>
                <a:cs typeface="David" pitchFamily="34" charset="-79"/>
              </a:rPr>
              <a:t>Show that this motif has useful </a:t>
            </a:r>
            <a:r>
              <a:rPr lang="en-US" sz="3200" dirty="0" smtClean="0">
                <a:latin typeface="David" pitchFamily="34" charset="-79"/>
                <a:cs typeface="David" pitchFamily="34" charset="-79"/>
              </a:rPr>
              <a:t>functions</a:t>
            </a:r>
            <a:endParaRPr lang="en-US" sz="3200" dirty="0">
              <a:latin typeface="David" pitchFamily="34" charset="-79"/>
              <a:cs typeface="David" pitchFamily="34" charset="-79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105466"/>
            <a:ext cx="971600" cy="11632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2582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Detecting Network Motifs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l" rtl="0"/>
            <a:r>
              <a:rPr lang="en-US" sz="3200" dirty="0" smtClean="0">
                <a:latin typeface="David" pitchFamily="34" charset="-79"/>
                <a:cs typeface="David" pitchFamily="34" charset="-79"/>
              </a:rPr>
              <a:t>Edges easily lost/ added</a:t>
            </a:r>
          </a:p>
          <a:p>
            <a:pPr algn="l" rtl="0"/>
            <a:endParaRPr lang="en-US" sz="3200" dirty="0">
              <a:latin typeface="David" pitchFamily="34" charset="-79"/>
              <a:cs typeface="David" pitchFamily="34" charset="-79"/>
            </a:endParaRPr>
          </a:p>
          <a:p>
            <a:pPr algn="l" rtl="0"/>
            <a:r>
              <a:rPr lang="en-US" sz="3200" dirty="0" smtClean="0">
                <a:latin typeface="David" pitchFamily="34" charset="-79"/>
                <a:cs typeface="David" pitchFamily="34" charset="-79"/>
              </a:rPr>
              <a:t>Compare real networks to randomized networks</a:t>
            </a:r>
          </a:p>
          <a:p>
            <a:pPr algn="l" rtl="0"/>
            <a:endParaRPr lang="en-US" sz="3200" dirty="0">
              <a:latin typeface="David" pitchFamily="34" charset="-79"/>
              <a:cs typeface="David" pitchFamily="34" charset="-79"/>
            </a:endParaRPr>
          </a:p>
          <a:p>
            <a:pPr algn="l" rtl="0"/>
            <a:r>
              <a:rPr lang="en-US" sz="3200" dirty="0">
                <a:latin typeface="David" pitchFamily="34" charset="-79"/>
                <a:cs typeface="David" pitchFamily="34" charset="-79"/>
              </a:rPr>
              <a:t>Patters that occur more often in real networks = </a:t>
            </a:r>
            <a:r>
              <a:rPr lang="en-US" sz="3200" b="1" u="sng" dirty="0">
                <a:latin typeface="David" pitchFamily="34" charset="-79"/>
                <a:cs typeface="David" pitchFamily="34" charset="-79"/>
              </a:rPr>
              <a:t>Network motifs</a:t>
            </a:r>
          </a:p>
          <a:p>
            <a:pPr algn="l" rtl="0"/>
            <a:endParaRPr lang="he-IL" dirty="0"/>
          </a:p>
        </p:txBody>
      </p:sp>
      <p:grpSp>
        <p:nvGrpSpPr>
          <p:cNvPr id="4" name="Group 3"/>
          <p:cNvGrpSpPr/>
          <p:nvPr/>
        </p:nvGrpSpPr>
        <p:grpSpPr>
          <a:xfrm>
            <a:off x="2970501" y="3389046"/>
            <a:ext cx="5993987" cy="3376153"/>
            <a:chOff x="1763688" y="2501119"/>
            <a:chExt cx="5993987" cy="3376153"/>
          </a:xfrm>
        </p:grpSpPr>
        <p:grpSp>
          <p:nvGrpSpPr>
            <p:cNvPr id="5" name="Group 4"/>
            <p:cNvGrpSpPr/>
            <p:nvPr/>
          </p:nvGrpSpPr>
          <p:grpSpPr>
            <a:xfrm>
              <a:off x="1763688" y="2708920"/>
              <a:ext cx="2500990" cy="2401417"/>
              <a:chOff x="1763688" y="2708920"/>
              <a:chExt cx="2500990" cy="2401417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1763688" y="2708920"/>
                <a:ext cx="864096" cy="792088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3148608" y="3958208"/>
                <a:ext cx="864096" cy="792088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3148608" y="2708920"/>
                <a:ext cx="864096" cy="792088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1763688" y="3958209"/>
                <a:ext cx="864096" cy="792088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2" name="Circular Arrow 21"/>
              <p:cNvSpPr/>
              <p:nvPr/>
            </p:nvSpPr>
            <p:spPr>
              <a:xfrm rot="8650668">
                <a:off x="3705382" y="4390257"/>
                <a:ext cx="559296" cy="720080"/>
              </a:xfrm>
              <a:prstGeom prst="circularArrow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3" name="Straight Arrow Connector 22"/>
              <p:cNvCxnSpPr/>
              <p:nvPr/>
            </p:nvCxnSpPr>
            <p:spPr>
              <a:xfrm>
                <a:off x="2627784" y="3104964"/>
                <a:ext cx="520824" cy="0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>
                <a:endCxn id="20" idx="3"/>
              </p:cNvCxnSpPr>
              <p:nvPr/>
            </p:nvCxnSpPr>
            <p:spPr>
              <a:xfrm flipV="1">
                <a:off x="2516618" y="3385009"/>
                <a:ext cx="758534" cy="573201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/>
              <p:nvPr/>
            </p:nvCxnSpPr>
            <p:spPr>
              <a:xfrm>
                <a:off x="2627784" y="4354253"/>
                <a:ext cx="520824" cy="0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/>
              <p:nvPr/>
            </p:nvCxnSpPr>
            <p:spPr>
              <a:xfrm>
                <a:off x="2195736" y="3562164"/>
                <a:ext cx="0" cy="396044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5"/>
            <p:cNvGrpSpPr/>
            <p:nvPr/>
          </p:nvGrpSpPr>
          <p:grpSpPr>
            <a:xfrm>
              <a:off x="5345080" y="2501119"/>
              <a:ext cx="2412595" cy="2340979"/>
              <a:chOff x="5292080" y="2409318"/>
              <a:chExt cx="2412595" cy="2340979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5292080" y="2708920"/>
                <a:ext cx="864096" cy="792088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6677000" y="3958208"/>
                <a:ext cx="864096" cy="792088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6677000" y="2708920"/>
                <a:ext cx="864096" cy="792088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5292080" y="3958209"/>
                <a:ext cx="864096" cy="792088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3" name="Circular Arrow 12"/>
              <p:cNvSpPr/>
              <p:nvPr/>
            </p:nvSpPr>
            <p:spPr>
              <a:xfrm rot="2302642">
                <a:off x="7145379" y="2409318"/>
                <a:ext cx="559296" cy="649430"/>
              </a:xfrm>
              <a:prstGeom prst="circularArrow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4" name="Straight Arrow Connector 13"/>
              <p:cNvCxnSpPr/>
              <p:nvPr/>
            </p:nvCxnSpPr>
            <p:spPr>
              <a:xfrm>
                <a:off x="6156176" y="3104964"/>
                <a:ext cx="520824" cy="0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>
                <a:endCxn id="9" idx="4"/>
              </p:cNvCxnSpPr>
              <p:nvPr/>
            </p:nvCxnSpPr>
            <p:spPr>
              <a:xfrm flipV="1">
                <a:off x="5724128" y="3501008"/>
                <a:ext cx="0" cy="457203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/>
              <p:nvPr/>
            </p:nvCxnSpPr>
            <p:spPr>
              <a:xfrm>
                <a:off x="6156176" y="4354253"/>
                <a:ext cx="520824" cy="0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>
                <a:off x="7109048" y="3528563"/>
                <a:ext cx="0" cy="396044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1763688" y="5205901"/>
              <a:ext cx="2249016" cy="64633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dirty="0" smtClean="0"/>
                <a:t>Real network</a:t>
              </a:r>
            </a:p>
            <a:p>
              <a:pPr algn="l" rtl="0"/>
              <a:r>
                <a:rPr lang="en-US" dirty="0" smtClean="0"/>
                <a:t>N=4     E=5</a:t>
              </a:r>
              <a:endParaRPr lang="he-IL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345080" y="5230941"/>
              <a:ext cx="2249016" cy="64633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dirty="0" smtClean="0"/>
                <a:t>Randomized network</a:t>
              </a:r>
            </a:p>
            <a:p>
              <a:pPr algn="l" rtl="0"/>
              <a:r>
                <a:rPr lang="en-US" dirty="0" smtClean="0"/>
                <a:t>N=4     E=5</a:t>
              </a:r>
              <a:endParaRPr lang="he-IL" dirty="0"/>
            </a:p>
          </p:txBody>
        </p:sp>
      </p:grp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105466"/>
            <a:ext cx="971600" cy="11632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9739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Detecting Network </a:t>
            </a:r>
            <a:r>
              <a:rPr lang="en-US" dirty="0" smtClean="0"/>
              <a:t>Motifs (Cont.)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l" rtl="0"/>
            <a:r>
              <a:rPr lang="en-US" sz="3200" dirty="0" smtClean="0">
                <a:latin typeface="David" pitchFamily="34" charset="-79"/>
                <a:cs typeface="David" pitchFamily="34" charset="-79"/>
              </a:rPr>
              <a:t>N nodes</a:t>
            </a:r>
          </a:p>
          <a:p>
            <a:pPr algn="l" rtl="0"/>
            <a:endParaRPr lang="en-US" sz="3200" dirty="0">
              <a:latin typeface="David" pitchFamily="34" charset="-79"/>
              <a:cs typeface="David" pitchFamily="34" charset="-79"/>
            </a:endParaRPr>
          </a:p>
          <a:p>
            <a:pPr algn="l" rtl="0"/>
            <a:r>
              <a:rPr lang="en-US" sz="3200" dirty="0">
                <a:latin typeface="David" pitchFamily="34" charset="-79"/>
                <a:cs typeface="David" pitchFamily="34" charset="-79"/>
              </a:rPr>
              <a:t>possible pairs of </a:t>
            </a:r>
            <a:r>
              <a:rPr lang="en-US" sz="3200" dirty="0" smtClean="0">
                <a:latin typeface="David" pitchFamily="34" charset="-79"/>
                <a:cs typeface="David" pitchFamily="34" charset="-79"/>
              </a:rPr>
              <a:t>nodes :</a:t>
            </a:r>
            <a:r>
              <a:rPr lang="en-US" sz="3200" dirty="0">
                <a:latin typeface="David" pitchFamily="34" charset="-79"/>
                <a:cs typeface="David" pitchFamily="34" charset="-79"/>
              </a:rPr>
              <a:t>	</a:t>
            </a:r>
            <a:r>
              <a:rPr lang="en-US" sz="3200" dirty="0" smtClean="0">
                <a:latin typeface="David" pitchFamily="34" charset="-79"/>
                <a:cs typeface="David" pitchFamily="34" charset="-79"/>
              </a:rPr>
              <a:t>[N(N-1)]+</a:t>
            </a:r>
            <a:r>
              <a:rPr lang="en-US" sz="3200" dirty="0">
                <a:latin typeface="David" pitchFamily="34" charset="-79"/>
                <a:cs typeface="David" pitchFamily="34" charset="-79"/>
              </a:rPr>
              <a:t>N = </a:t>
            </a:r>
            <a:r>
              <a:rPr lang="en-US" sz="3200" dirty="0" smtClean="0">
                <a:latin typeface="David" pitchFamily="34" charset="-79"/>
                <a:cs typeface="David" pitchFamily="34" charset="-79"/>
              </a:rPr>
              <a:t>N</a:t>
            </a:r>
            <a:r>
              <a:rPr lang="en-US" sz="3200" baseline="30000" dirty="0" smtClean="0">
                <a:latin typeface="David" pitchFamily="34" charset="-79"/>
                <a:cs typeface="David" pitchFamily="34" charset="-79"/>
              </a:rPr>
              <a:t>2</a:t>
            </a:r>
          </a:p>
          <a:p>
            <a:pPr algn="l" rtl="0"/>
            <a:endParaRPr lang="en-US" sz="3200" dirty="0">
              <a:latin typeface="David" pitchFamily="34" charset="-79"/>
              <a:cs typeface="David" pitchFamily="34" charset="-79"/>
            </a:endParaRPr>
          </a:p>
          <a:p>
            <a:pPr algn="l" rtl="0"/>
            <a:r>
              <a:rPr lang="en-US" sz="3200" dirty="0">
                <a:latin typeface="David" pitchFamily="34" charset="-79"/>
                <a:cs typeface="David" pitchFamily="34" charset="-79"/>
              </a:rPr>
              <a:t>edge position is occupied</a:t>
            </a:r>
            <a:r>
              <a:rPr lang="en-US" sz="3200" dirty="0" smtClean="0">
                <a:latin typeface="David" pitchFamily="34" charset="-79"/>
                <a:cs typeface="David" pitchFamily="34" charset="-79"/>
              </a:rPr>
              <a:t>: 	 p= E</a:t>
            </a:r>
            <a:r>
              <a:rPr lang="en-US" sz="3200" dirty="0">
                <a:latin typeface="David" pitchFamily="34" charset="-79"/>
                <a:cs typeface="David" pitchFamily="34" charset="-79"/>
              </a:rPr>
              <a:t>/ N</a:t>
            </a:r>
            <a:r>
              <a:rPr lang="en-US" sz="3200" baseline="30000" dirty="0">
                <a:latin typeface="David" pitchFamily="34" charset="-79"/>
                <a:cs typeface="David" pitchFamily="34" charset="-79"/>
              </a:rPr>
              <a:t>2</a:t>
            </a:r>
            <a:endParaRPr lang="en-US" sz="3200" dirty="0">
              <a:latin typeface="David" pitchFamily="34" charset="-79"/>
              <a:cs typeface="David" pitchFamily="34" charset="-79"/>
            </a:endParaRPr>
          </a:p>
          <a:p>
            <a:pPr algn="l" rtl="0"/>
            <a:endParaRPr lang="he-IL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105466"/>
            <a:ext cx="971600" cy="11632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6070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Autoregulation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algn="l" rtl="0"/>
            <a:r>
              <a:rPr lang="en-US" sz="3200" dirty="0" smtClean="0">
                <a:latin typeface="David" pitchFamily="34" charset="-79"/>
                <a:cs typeface="David" pitchFamily="34" charset="-79"/>
              </a:rPr>
              <a:t>Regulation of a gene by its own gene product</a:t>
            </a:r>
          </a:p>
          <a:p>
            <a:pPr algn="l" rtl="0"/>
            <a:r>
              <a:rPr lang="en-US" sz="3200" dirty="0" smtClean="0">
                <a:latin typeface="David" pitchFamily="34" charset="-79"/>
                <a:cs typeface="David" pitchFamily="34" charset="-79"/>
              </a:rPr>
              <a:t>How does it look in the graph?</a:t>
            </a:r>
          </a:p>
          <a:p>
            <a:pPr algn="l" rtl="0"/>
            <a:endParaRPr lang="en-US" sz="3200" dirty="0">
              <a:latin typeface="David" pitchFamily="34" charset="-79"/>
              <a:cs typeface="David" pitchFamily="34" charset="-79"/>
            </a:endParaRPr>
          </a:p>
          <a:p>
            <a:pPr algn="l" rtl="0"/>
            <a:r>
              <a:rPr lang="en-US" sz="3200" dirty="0" smtClean="0">
                <a:latin typeface="David" pitchFamily="34" charset="-79"/>
                <a:cs typeface="David" pitchFamily="34" charset="-79"/>
              </a:rPr>
              <a:t>E. coli network:</a:t>
            </a:r>
          </a:p>
          <a:p>
            <a:pPr lvl="1" algn="l" rtl="0"/>
            <a:r>
              <a:rPr lang="en-US" sz="3200" dirty="0" smtClean="0">
                <a:latin typeface="David" pitchFamily="34" charset="-79"/>
                <a:cs typeface="David" pitchFamily="34" charset="-79"/>
              </a:rPr>
              <a:t>40 self edges</a:t>
            </a:r>
          </a:p>
          <a:p>
            <a:pPr lvl="2" algn="l" rtl="0"/>
            <a:r>
              <a:rPr lang="en-US" sz="3200" dirty="0" smtClean="0">
                <a:latin typeface="David" pitchFamily="34" charset="-79"/>
                <a:cs typeface="David" pitchFamily="34" charset="-79"/>
              </a:rPr>
              <a:t>34 repressors</a:t>
            </a:r>
          </a:p>
          <a:p>
            <a:pPr lvl="2" algn="l" rtl="0"/>
            <a:r>
              <a:rPr lang="en-US" sz="3200" dirty="0" smtClean="0">
                <a:latin typeface="David" pitchFamily="34" charset="-79"/>
                <a:cs typeface="David" pitchFamily="34" charset="-79"/>
              </a:rPr>
              <a:t>6 activators</a:t>
            </a:r>
            <a:endParaRPr lang="he-IL" sz="3200" dirty="0">
              <a:latin typeface="David" pitchFamily="34" charset="-79"/>
              <a:cs typeface="David" pitchFamily="34" charset="-79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50688" y="3212976"/>
            <a:ext cx="5109669" cy="341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105466"/>
            <a:ext cx="971600" cy="11632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2738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Cont.)</a:t>
            </a:r>
            <a:r>
              <a:rPr lang="he-IL" dirty="0" smtClean="0"/>
              <a:t>) </a:t>
            </a:r>
            <a:r>
              <a:rPr lang="en-US" dirty="0" err="1" smtClean="0"/>
              <a:t>Autoregulation</a:t>
            </a:r>
            <a:r>
              <a:rPr lang="he-IL" dirty="0" smtClean="0"/>
              <a:t> 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algn="l" rtl="0"/>
            <a:r>
              <a:rPr lang="en-US" sz="3200" u="sng" dirty="0" smtClean="0">
                <a:latin typeface="David" pitchFamily="34" charset="-79"/>
                <a:cs typeface="David" pitchFamily="34" charset="-79"/>
              </a:rPr>
              <a:t>Probability for self edge:</a:t>
            </a:r>
            <a:r>
              <a:rPr lang="en-US" sz="3200" dirty="0" smtClean="0">
                <a:latin typeface="David" pitchFamily="34" charset="-79"/>
                <a:cs typeface="David" pitchFamily="34" charset="-79"/>
              </a:rPr>
              <a:t>   	      </a:t>
            </a:r>
            <a:r>
              <a:rPr lang="en-US" sz="3200" dirty="0">
                <a:latin typeface="David" pitchFamily="34" charset="-79"/>
                <a:cs typeface="David" pitchFamily="34" charset="-79"/>
              </a:rPr>
              <a:t>P </a:t>
            </a:r>
            <a:r>
              <a:rPr lang="en-US" sz="3200" baseline="-25000" dirty="0">
                <a:latin typeface="David" pitchFamily="34" charset="-79"/>
                <a:cs typeface="David" pitchFamily="34" charset="-79"/>
              </a:rPr>
              <a:t>self</a:t>
            </a:r>
            <a:r>
              <a:rPr lang="en-US" sz="3200" dirty="0">
                <a:latin typeface="David" pitchFamily="34" charset="-79"/>
                <a:cs typeface="David" pitchFamily="34" charset="-79"/>
              </a:rPr>
              <a:t> = </a:t>
            </a:r>
            <a:r>
              <a:rPr lang="en-US" sz="3200" dirty="0" smtClean="0">
                <a:latin typeface="David" pitchFamily="34" charset="-79"/>
                <a:cs typeface="David" pitchFamily="34" charset="-79"/>
              </a:rPr>
              <a:t>1/N</a:t>
            </a:r>
            <a:endParaRPr lang="en-US" sz="3200" dirty="0">
              <a:latin typeface="David" pitchFamily="34" charset="-79"/>
              <a:cs typeface="David" pitchFamily="34" charset="-79"/>
            </a:endParaRPr>
          </a:p>
          <a:p>
            <a:pPr marL="0" indent="0" algn="l" rtl="0">
              <a:buNone/>
            </a:pPr>
            <a:endParaRPr lang="en-US" sz="3200" dirty="0" smtClean="0">
              <a:latin typeface="David" pitchFamily="34" charset="-79"/>
              <a:cs typeface="David" pitchFamily="34" charset="-79"/>
            </a:endParaRPr>
          </a:p>
          <a:p>
            <a:pPr algn="l" rtl="0"/>
            <a:r>
              <a:rPr lang="en-US" sz="3200" u="sng" dirty="0">
                <a:latin typeface="David" pitchFamily="34" charset="-79"/>
                <a:cs typeface="David" pitchFamily="34" charset="-79"/>
              </a:rPr>
              <a:t>Expected number of self edges:</a:t>
            </a:r>
            <a:r>
              <a:rPr lang="en-US" sz="3200" dirty="0">
                <a:latin typeface="David" pitchFamily="34" charset="-79"/>
                <a:cs typeface="David" pitchFamily="34" charset="-79"/>
              </a:rPr>
              <a:t> </a:t>
            </a:r>
            <a:endParaRPr lang="en-US" sz="3200" dirty="0" smtClean="0">
              <a:latin typeface="David" pitchFamily="34" charset="-79"/>
              <a:cs typeface="David" pitchFamily="34" charset="-79"/>
            </a:endParaRPr>
          </a:p>
          <a:p>
            <a:pPr marL="0" lvl="2" indent="0" algn="l" rtl="0">
              <a:spcBef>
                <a:spcPts val="700"/>
              </a:spcBef>
              <a:buSzPct val="60000"/>
              <a:buNone/>
            </a:pPr>
            <a:r>
              <a:rPr lang="en-US" sz="3200" dirty="0">
                <a:latin typeface="David" pitchFamily="34" charset="-79"/>
                <a:cs typeface="David" pitchFamily="34" charset="-79"/>
              </a:rPr>
              <a:t>	</a:t>
            </a:r>
            <a:r>
              <a:rPr lang="en-US" sz="3200" dirty="0" smtClean="0">
                <a:latin typeface="David" pitchFamily="34" charset="-79"/>
                <a:cs typeface="David" pitchFamily="34" charset="-79"/>
              </a:rPr>
              <a:t>		        &lt;</a:t>
            </a:r>
            <a:r>
              <a:rPr lang="en-US" sz="3200" dirty="0">
                <a:latin typeface="David" pitchFamily="34" charset="-79"/>
                <a:cs typeface="David" pitchFamily="34" charset="-79"/>
              </a:rPr>
              <a:t>N </a:t>
            </a:r>
            <a:r>
              <a:rPr lang="en-US" sz="3200" baseline="-25000" dirty="0">
                <a:latin typeface="David" pitchFamily="34" charset="-79"/>
                <a:cs typeface="David" pitchFamily="34" charset="-79"/>
              </a:rPr>
              <a:t>self</a:t>
            </a:r>
            <a:r>
              <a:rPr lang="en-US" sz="3200" dirty="0">
                <a:latin typeface="David" pitchFamily="34" charset="-79"/>
                <a:cs typeface="David" pitchFamily="34" charset="-79"/>
              </a:rPr>
              <a:t>&gt; </a:t>
            </a:r>
            <a:r>
              <a:rPr lang="en-US" sz="3200" baseline="-25000" dirty="0">
                <a:latin typeface="David" pitchFamily="34" charset="-79"/>
                <a:cs typeface="David" pitchFamily="34" charset="-79"/>
              </a:rPr>
              <a:t>rand</a:t>
            </a:r>
            <a:r>
              <a:rPr lang="en-US" sz="3200" dirty="0">
                <a:latin typeface="David" pitchFamily="34" charset="-79"/>
                <a:cs typeface="David" pitchFamily="34" charset="-79"/>
              </a:rPr>
              <a:t> ~ </a:t>
            </a:r>
            <a:r>
              <a:rPr lang="en-US" sz="3200" dirty="0" smtClean="0">
                <a:latin typeface="David" pitchFamily="34" charset="-79"/>
                <a:cs typeface="David" pitchFamily="34" charset="-79"/>
              </a:rPr>
              <a:t>E*P </a:t>
            </a:r>
            <a:r>
              <a:rPr lang="en-US" sz="3200" baseline="-25000" dirty="0">
                <a:latin typeface="David" pitchFamily="34" charset="-79"/>
                <a:cs typeface="David" pitchFamily="34" charset="-79"/>
              </a:rPr>
              <a:t>self</a:t>
            </a:r>
            <a:r>
              <a:rPr lang="en-US" sz="3200" dirty="0">
                <a:latin typeface="David" pitchFamily="34" charset="-79"/>
                <a:cs typeface="David" pitchFamily="34" charset="-79"/>
              </a:rPr>
              <a:t> ~ E/N</a:t>
            </a:r>
          </a:p>
          <a:p>
            <a:pPr marL="0" indent="0" algn="l" rtl="0">
              <a:buNone/>
            </a:pPr>
            <a:r>
              <a:rPr lang="en-US" sz="3200" dirty="0" smtClean="0">
                <a:latin typeface="David" pitchFamily="34" charset="-79"/>
                <a:cs typeface="David" pitchFamily="34" charset="-79"/>
              </a:rPr>
              <a:t>	</a:t>
            </a:r>
          </a:p>
          <a:p>
            <a:pPr algn="l" rtl="0"/>
            <a:r>
              <a:rPr lang="en-US" sz="3200" u="sng" dirty="0" smtClean="0">
                <a:latin typeface="David" pitchFamily="34" charset="-79"/>
                <a:cs typeface="David" pitchFamily="34" charset="-79"/>
              </a:rPr>
              <a:t>Standard deviation: </a:t>
            </a:r>
            <a:endParaRPr lang="he-IL" sz="3200" u="sng" dirty="0">
              <a:latin typeface="David" pitchFamily="34" charset="-79"/>
              <a:cs typeface="David" pitchFamily="34" charset="-79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427984" y="5229200"/>
            <a:ext cx="1571636" cy="463576"/>
          </a:xfrm>
          <a:prstGeom prst="rect">
            <a:avLst/>
          </a:prstGeom>
          <a:noFill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105466"/>
            <a:ext cx="971600" cy="11632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5326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Cont.)</a:t>
            </a:r>
            <a:r>
              <a:rPr lang="he-IL" dirty="0"/>
              <a:t>) </a:t>
            </a:r>
            <a:r>
              <a:rPr lang="en-US" dirty="0" err="1"/>
              <a:t>Autoregulation</a:t>
            </a:r>
            <a:r>
              <a:rPr lang="he-IL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algn="l" rtl="0"/>
            <a:r>
              <a:rPr lang="en-US" sz="3200" dirty="0" smtClean="0">
                <a:latin typeface="David" pitchFamily="34" charset="-79"/>
                <a:cs typeface="David" pitchFamily="34" charset="-79"/>
              </a:rPr>
              <a:t>Number of self edges:</a:t>
            </a:r>
          </a:p>
          <a:p>
            <a:pPr algn="l" rtl="0"/>
            <a:endParaRPr lang="en-US" dirty="0" smtClean="0"/>
          </a:p>
          <a:p>
            <a:pPr algn="l" rtl="0"/>
            <a:endParaRPr lang="en-US" dirty="0"/>
          </a:p>
          <a:p>
            <a:pPr algn="l" rtl="0"/>
            <a:endParaRPr lang="en-US" dirty="0" smtClean="0"/>
          </a:p>
          <a:p>
            <a:pPr algn="l" rtl="0"/>
            <a:endParaRPr lang="en-US" dirty="0"/>
          </a:p>
          <a:p>
            <a:pPr algn="l" rtl="0"/>
            <a:r>
              <a:rPr lang="en-US" sz="3200" dirty="0" smtClean="0"/>
              <a:t>Conclusion: Self edges are a </a:t>
            </a:r>
            <a:r>
              <a:rPr lang="en-US" sz="3200" u="sng" dirty="0" smtClean="0"/>
              <a:t>network motif</a:t>
            </a:r>
          </a:p>
          <a:p>
            <a:pPr algn="l" rtl="0"/>
            <a:endParaRPr lang="en-US" sz="3200" u="sng" dirty="0"/>
          </a:p>
          <a:p>
            <a:pPr algn="l" rtl="0"/>
            <a:r>
              <a:rPr lang="en-US" sz="3200" dirty="0" smtClean="0"/>
              <a:t>But… </a:t>
            </a:r>
            <a:r>
              <a:rPr lang="en-US" sz="5400" dirty="0" smtClean="0"/>
              <a:t>why?</a:t>
            </a:r>
            <a:endParaRPr lang="he-IL" sz="32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043089"/>
              </p:ext>
            </p:extLst>
          </p:nvPr>
        </p:nvGraphicFramePr>
        <p:xfrm>
          <a:off x="209951" y="2552439"/>
          <a:ext cx="8568952" cy="1158240"/>
        </p:xfrm>
        <a:graphic>
          <a:graphicData uri="http://schemas.openxmlformats.org/drawingml/2006/table">
            <a:tbl>
              <a:tblPr rtl="1" lastCol="1" bandRow="1">
                <a:tableStyleId>{00A15C55-8517-42AA-B614-E9B94910E393}</a:tableStyleId>
              </a:tblPr>
              <a:tblGrid>
                <a:gridCol w="5246274"/>
                <a:gridCol w="3322678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 baseline="0" dirty="0" smtClean="0">
                        <a:latin typeface="David" pitchFamily="34" charset="-79"/>
                        <a:cs typeface="David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aseline="0" dirty="0" smtClean="0">
                          <a:latin typeface="David" pitchFamily="34" charset="-79"/>
                          <a:cs typeface="David" pitchFamily="34" charset="-79"/>
                        </a:rPr>
                        <a:t>Random  network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aseline="0" dirty="0" smtClean="0">
                          <a:latin typeface="David" pitchFamily="34" charset="-79"/>
                          <a:cs typeface="David" pitchFamily="34" charset="-79"/>
                        </a:rPr>
                        <a:t>  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aseline="0" dirty="0" smtClean="0">
                          <a:latin typeface="David" pitchFamily="34" charset="-79"/>
                          <a:cs typeface="David" pitchFamily="34" charset="-79"/>
                        </a:rPr>
                        <a:t>E. coli  network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95428" y="2634052"/>
            <a:ext cx="5066968" cy="438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105466"/>
            <a:ext cx="971600" cy="11632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1713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Negative </a:t>
            </a:r>
            <a:r>
              <a:rPr lang="en-US" dirty="0" err="1" smtClean="0"/>
              <a:t>Autoregulation</a:t>
            </a:r>
            <a:endParaRPr lang="he-IL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" y="2564904"/>
            <a:ext cx="8420100" cy="321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105466"/>
            <a:ext cx="971600" cy="11632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3379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Negative </a:t>
            </a:r>
            <a:r>
              <a:rPr lang="en-US" dirty="0" err="1" smtClean="0"/>
              <a:t>Autoregulation</a:t>
            </a:r>
            <a:r>
              <a:rPr lang="en-US" dirty="0" smtClean="0"/>
              <a:t>- </a:t>
            </a:r>
            <a:br>
              <a:rPr lang="en-US" dirty="0" smtClean="0"/>
            </a:br>
            <a:r>
              <a:rPr lang="en-US" dirty="0" smtClean="0"/>
              <a:t>Response time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algn="l" rtl="0"/>
            <a:r>
              <a:rPr lang="en-US" sz="3200" dirty="0" smtClean="0">
                <a:latin typeface="David" pitchFamily="34" charset="-79"/>
                <a:cs typeface="David" pitchFamily="34" charset="-79"/>
              </a:rPr>
              <a:t>Reminder:</a:t>
            </a:r>
          </a:p>
          <a:p>
            <a:pPr lvl="1" algn="l" rtl="0"/>
            <a:r>
              <a:rPr lang="en-US" sz="3200" dirty="0" smtClean="0">
                <a:latin typeface="David" pitchFamily="34" charset="-79"/>
                <a:cs typeface="David" pitchFamily="34" charset="-79"/>
              </a:rPr>
              <a:t>Logic input function:</a:t>
            </a:r>
          </a:p>
          <a:p>
            <a:pPr lvl="1" algn="l" rtl="0"/>
            <a:r>
              <a:rPr lang="en-US" sz="3200" dirty="0" smtClean="0">
                <a:latin typeface="David" pitchFamily="34" charset="-79"/>
                <a:cs typeface="David" pitchFamily="34" charset="-79"/>
              </a:rPr>
              <a:t> </a:t>
            </a:r>
          </a:p>
          <a:p>
            <a:pPr lvl="1" algn="l" rtl="0"/>
            <a:endParaRPr lang="en-US" sz="3200" dirty="0">
              <a:latin typeface="David" pitchFamily="34" charset="-79"/>
              <a:cs typeface="David" pitchFamily="34" charset="-79"/>
            </a:endParaRPr>
          </a:p>
          <a:p>
            <a:pPr marL="45720" indent="0" algn="l" rtl="0">
              <a:buNone/>
            </a:pPr>
            <a:endParaRPr lang="en-US" dirty="0" smtClean="0"/>
          </a:p>
          <a:p>
            <a:pPr marL="502920" indent="-457200" algn="l" rtl="0"/>
            <a:r>
              <a:rPr lang="en-US" sz="3200" dirty="0" smtClean="0">
                <a:latin typeface="David" pitchFamily="34" charset="-79"/>
                <a:cs typeface="David" pitchFamily="34" charset="-79"/>
              </a:rPr>
              <a:t>Steady- state level:</a:t>
            </a:r>
          </a:p>
          <a:p>
            <a:pPr marL="502920" indent="-457200" algn="l" rtl="0"/>
            <a:endParaRPr lang="en-US" sz="3200" dirty="0" smtClean="0">
              <a:latin typeface="David" pitchFamily="34" charset="-79"/>
              <a:cs typeface="David" pitchFamily="34" charset="-79"/>
            </a:endParaRPr>
          </a:p>
          <a:p>
            <a:pPr marL="502920" indent="-457200" algn="l" rtl="0"/>
            <a:r>
              <a:rPr lang="en-US" sz="3200" dirty="0" smtClean="0">
                <a:latin typeface="David" pitchFamily="34" charset="-79"/>
                <a:cs typeface="David" pitchFamily="34" charset="-79"/>
              </a:rPr>
              <a:t>Response time: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20114" y="1988840"/>
            <a:ext cx="3296302" cy="761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32545" y="2798156"/>
            <a:ext cx="1267247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00364" y="2860572"/>
            <a:ext cx="3659868" cy="372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292079" y="4115641"/>
            <a:ext cx="1821671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095493" y="5067896"/>
            <a:ext cx="4214842" cy="823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105466"/>
            <a:ext cx="971600" cy="11632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041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Negative </a:t>
            </a:r>
            <a:r>
              <a:rPr lang="en-US" dirty="0" err="1"/>
              <a:t>Autoregulation</a:t>
            </a:r>
            <a:r>
              <a:rPr lang="en-US" dirty="0"/>
              <a:t>- </a:t>
            </a:r>
            <a:br>
              <a:rPr lang="en-US" dirty="0"/>
            </a:br>
            <a:r>
              <a:rPr lang="en-US" dirty="0" smtClean="0"/>
              <a:t>Response time (Cont.)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l" rtl="0"/>
            <a:r>
              <a:rPr lang="en-US" sz="3200" dirty="0" smtClean="0">
                <a:latin typeface="David" pitchFamily="34" charset="-79"/>
                <a:cs typeface="David" pitchFamily="34" charset="-79"/>
              </a:rPr>
              <a:t>response time comparison:</a:t>
            </a:r>
          </a:p>
          <a:p>
            <a:pPr lvl="1" algn="l" rtl="0"/>
            <a:endParaRPr lang="en-US" dirty="0" smtClean="0">
              <a:latin typeface="David" pitchFamily="34" charset="-79"/>
              <a:cs typeface="David" pitchFamily="34" charset="-79"/>
            </a:endParaRPr>
          </a:p>
          <a:p>
            <a:pPr algn="l" rtl="0"/>
            <a:endParaRPr lang="he-IL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0664736"/>
              </p:ext>
            </p:extLst>
          </p:nvPr>
        </p:nvGraphicFramePr>
        <p:xfrm>
          <a:off x="323528" y="2303240"/>
          <a:ext cx="8568952" cy="3527050"/>
        </p:xfrm>
        <a:graphic>
          <a:graphicData uri="http://schemas.openxmlformats.org/drawingml/2006/table">
            <a:tbl>
              <a:tblPr rtl="1" firstRow="1" bandRow="1">
                <a:tableStyleId>{21E4AEA4-8DFA-4A89-87EB-49C32662AFE0}</a:tableStyleId>
              </a:tblPr>
              <a:tblGrid>
                <a:gridCol w="4538286"/>
                <a:gridCol w="4030666"/>
              </a:tblGrid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sz="3200" dirty="0" smtClean="0">
                          <a:latin typeface="David" pitchFamily="34" charset="-79"/>
                          <a:cs typeface="David" pitchFamily="34" charset="-79"/>
                        </a:rPr>
                        <a:t>Negative </a:t>
                      </a:r>
                      <a:r>
                        <a:rPr lang="en-US" sz="3200" dirty="0" err="1" smtClean="0">
                          <a:latin typeface="David" pitchFamily="34" charset="-79"/>
                          <a:cs typeface="David" pitchFamily="34" charset="-79"/>
                        </a:rPr>
                        <a:t>autoregulation</a:t>
                      </a:r>
                      <a:endParaRPr lang="he-IL" sz="3200" dirty="0">
                        <a:latin typeface="David" pitchFamily="34" charset="-79"/>
                        <a:cs typeface="David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3200" dirty="0" smtClean="0">
                          <a:latin typeface="David" pitchFamily="34" charset="-79"/>
                          <a:cs typeface="David" pitchFamily="34" charset="-79"/>
                        </a:rPr>
                        <a:t>Simple regulation</a:t>
                      </a:r>
                      <a:endParaRPr lang="he-IL" sz="3200" dirty="0">
                        <a:latin typeface="David" pitchFamily="34" charset="-79"/>
                        <a:cs typeface="David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03714">
                <a:tc>
                  <a:txBody>
                    <a:bodyPr/>
                    <a:lstStyle/>
                    <a:p>
                      <a:pPr algn="l" rtl="0"/>
                      <a:endParaRPr lang="he-IL" sz="3200" dirty="0">
                        <a:latin typeface="David" pitchFamily="34" charset="-79"/>
                        <a:cs typeface="David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 sz="3200" dirty="0">
                        <a:latin typeface="David" pitchFamily="34" charset="-79"/>
                        <a:cs typeface="David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80120">
                <a:tc>
                  <a:txBody>
                    <a:bodyPr/>
                    <a:lstStyle/>
                    <a:p>
                      <a:pPr algn="l" rtl="0"/>
                      <a:endParaRPr lang="he-IL" sz="3200" dirty="0">
                        <a:latin typeface="David" pitchFamily="34" charset="-79"/>
                        <a:cs typeface="David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 sz="3200" dirty="0">
                        <a:latin typeface="David" pitchFamily="34" charset="-79"/>
                        <a:cs typeface="David" pitchFamily="34" charset="-79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64096">
                <a:tc>
                  <a:txBody>
                    <a:bodyPr/>
                    <a:lstStyle/>
                    <a:p>
                      <a:pPr algn="l" rtl="0"/>
                      <a:endParaRPr lang="he-IL" sz="3200" dirty="0">
                        <a:latin typeface="David" pitchFamily="34" charset="-79"/>
                        <a:cs typeface="David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 sz="3200" dirty="0">
                        <a:latin typeface="David" pitchFamily="34" charset="-79"/>
                        <a:cs typeface="David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8940" y="2924944"/>
            <a:ext cx="1857388" cy="866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86446" y="3210030"/>
            <a:ext cx="1214446" cy="5070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03848" y="3930943"/>
            <a:ext cx="1839880" cy="938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346460" y="5013176"/>
            <a:ext cx="1857388" cy="693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156176" y="5013176"/>
            <a:ext cx="1357354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7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374379" y="5893643"/>
            <a:ext cx="3133725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105466"/>
            <a:ext cx="971600" cy="11632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9099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980728"/>
            <a:ext cx="7416824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5400" b="1" dirty="0">
                <a:solidFill>
                  <a:schemeClr val="accent2"/>
                </a:solidFill>
                <a:latin typeface="David" pitchFamily="34" charset="-79"/>
                <a:cs typeface="David" pitchFamily="34" charset="-79"/>
              </a:rPr>
              <a:t>let's remind ourselves...</a:t>
            </a:r>
            <a:endParaRPr lang="he-IL" sz="5400" b="1" dirty="0">
              <a:solidFill>
                <a:schemeClr val="accent2"/>
              </a:solidFill>
              <a:latin typeface="David" pitchFamily="34" charset="-79"/>
              <a:cs typeface="David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217584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Negative </a:t>
            </a:r>
            <a:r>
              <a:rPr lang="en-US" dirty="0" err="1"/>
              <a:t>Autoregulation</a:t>
            </a:r>
            <a:r>
              <a:rPr lang="en-US" dirty="0"/>
              <a:t>- </a:t>
            </a:r>
            <a:br>
              <a:rPr lang="en-US" dirty="0"/>
            </a:br>
            <a:r>
              <a:rPr lang="en-US" dirty="0" smtClean="0"/>
              <a:t>Response </a:t>
            </a:r>
            <a:r>
              <a:rPr lang="en-US" dirty="0"/>
              <a:t>time (Cont.)</a:t>
            </a:r>
            <a:endParaRPr lang="he-IL" dirty="0"/>
          </a:p>
        </p:txBody>
      </p:sp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1650870"/>
            <a:ext cx="5184576" cy="14025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59832" y="2868264"/>
            <a:ext cx="6048672" cy="4017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01358" y="4958462"/>
                <a:ext cx="2736304" cy="1200329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e-IL" sz="2400" i="1" smtClean="0">
                          <a:latin typeface="Cambria Math"/>
                          <a:ea typeface="Cambria Math"/>
                        </a:rPr>
                        <m:t>𝛽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5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,  </m:t>
                      </m:r>
                    </m:oMath>
                  </m:oMathPara>
                </a14:m>
                <a:endParaRPr lang="en-US" sz="2400" b="0" i="1" dirty="0" smtClean="0">
                  <a:latin typeface="Cambria Math"/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𝛼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1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, </m:t>
                      </m:r>
                    </m:oMath>
                  </m:oMathPara>
                </a14:m>
                <a:endParaRPr lang="en-US" sz="2400" b="0" i="1" dirty="0" smtClean="0">
                  <a:latin typeface="Cambria Math"/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𝛽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𝑠𝑖𝑚𝑝𝑙𝑒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1</m:t>
                      </m:r>
                    </m:oMath>
                  </m:oMathPara>
                </a14:m>
                <a:endParaRPr lang="he-IL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358" y="4958462"/>
                <a:ext cx="2736304" cy="1200329"/>
              </a:xfrm>
              <a:prstGeom prst="rect">
                <a:avLst/>
              </a:prstGeom>
              <a:blipFill rotWithShape="1">
                <a:blip r:embed="rId5"/>
                <a:stretch>
                  <a:fillRect b="-4569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105466"/>
            <a:ext cx="971600" cy="11632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59988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Negative </a:t>
            </a:r>
            <a:r>
              <a:rPr lang="en-US" dirty="0" err="1"/>
              <a:t>Autoregulation</a:t>
            </a:r>
            <a:r>
              <a:rPr lang="en-US" dirty="0"/>
              <a:t>- </a:t>
            </a:r>
            <a:br>
              <a:rPr lang="en-US" dirty="0"/>
            </a:br>
            <a:r>
              <a:rPr lang="en-US" dirty="0" smtClean="0"/>
              <a:t>Robustness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l" rtl="0"/>
            <a:r>
              <a:rPr lang="en-US" sz="3200" dirty="0" smtClean="0">
                <a:latin typeface="David" pitchFamily="34" charset="-79"/>
                <a:cs typeface="David" pitchFamily="34" charset="-79"/>
              </a:rPr>
              <a:t>Production rate (</a:t>
            </a:r>
            <a:r>
              <a:rPr lang="el-GR" sz="3200" dirty="0" smtClean="0">
                <a:latin typeface="Times New Roman"/>
                <a:cs typeface="David" pitchFamily="34" charset="-79"/>
              </a:rPr>
              <a:t>β</a:t>
            </a:r>
            <a:r>
              <a:rPr lang="en-US" sz="3200" dirty="0" smtClean="0">
                <a:latin typeface="David" pitchFamily="34" charset="-79"/>
                <a:cs typeface="David" pitchFamily="34" charset="-79"/>
              </a:rPr>
              <a:t>) fluctuates over time</a:t>
            </a:r>
          </a:p>
          <a:p>
            <a:pPr algn="l" rtl="0"/>
            <a:endParaRPr lang="en-US" sz="3200" dirty="0">
              <a:latin typeface="David" pitchFamily="34" charset="-79"/>
              <a:cs typeface="David" pitchFamily="34" charset="-79"/>
            </a:endParaRPr>
          </a:p>
          <a:p>
            <a:pPr algn="l" rtl="0"/>
            <a:r>
              <a:rPr lang="en-US" sz="3200" dirty="0" smtClean="0">
                <a:latin typeface="David" pitchFamily="34" charset="-79"/>
                <a:cs typeface="David" pitchFamily="34" charset="-79"/>
              </a:rPr>
              <a:t>Steady- state level comparison:</a:t>
            </a:r>
          </a:p>
          <a:p>
            <a:pPr algn="l" rtl="0"/>
            <a:endParaRPr lang="he-IL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6098533"/>
              </p:ext>
            </p:extLst>
          </p:nvPr>
        </p:nvGraphicFramePr>
        <p:xfrm>
          <a:off x="323528" y="3645024"/>
          <a:ext cx="8568952" cy="1584176"/>
        </p:xfrm>
        <a:graphic>
          <a:graphicData uri="http://schemas.openxmlformats.org/drawingml/2006/table">
            <a:tbl>
              <a:tblPr rtl="1" firstRow="1" bandRow="1">
                <a:tableStyleId>{21E4AEA4-8DFA-4A89-87EB-49C32662AFE0}</a:tableStyleId>
              </a:tblPr>
              <a:tblGrid>
                <a:gridCol w="4463918"/>
                <a:gridCol w="4105034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>
                          <a:latin typeface="David" pitchFamily="34" charset="-79"/>
                          <a:cs typeface="David" pitchFamily="34" charset="-79"/>
                        </a:rPr>
                        <a:t>Negative </a:t>
                      </a:r>
                      <a:r>
                        <a:rPr lang="en-US" sz="3200" dirty="0" err="1" smtClean="0">
                          <a:latin typeface="David" pitchFamily="34" charset="-79"/>
                          <a:cs typeface="David" pitchFamily="34" charset="-79"/>
                        </a:rPr>
                        <a:t>autoregulation</a:t>
                      </a:r>
                      <a:endParaRPr lang="he-IL" sz="3200" dirty="0" smtClean="0">
                        <a:latin typeface="David" pitchFamily="34" charset="-79"/>
                        <a:cs typeface="David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>
                          <a:latin typeface="David" pitchFamily="34" charset="-79"/>
                          <a:cs typeface="David" pitchFamily="34" charset="-79"/>
                        </a:rPr>
                        <a:t>Simple regulation</a:t>
                      </a:r>
                      <a:endParaRPr lang="he-IL" sz="3200" dirty="0" smtClean="0">
                        <a:latin typeface="David" pitchFamily="34" charset="-79"/>
                        <a:cs typeface="David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050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e-IL" sz="3200" dirty="0" smtClean="0">
                        <a:latin typeface="David" pitchFamily="34" charset="-79"/>
                        <a:cs typeface="David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e-IL" sz="3200" dirty="0" smtClean="0">
                        <a:latin typeface="David" pitchFamily="34" charset="-79"/>
                        <a:cs typeface="David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8940" y="4290411"/>
            <a:ext cx="1857388" cy="866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86446" y="4506174"/>
            <a:ext cx="1214446" cy="5070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105466"/>
            <a:ext cx="971600" cy="11632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03185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980728"/>
            <a:ext cx="8208912" cy="286232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6000" b="1" dirty="0" smtClean="0">
                <a:solidFill>
                  <a:schemeClr val="accent2"/>
                </a:solidFill>
                <a:latin typeface="David" pitchFamily="34" charset="-79"/>
                <a:cs typeface="David" pitchFamily="34" charset="-79"/>
              </a:rPr>
              <a:t>THE FEED FORWARD LOOP  (FFL): </a:t>
            </a:r>
          </a:p>
          <a:p>
            <a:pPr algn="l" rtl="0"/>
            <a:r>
              <a:rPr lang="en-US" sz="6000" b="1" dirty="0" smtClean="0">
                <a:solidFill>
                  <a:schemeClr val="accent2"/>
                </a:solidFill>
                <a:latin typeface="David" pitchFamily="34" charset="-79"/>
                <a:cs typeface="David" pitchFamily="34" charset="-79"/>
              </a:rPr>
              <a:t>A network motif</a:t>
            </a:r>
            <a:endParaRPr lang="he-IL" sz="6000" b="1" dirty="0">
              <a:solidFill>
                <a:schemeClr val="accent2"/>
              </a:solidFill>
              <a:latin typeface="David" pitchFamily="34" charset="-79"/>
              <a:cs typeface="David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157607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nodes </a:t>
            </a:r>
            <a:r>
              <a:rPr lang="en-US" dirty="0" err="1" smtClean="0"/>
              <a:t>subgraphs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13 possible three- nodes patterns</a:t>
            </a:r>
          </a:p>
          <a:p>
            <a:pPr algn="l" rtl="0"/>
            <a:endParaRPr lang="en-US" dirty="0" smtClean="0"/>
          </a:p>
          <a:p>
            <a:pPr algn="l" rtl="0"/>
            <a:r>
              <a:rPr lang="en-US" dirty="0" smtClean="0"/>
              <a:t>Which </a:t>
            </a:r>
            <a:r>
              <a:rPr lang="en-US" dirty="0"/>
              <a:t>ones are motifs?</a:t>
            </a:r>
            <a:endParaRPr lang="he-IL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3573016"/>
            <a:ext cx="8023615" cy="3143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873731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  </a:t>
            </a:r>
            <a:r>
              <a:rPr lang="en-US" dirty="0" smtClean="0"/>
              <a:t>Cont.)</a:t>
            </a:r>
            <a:r>
              <a:rPr lang="he-IL" dirty="0" smtClean="0"/>
              <a:t>) </a:t>
            </a:r>
            <a:r>
              <a:rPr lang="en-US" dirty="0" smtClean="0"/>
              <a:t>Three </a:t>
            </a:r>
            <a:r>
              <a:rPr lang="en-US" dirty="0"/>
              <a:t>nodes </a:t>
            </a:r>
            <a:r>
              <a:rPr lang="en-US" dirty="0" err="1"/>
              <a:t>subgraphs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l" rtl="0"/>
            <a:r>
              <a:rPr lang="en-US" sz="3200" dirty="0" smtClean="0">
                <a:latin typeface="David" pitchFamily="34" charset="-79"/>
                <a:cs typeface="David" pitchFamily="34" charset="-79"/>
              </a:rPr>
              <a:t>Sub graph G with n nodes and g edges</a:t>
            </a:r>
          </a:p>
          <a:p>
            <a:pPr algn="l" rtl="0"/>
            <a:endParaRPr lang="en-US" sz="3200" dirty="0" smtClean="0">
              <a:latin typeface="David" pitchFamily="34" charset="-79"/>
              <a:cs typeface="David" pitchFamily="34" charset="-79"/>
            </a:endParaRPr>
          </a:p>
          <a:p>
            <a:pPr algn="l" rtl="0"/>
            <a:r>
              <a:rPr lang="en-US" sz="3200" dirty="0">
                <a:latin typeface="David" pitchFamily="34" charset="-79"/>
                <a:cs typeface="David" pitchFamily="34" charset="-79"/>
              </a:rPr>
              <a:t>N</a:t>
            </a:r>
            <a:r>
              <a:rPr lang="en-US" sz="3200" baseline="30000" dirty="0">
                <a:latin typeface="David" pitchFamily="34" charset="-79"/>
                <a:cs typeface="David" pitchFamily="34" charset="-79"/>
              </a:rPr>
              <a:t>2</a:t>
            </a:r>
            <a:r>
              <a:rPr lang="en-US" sz="3200" dirty="0">
                <a:latin typeface="David" pitchFamily="34" charset="-79"/>
                <a:cs typeface="David" pitchFamily="34" charset="-79"/>
              </a:rPr>
              <a:t>  possibilities to place an edge </a:t>
            </a:r>
            <a:endParaRPr lang="en-US" sz="3200" dirty="0" smtClean="0">
              <a:latin typeface="David" pitchFamily="34" charset="-79"/>
              <a:cs typeface="David" pitchFamily="34" charset="-79"/>
            </a:endParaRPr>
          </a:p>
          <a:p>
            <a:pPr algn="l" rtl="0"/>
            <a:endParaRPr lang="en-US" sz="3200" dirty="0" smtClean="0">
              <a:latin typeface="David" pitchFamily="34" charset="-79"/>
              <a:cs typeface="David" pitchFamily="34" charset="-79"/>
            </a:endParaRPr>
          </a:p>
          <a:p>
            <a:pPr algn="l" rtl="0"/>
            <a:r>
              <a:rPr lang="en-US" sz="3200" dirty="0">
                <a:latin typeface="David" pitchFamily="34" charset="-79"/>
                <a:cs typeface="David" pitchFamily="34" charset="-79"/>
              </a:rPr>
              <a:t>Probability of an edge in a given direction between a given pair of nodes </a:t>
            </a:r>
            <a:r>
              <a:rPr lang="en-US" sz="3200" dirty="0" smtClean="0">
                <a:latin typeface="David" pitchFamily="34" charset="-79"/>
                <a:cs typeface="David" pitchFamily="34" charset="-79"/>
              </a:rPr>
              <a:t>:    </a:t>
            </a:r>
            <a:r>
              <a:rPr lang="en-US" sz="3200" dirty="0">
                <a:latin typeface="David" pitchFamily="34" charset="-79"/>
                <a:cs typeface="David" pitchFamily="34" charset="-79"/>
              </a:rPr>
              <a:t>p = E/ N</a:t>
            </a:r>
            <a:r>
              <a:rPr lang="en-US" sz="3200" baseline="30000" dirty="0">
                <a:latin typeface="David" pitchFamily="34" charset="-79"/>
                <a:cs typeface="David" pitchFamily="34" charset="-79"/>
              </a:rPr>
              <a:t>2</a:t>
            </a:r>
          </a:p>
          <a:p>
            <a:pPr algn="l" rtl="0"/>
            <a:endParaRPr lang="en-US" dirty="0"/>
          </a:p>
          <a:p>
            <a:pPr algn="l" rtl="0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977111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 </a:t>
            </a:r>
            <a:r>
              <a:rPr lang="en-US" dirty="0"/>
              <a:t>Cont.)</a:t>
            </a:r>
            <a:r>
              <a:rPr lang="he-IL" dirty="0"/>
              <a:t>) </a:t>
            </a:r>
            <a:r>
              <a:rPr lang="en-US" dirty="0"/>
              <a:t>Three nodes </a:t>
            </a:r>
            <a:r>
              <a:rPr lang="en-US" dirty="0" err="1"/>
              <a:t>subgraphs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3200" dirty="0" smtClean="0">
                <a:latin typeface="David" pitchFamily="34" charset="-79"/>
                <a:cs typeface="David" pitchFamily="34" charset="-79"/>
              </a:rPr>
              <a:t>Mean number of appearances: </a:t>
            </a:r>
          </a:p>
          <a:p>
            <a:pPr algn="l" rtl="0"/>
            <a:endParaRPr lang="en-US" sz="3200" dirty="0">
              <a:latin typeface="David" pitchFamily="34" charset="-79"/>
              <a:cs typeface="David" pitchFamily="34" charset="-79"/>
            </a:endParaRPr>
          </a:p>
          <a:p>
            <a:pPr algn="l" rtl="0"/>
            <a:r>
              <a:rPr lang="en-US" sz="3200" dirty="0" smtClean="0">
                <a:latin typeface="David" pitchFamily="34" charset="-79"/>
                <a:cs typeface="David" pitchFamily="34" charset="-79"/>
              </a:rPr>
              <a:t>Mean connectivity: </a:t>
            </a:r>
            <a:r>
              <a:rPr lang="el-GR" sz="3200" dirty="0">
                <a:latin typeface="Times New Roman"/>
                <a:cs typeface="David" pitchFamily="34" charset="-79"/>
              </a:rPr>
              <a:t>λ</a:t>
            </a:r>
            <a:r>
              <a:rPr lang="en-US" sz="3200" dirty="0">
                <a:latin typeface="David" pitchFamily="34" charset="-79"/>
                <a:cs typeface="David" pitchFamily="34" charset="-79"/>
              </a:rPr>
              <a:t> </a:t>
            </a:r>
            <a:r>
              <a:rPr lang="en-US" sz="3200" dirty="0" smtClean="0">
                <a:latin typeface="David" pitchFamily="34" charset="-79"/>
                <a:cs typeface="David" pitchFamily="34" charset="-79"/>
              </a:rPr>
              <a:t>= E / N  -&gt;  </a:t>
            </a:r>
            <a:r>
              <a:rPr lang="en-US" sz="3200" dirty="0">
                <a:latin typeface="David" pitchFamily="34" charset="-79"/>
                <a:cs typeface="David" pitchFamily="34" charset="-79"/>
              </a:rPr>
              <a:t>p = </a:t>
            </a:r>
            <a:r>
              <a:rPr lang="el-GR" sz="3200" dirty="0">
                <a:latin typeface="Times New Roman"/>
                <a:cs typeface="David" pitchFamily="34" charset="-79"/>
              </a:rPr>
              <a:t>λ</a:t>
            </a:r>
            <a:r>
              <a:rPr lang="en-US" sz="3200" dirty="0">
                <a:latin typeface="David" pitchFamily="34" charset="-79"/>
                <a:cs typeface="David" pitchFamily="34" charset="-79"/>
              </a:rPr>
              <a:t> /N</a:t>
            </a:r>
          </a:p>
          <a:p>
            <a:pPr algn="l" rtl="0"/>
            <a:endParaRPr lang="en-US" sz="3200" dirty="0" smtClean="0">
              <a:latin typeface="David" pitchFamily="34" charset="-79"/>
              <a:cs typeface="David" pitchFamily="34" charset="-79"/>
            </a:endParaRPr>
          </a:p>
          <a:p>
            <a:pPr algn="l" rtl="0"/>
            <a:r>
              <a:rPr lang="en-US" sz="3200" dirty="0">
                <a:latin typeface="David" pitchFamily="34" charset="-79"/>
                <a:cs typeface="David" pitchFamily="34" charset="-79"/>
              </a:rPr>
              <a:t> </a:t>
            </a:r>
            <a:endParaRPr lang="he-IL" sz="3200" dirty="0">
              <a:latin typeface="David" pitchFamily="34" charset="-79"/>
              <a:cs typeface="David" pitchFamily="34" charset="-79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0152" y="1653827"/>
            <a:ext cx="3096344" cy="623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43609" y="3933056"/>
            <a:ext cx="3168352" cy="538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913686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 </a:t>
            </a:r>
            <a:r>
              <a:rPr lang="en-US" dirty="0"/>
              <a:t>Cont.)</a:t>
            </a:r>
            <a:r>
              <a:rPr lang="he-IL" dirty="0"/>
              <a:t>) </a:t>
            </a:r>
            <a:r>
              <a:rPr lang="en-US" dirty="0"/>
              <a:t>Three nodes </a:t>
            </a:r>
            <a:r>
              <a:rPr lang="en-US" dirty="0" err="1"/>
              <a:t>subgraphs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351840" cy="4495800"/>
          </a:xfrm>
        </p:spPr>
        <p:txBody>
          <a:bodyPr/>
          <a:lstStyle/>
          <a:p>
            <a:pPr algn="l" rtl="0"/>
            <a:r>
              <a:rPr lang="en-US" sz="3200" dirty="0" smtClean="0">
                <a:latin typeface="David" pitchFamily="34" charset="-79"/>
                <a:cs typeface="David" pitchFamily="34" charset="-79"/>
              </a:rPr>
              <a:t>How </a:t>
            </a:r>
            <a:r>
              <a:rPr lang="en-US" sz="3200" dirty="0">
                <a:latin typeface="David" pitchFamily="34" charset="-79"/>
                <a:cs typeface="David" pitchFamily="34" charset="-79"/>
              </a:rPr>
              <a:t>&lt;</a:t>
            </a:r>
            <a:r>
              <a:rPr lang="en-US" sz="3200" dirty="0" smtClean="0">
                <a:latin typeface="David" pitchFamily="34" charset="-79"/>
                <a:cs typeface="David" pitchFamily="34" charset="-79"/>
              </a:rPr>
              <a:t>N</a:t>
            </a:r>
            <a:r>
              <a:rPr lang="en-US" sz="3200" baseline="-25000" dirty="0">
                <a:latin typeface="David" pitchFamily="34" charset="-79"/>
                <a:cs typeface="David" pitchFamily="34" charset="-79"/>
              </a:rPr>
              <a:t>G</a:t>
            </a:r>
            <a:r>
              <a:rPr lang="en-US" sz="3200" dirty="0" smtClean="0">
                <a:latin typeface="David" pitchFamily="34" charset="-79"/>
                <a:cs typeface="David" pitchFamily="34" charset="-79"/>
              </a:rPr>
              <a:t>&gt;  scales with the network size?</a:t>
            </a:r>
          </a:p>
          <a:p>
            <a:pPr algn="l" rtl="0"/>
            <a:r>
              <a:rPr lang="en-US" dirty="0" smtClean="0">
                <a:cs typeface="Times New Roman"/>
              </a:rPr>
              <a:t>  </a:t>
            </a:r>
          </a:p>
          <a:p>
            <a:pPr algn="l" rtl="0"/>
            <a:endParaRPr lang="en-US" dirty="0">
              <a:cs typeface="Times New Roman"/>
            </a:endParaRPr>
          </a:p>
          <a:p>
            <a:pPr algn="l" rtl="0"/>
            <a:r>
              <a:rPr lang="en-US" sz="3200" dirty="0" smtClean="0">
                <a:latin typeface="David" pitchFamily="34" charset="-79"/>
                <a:cs typeface="David" pitchFamily="34" charset="-79"/>
              </a:rPr>
              <a:t>Triangle-shaped patterns (3 nodes and 3 edges):</a:t>
            </a:r>
          </a:p>
          <a:p>
            <a:pPr algn="l" rtl="0"/>
            <a:endParaRPr lang="he-IL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66069" y="2208854"/>
            <a:ext cx="2178859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1000" y="3789040"/>
            <a:ext cx="4960392" cy="204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2006161" y="5851666"/>
            <a:ext cx="20617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David" pitchFamily="34" charset="-79"/>
                <a:cs typeface="David" pitchFamily="34" charset="-79"/>
              </a:rPr>
              <a:t>&lt;N</a:t>
            </a:r>
            <a:r>
              <a:rPr lang="en-US" sz="2400" baseline="-25000" dirty="0">
                <a:latin typeface="David" pitchFamily="34" charset="-79"/>
                <a:cs typeface="David" pitchFamily="34" charset="-79"/>
              </a:rPr>
              <a:t>FFL</a:t>
            </a:r>
            <a:r>
              <a:rPr lang="en-US" sz="2400" dirty="0">
                <a:latin typeface="David" pitchFamily="34" charset="-79"/>
                <a:cs typeface="David" pitchFamily="34" charset="-79"/>
              </a:rPr>
              <a:t>&gt; ~ </a:t>
            </a:r>
            <a:r>
              <a:rPr lang="el-GR" sz="2400" dirty="0">
                <a:cs typeface="David" pitchFamily="34" charset="-79"/>
              </a:rPr>
              <a:t>λ</a:t>
            </a:r>
            <a:r>
              <a:rPr lang="en-US" sz="2400" baseline="30000" dirty="0">
                <a:latin typeface="David" pitchFamily="34" charset="-79"/>
                <a:cs typeface="David" pitchFamily="34" charset="-79"/>
              </a:rPr>
              <a:t>3</a:t>
            </a:r>
            <a:r>
              <a:rPr lang="en-US" sz="2400" dirty="0">
                <a:latin typeface="David" pitchFamily="34" charset="-79"/>
                <a:cs typeface="David" pitchFamily="34" charset="-79"/>
              </a:rPr>
              <a:t>N</a:t>
            </a:r>
            <a:r>
              <a:rPr lang="en-US" sz="2400" baseline="30000" dirty="0">
                <a:latin typeface="David" pitchFamily="34" charset="-79"/>
                <a:cs typeface="David" pitchFamily="34" charset="-79"/>
              </a:rPr>
              <a:t>0 </a:t>
            </a:r>
            <a:endParaRPr lang="he-IL" sz="2400" dirty="0">
              <a:latin typeface="David" pitchFamily="34" charset="-79"/>
              <a:cs typeface="David" pitchFamily="34" charset="-79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27984" y="5812754"/>
            <a:ext cx="34563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400" dirty="0">
                <a:latin typeface="David" pitchFamily="34" charset="-79"/>
                <a:cs typeface="David" pitchFamily="34" charset="-79"/>
              </a:rPr>
              <a:t>&lt;N</a:t>
            </a:r>
            <a:r>
              <a:rPr lang="en-US" sz="2400" baseline="-25000" dirty="0">
                <a:latin typeface="David" pitchFamily="34" charset="-79"/>
                <a:cs typeface="David" pitchFamily="34" charset="-79"/>
              </a:rPr>
              <a:t>3loop</a:t>
            </a:r>
            <a:r>
              <a:rPr lang="en-US" sz="2400" dirty="0">
                <a:latin typeface="David" pitchFamily="34" charset="-79"/>
                <a:cs typeface="David" pitchFamily="34" charset="-79"/>
              </a:rPr>
              <a:t>&gt; ~ 1/3 </a:t>
            </a:r>
            <a:r>
              <a:rPr lang="el-GR" sz="2400" dirty="0">
                <a:cs typeface="David" pitchFamily="34" charset="-79"/>
              </a:rPr>
              <a:t>λ</a:t>
            </a:r>
            <a:r>
              <a:rPr lang="en-US" sz="2400" baseline="30000" dirty="0">
                <a:latin typeface="David" pitchFamily="34" charset="-79"/>
                <a:cs typeface="David" pitchFamily="34" charset="-79"/>
              </a:rPr>
              <a:t>3</a:t>
            </a:r>
            <a:r>
              <a:rPr lang="en-US" sz="2400" dirty="0">
                <a:latin typeface="David" pitchFamily="34" charset="-79"/>
                <a:cs typeface="David" pitchFamily="34" charset="-79"/>
              </a:rPr>
              <a:t>N</a:t>
            </a:r>
            <a:r>
              <a:rPr lang="en-US" sz="2400" baseline="30000" dirty="0">
                <a:latin typeface="David" pitchFamily="34" charset="-79"/>
                <a:cs typeface="David" pitchFamily="34" charset="-79"/>
              </a:rPr>
              <a:t>0 </a:t>
            </a:r>
          </a:p>
        </p:txBody>
      </p:sp>
    </p:spTree>
    <p:extLst>
      <p:ext uri="{BB962C8B-B14F-4D97-AF65-F5344CB8AC3E}">
        <p14:creationId xmlns:p14="http://schemas.microsoft.com/office/powerpoint/2010/main" val="3896477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 </a:t>
            </a:r>
            <a:r>
              <a:rPr lang="en-US" dirty="0"/>
              <a:t>Cont.)</a:t>
            </a:r>
            <a:r>
              <a:rPr lang="he-IL" dirty="0"/>
              <a:t>) </a:t>
            </a:r>
            <a:r>
              <a:rPr lang="en-US" dirty="0"/>
              <a:t>Three nodes </a:t>
            </a:r>
            <a:r>
              <a:rPr lang="en-US" dirty="0" err="1"/>
              <a:t>subgraphs</a:t>
            </a:r>
            <a:endParaRPr lang="he-IL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970634513"/>
              </p:ext>
            </p:extLst>
          </p:nvPr>
        </p:nvGraphicFramePr>
        <p:xfrm>
          <a:off x="1187624" y="3429000"/>
          <a:ext cx="6768753" cy="1737360"/>
        </p:xfrm>
        <a:graphic>
          <a:graphicData uri="http://schemas.openxmlformats.org/drawingml/2006/table">
            <a:tbl>
              <a:tblPr rtl="1" firstRow="1" bandRow="1">
                <a:tableStyleId>{21E4AEA4-8DFA-4A89-87EB-49C32662AFE0}</a:tableStyleId>
              </a:tblPr>
              <a:tblGrid>
                <a:gridCol w="2256251"/>
                <a:gridCol w="2256251"/>
                <a:gridCol w="2256251"/>
              </a:tblGrid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sz="3200" dirty="0" smtClean="0">
                          <a:latin typeface="David" pitchFamily="34" charset="-79"/>
                          <a:cs typeface="David" pitchFamily="34" charset="-79"/>
                        </a:rPr>
                        <a:t>3LOOP</a:t>
                      </a:r>
                      <a:endParaRPr lang="he-IL" sz="3200" dirty="0">
                        <a:latin typeface="David" pitchFamily="34" charset="-79"/>
                        <a:cs typeface="David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3200" dirty="0" smtClean="0">
                          <a:latin typeface="David" pitchFamily="34" charset="-79"/>
                          <a:cs typeface="David" pitchFamily="34" charset="-79"/>
                        </a:rPr>
                        <a:t>FFL</a:t>
                      </a:r>
                      <a:endParaRPr lang="he-IL" sz="3200" dirty="0">
                        <a:latin typeface="David" pitchFamily="34" charset="-79"/>
                        <a:cs typeface="David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 sz="3200" dirty="0">
                        <a:latin typeface="David" pitchFamily="34" charset="-79"/>
                        <a:cs typeface="David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sz="3200" dirty="0" smtClean="0">
                          <a:latin typeface="David" pitchFamily="34" charset="-79"/>
                          <a:cs typeface="David" pitchFamily="34" charset="-79"/>
                        </a:rPr>
                        <a:t>0</a:t>
                      </a:r>
                      <a:endParaRPr lang="he-IL" sz="3200" dirty="0">
                        <a:latin typeface="David" pitchFamily="34" charset="-79"/>
                        <a:cs typeface="David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3200" dirty="0" smtClean="0">
                          <a:latin typeface="David" pitchFamily="34" charset="-79"/>
                          <a:cs typeface="David" pitchFamily="34" charset="-79"/>
                        </a:rPr>
                        <a:t>42</a:t>
                      </a:r>
                      <a:endParaRPr lang="he-IL" sz="3200" dirty="0">
                        <a:latin typeface="David" pitchFamily="34" charset="-79"/>
                        <a:cs typeface="David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3200" dirty="0" smtClean="0">
                          <a:latin typeface="David" pitchFamily="34" charset="-79"/>
                          <a:cs typeface="David" pitchFamily="34" charset="-79"/>
                        </a:rPr>
                        <a:t>E. coli</a:t>
                      </a:r>
                      <a:endParaRPr lang="he-IL" sz="3200" dirty="0">
                        <a:latin typeface="David" pitchFamily="34" charset="-79"/>
                        <a:cs typeface="David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sz="3200" dirty="0" smtClean="0">
                          <a:latin typeface="David" pitchFamily="34" charset="-79"/>
                          <a:cs typeface="David" pitchFamily="34" charset="-79"/>
                        </a:rPr>
                        <a:t>0.6</a:t>
                      </a:r>
                      <a:endParaRPr lang="he-IL" sz="3200" dirty="0">
                        <a:latin typeface="David" pitchFamily="34" charset="-79"/>
                        <a:cs typeface="David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3200" dirty="0" smtClean="0">
                          <a:latin typeface="David" pitchFamily="34" charset="-79"/>
                          <a:cs typeface="David" pitchFamily="34" charset="-79"/>
                        </a:rPr>
                        <a:t>1.7</a:t>
                      </a:r>
                      <a:endParaRPr lang="he-IL" sz="3200" dirty="0">
                        <a:latin typeface="David" pitchFamily="34" charset="-79"/>
                        <a:cs typeface="David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3200" dirty="0" smtClean="0">
                          <a:latin typeface="David" pitchFamily="34" charset="-79"/>
                          <a:cs typeface="David" pitchFamily="34" charset="-79"/>
                        </a:rPr>
                        <a:t>Random</a:t>
                      </a:r>
                      <a:r>
                        <a:rPr lang="en-US" sz="3200" baseline="0" dirty="0" smtClean="0">
                          <a:latin typeface="David" pitchFamily="34" charset="-79"/>
                          <a:cs typeface="David" pitchFamily="34" charset="-79"/>
                        </a:rPr>
                        <a:t> net</a:t>
                      </a:r>
                      <a:endParaRPr lang="he-IL" sz="3200" dirty="0">
                        <a:latin typeface="David" pitchFamily="34" charset="-79"/>
                        <a:cs typeface="David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6237" y="1628801"/>
            <a:ext cx="4960392" cy="16561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179512" y="5837090"/>
            <a:ext cx="8748464" cy="90427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r" rtl="1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r" rtl="1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r" rtl="1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r" rtl="1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r" rtl="1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r" rtl="1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r" rtl="1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r" rtl="1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r" rtl="1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3200" dirty="0" smtClean="0">
                <a:latin typeface="David" pitchFamily="34" charset="-79"/>
                <a:cs typeface="David" pitchFamily="34" charset="-79"/>
              </a:rPr>
              <a:t>FFL is the only motif of the 13 three- node patterns</a:t>
            </a:r>
          </a:p>
          <a:p>
            <a:pPr algn="l" rtl="0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808065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FFL- Structure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E. coli example:</a:t>
            </a:r>
            <a:endParaRPr lang="he-IL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67744" y="2016225"/>
            <a:ext cx="6599300" cy="4725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078820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FFL- </a:t>
            </a:r>
            <a:r>
              <a:rPr lang="en-US" dirty="0" smtClean="0"/>
              <a:t>Structure (Cont.)</a:t>
            </a:r>
            <a:endParaRPr lang="he-IL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158" y="1823237"/>
            <a:ext cx="8229034" cy="4727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28384" y="1"/>
            <a:ext cx="1115616" cy="126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336703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David" pitchFamily="34" charset="-79"/>
                <a:cs typeface="David" pitchFamily="34" charset="-79"/>
              </a:rPr>
              <a:t>Transcription</a:t>
            </a:r>
            <a:endParaRPr lang="he-IL" dirty="0">
              <a:latin typeface="David" pitchFamily="34" charset="-79"/>
              <a:cs typeface="David" pitchFamily="34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3311280" cy="4495800"/>
          </a:xfrm>
        </p:spPr>
        <p:txBody>
          <a:bodyPr>
            <a:normAutofit/>
          </a:bodyPr>
          <a:lstStyle/>
          <a:p>
            <a:pPr algn="l" rtl="0"/>
            <a:r>
              <a:rPr lang="en-US" dirty="0" smtClean="0">
                <a:latin typeface="David" pitchFamily="34" charset="-79"/>
                <a:cs typeface="David" pitchFamily="34" charset="-79"/>
              </a:rPr>
              <a:t>Process of creating a complementary RNA copy of a sequence of DNA</a:t>
            </a:r>
          </a:p>
          <a:p>
            <a:pPr marL="0" indent="0" algn="l" rtl="0">
              <a:buNone/>
            </a:pPr>
            <a:endParaRPr lang="en-US" dirty="0" smtClean="0">
              <a:latin typeface="David" pitchFamily="34" charset="-79"/>
              <a:cs typeface="David" pitchFamily="34" charset="-79"/>
            </a:endParaRPr>
          </a:p>
          <a:p>
            <a:pPr algn="l" rtl="0"/>
            <a:r>
              <a:rPr lang="en-US" dirty="0" smtClean="0">
                <a:latin typeface="David" pitchFamily="34" charset="-79"/>
                <a:cs typeface="David" pitchFamily="34" charset="-79"/>
              </a:rPr>
              <a:t>The first step leading to gene expression</a:t>
            </a:r>
          </a:p>
          <a:p>
            <a:pPr algn="l" rtl="0"/>
            <a:endParaRPr lang="he-IL" dirty="0">
              <a:latin typeface="David" pitchFamily="34" charset="-79"/>
              <a:cs typeface="David" pitchFamily="34" charset="-79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1697222"/>
            <a:ext cx="4580001" cy="4552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312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FFL- Structure (Cont.)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3200" dirty="0" smtClean="0">
                <a:latin typeface="David" pitchFamily="34" charset="-79"/>
                <a:cs typeface="David" pitchFamily="34" charset="-79"/>
              </a:rPr>
              <a:t>Relative abundance of FLL types in yeast and E. coli:</a:t>
            </a:r>
            <a:endParaRPr lang="he-IL" sz="3200" dirty="0">
              <a:latin typeface="David" pitchFamily="34" charset="-79"/>
              <a:cs typeface="David" pitchFamily="34" charset="-79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28384" y="1"/>
            <a:ext cx="1115616" cy="126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42476" y="2276872"/>
            <a:ext cx="6505988" cy="4581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795972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FFL- Structure (Cont.)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l" rtl="0"/>
            <a:r>
              <a:rPr lang="en-US" sz="3200" dirty="0" smtClean="0">
                <a:latin typeface="David" pitchFamily="34" charset="-79"/>
                <a:cs typeface="David" pitchFamily="34" charset="-79"/>
              </a:rPr>
              <a:t>Logic function</a:t>
            </a:r>
          </a:p>
          <a:p>
            <a:pPr lvl="1" algn="l" rtl="0"/>
            <a:r>
              <a:rPr lang="en-US" sz="3200" dirty="0" smtClean="0">
                <a:latin typeface="David" pitchFamily="34" charset="-79"/>
                <a:cs typeface="David" pitchFamily="34" charset="-79"/>
              </a:rPr>
              <a:t>AND logic</a:t>
            </a:r>
          </a:p>
          <a:p>
            <a:pPr lvl="1" algn="l" rtl="0"/>
            <a:r>
              <a:rPr lang="en-US" sz="3200" dirty="0" smtClean="0">
                <a:latin typeface="David" pitchFamily="34" charset="-79"/>
                <a:cs typeface="David" pitchFamily="34" charset="-79"/>
              </a:rPr>
              <a:t>OR logic</a:t>
            </a:r>
          </a:p>
          <a:p>
            <a:pPr lvl="1" algn="l" rtl="0"/>
            <a:endParaRPr lang="en-US" sz="3200" dirty="0">
              <a:latin typeface="David" pitchFamily="34" charset="-79"/>
              <a:cs typeface="David" pitchFamily="34" charset="-79"/>
            </a:endParaRPr>
          </a:p>
          <a:p>
            <a:pPr lvl="1" algn="l" rtl="0"/>
            <a:endParaRPr lang="en-US" sz="3200" dirty="0" smtClean="0">
              <a:latin typeface="David" pitchFamily="34" charset="-79"/>
              <a:cs typeface="David" pitchFamily="34" charset="-79"/>
            </a:endParaRPr>
          </a:p>
          <a:p>
            <a:pPr algn="l" rtl="0"/>
            <a:r>
              <a:rPr lang="en-US" sz="3200" dirty="0" smtClean="0">
                <a:latin typeface="David" pitchFamily="34" charset="-79"/>
                <a:cs typeface="David" pitchFamily="34" charset="-79"/>
              </a:rPr>
              <a:t>X and Y respond to </a:t>
            </a:r>
          </a:p>
          <a:p>
            <a:pPr marL="0" indent="0" algn="l" rtl="0">
              <a:buNone/>
            </a:pPr>
            <a:r>
              <a:rPr lang="en-US" sz="3200" dirty="0" smtClean="0">
                <a:latin typeface="David" pitchFamily="34" charset="-79"/>
                <a:cs typeface="David" pitchFamily="34" charset="-79"/>
              </a:rPr>
              <a:t>   external stimuli</a:t>
            </a:r>
          </a:p>
          <a:p>
            <a:pPr algn="l" rtl="0"/>
            <a:endParaRPr lang="he-IL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28384" y="1"/>
            <a:ext cx="1115616" cy="126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>
          <a:xfrm>
            <a:off x="5652120" y="1700808"/>
            <a:ext cx="2904895" cy="496855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2927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e-IL" dirty="0" smtClean="0"/>
              <a:t>  </a:t>
            </a:r>
            <a:r>
              <a:rPr lang="en-US" dirty="0" smtClean="0"/>
              <a:t>Coherent Type-1 FFL – </a:t>
            </a:r>
            <a:br>
              <a:rPr lang="en-US" dirty="0" smtClean="0"/>
            </a:br>
            <a:r>
              <a:rPr lang="en-US" dirty="0" smtClean="0"/>
              <a:t>AND logic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3200" dirty="0" err="1">
                <a:latin typeface="David" pitchFamily="34" charset="-79"/>
                <a:cs typeface="David" pitchFamily="34" charset="-79"/>
              </a:rPr>
              <a:t>Sx</a:t>
            </a:r>
            <a:r>
              <a:rPr lang="en-US" sz="3200" dirty="0">
                <a:latin typeface="David" pitchFamily="34" charset="-79"/>
                <a:cs typeface="David" pitchFamily="34" charset="-79"/>
              </a:rPr>
              <a:t>  appear, X rapidly changes to X</a:t>
            </a:r>
            <a:r>
              <a:rPr lang="en-US" sz="3200" dirty="0" smtClean="0">
                <a:latin typeface="David" pitchFamily="34" charset="-79"/>
                <a:cs typeface="David" pitchFamily="34" charset="-79"/>
              </a:rPr>
              <a:t>*</a:t>
            </a:r>
          </a:p>
          <a:p>
            <a:pPr marL="320040" lvl="1" indent="-320040" algn="l" rtl="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sz="3200" dirty="0">
                <a:latin typeface="David" pitchFamily="34" charset="-79"/>
                <a:cs typeface="David" pitchFamily="34" charset="-79"/>
              </a:rPr>
              <a:t>X* binds </a:t>
            </a:r>
            <a:r>
              <a:rPr lang="en-US" sz="3200" dirty="0" smtClean="0">
                <a:latin typeface="David" pitchFamily="34" charset="-79"/>
                <a:cs typeface="David" pitchFamily="34" charset="-79"/>
              </a:rPr>
              <a:t>to gene </a:t>
            </a:r>
            <a:r>
              <a:rPr lang="en-US" sz="3200" dirty="0">
                <a:latin typeface="David" pitchFamily="34" charset="-79"/>
                <a:cs typeface="David" pitchFamily="34" charset="-79"/>
              </a:rPr>
              <a:t>Z, but cannot activate </a:t>
            </a:r>
            <a:r>
              <a:rPr lang="en-US" sz="3200" dirty="0" smtClean="0">
                <a:latin typeface="David" pitchFamily="34" charset="-79"/>
                <a:cs typeface="David" pitchFamily="34" charset="-79"/>
              </a:rPr>
              <a:t>it</a:t>
            </a:r>
          </a:p>
          <a:p>
            <a:pPr marL="320040" lvl="1" indent="-320040" algn="l" rtl="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sz="3200" dirty="0">
                <a:latin typeface="David" pitchFamily="34" charset="-79"/>
                <a:cs typeface="David" pitchFamily="34" charset="-79"/>
              </a:rPr>
              <a:t>X* binds </a:t>
            </a:r>
            <a:r>
              <a:rPr lang="en-US" sz="3200" dirty="0" smtClean="0">
                <a:latin typeface="David" pitchFamily="34" charset="-79"/>
                <a:cs typeface="David" pitchFamily="34" charset="-79"/>
              </a:rPr>
              <a:t>to gene </a:t>
            </a:r>
            <a:r>
              <a:rPr lang="en-US" sz="3200" dirty="0">
                <a:latin typeface="David" pitchFamily="34" charset="-79"/>
                <a:cs typeface="David" pitchFamily="34" charset="-79"/>
              </a:rPr>
              <a:t>Y, and begins to transcript </a:t>
            </a:r>
            <a:r>
              <a:rPr lang="en-US" sz="3200" dirty="0" smtClean="0">
                <a:latin typeface="David" pitchFamily="34" charset="-79"/>
                <a:cs typeface="David" pitchFamily="34" charset="-79"/>
              </a:rPr>
              <a:t>it</a:t>
            </a:r>
            <a:endParaRPr lang="en-US" sz="3200" dirty="0">
              <a:latin typeface="David" pitchFamily="34" charset="-79"/>
              <a:cs typeface="David" pitchFamily="34" charset="-79"/>
            </a:endParaRPr>
          </a:p>
          <a:p>
            <a:pPr marL="320040" lvl="1" indent="-320040" algn="l" rtl="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sz="3200" dirty="0" smtClean="0">
                <a:latin typeface="David" pitchFamily="34" charset="-79"/>
                <a:cs typeface="David" pitchFamily="34" charset="-79"/>
              </a:rPr>
              <a:t> </a:t>
            </a:r>
            <a:r>
              <a:rPr lang="en-US" sz="3200" dirty="0">
                <a:latin typeface="David" pitchFamily="34" charset="-79"/>
                <a:cs typeface="David" pitchFamily="34" charset="-79"/>
              </a:rPr>
              <a:t>Z begins to be expressed after T</a:t>
            </a:r>
            <a:r>
              <a:rPr lang="en-US" sz="3200" baseline="-25000" dirty="0">
                <a:latin typeface="David" pitchFamily="34" charset="-79"/>
                <a:cs typeface="David" pitchFamily="34" charset="-79"/>
              </a:rPr>
              <a:t>on</a:t>
            </a:r>
            <a:r>
              <a:rPr lang="en-US" sz="3200" dirty="0">
                <a:latin typeface="David" pitchFamily="34" charset="-79"/>
                <a:cs typeface="David" pitchFamily="34" charset="-79"/>
              </a:rPr>
              <a:t> time, when  Y* crosses the activation threshold </a:t>
            </a:r>
            <a:r>
              <a:rPr lang="en-US" sz="3200" dirty="0" err="1">
                <a:latin typeface="David" pitchFamily="34" charset="-79"/>
                <a:cs typeface="David" pitchFamily="34" charset="-79"/>
              </a:rPr>
              <a:t>Kyz</a:t>
            </a:r>
            <a:endParaRPr lang="en-US" sz="3200" dirty="0">
              <a:latin typeface="David" pitchFamily="34" charset="-79"/>
              <a:cs typeface="David" pitchFamily="34" charset="-79"/>
            </a:endParaRPr>
          </a:p>
          <a:p>
            <a:pPr algn="l" rtl="0"/>
            <a:endParaRPr lang="he-IL" sz="3200" dirty="0">
              <a:latin typeface="David" pitchFamily="34" charset="-79"/>
              <a:cs typeface="David" pitchFamily="34" charset="-79"/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36364" y="4374681"/>
            <a:ext cx="7336036" cy="2463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28384" y="1"/>
            <a:ext cx="1115616" cy="126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95776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e-IL" dirty="0"/>
              <a:t> </a:t>
            </a:r>
            <a:r>
              <a:rPr lang="en-US" dirty="0"/>
              <a:t>Coherent Type-1 FFL – </a:t>
            </a:r>
            <a:br>
              <a:rPr lang="en-US" dirty="0"/>
            </a:br>
            <a:r>
              <a:rPr lang="en-US" dirty="0"/>
              <a:t>AND logic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3200" dirty="0" smtClean="0">
                <a:latin typeface="David" pitchFamily="34" charset="-79"/>
                <a:cs typeface="David" pitchFamily="34" charset="-79"/>
              </a:rPr>
              <a:t>Production rate of Y =   </a:t>
            </a:r>
            <a:r>
              <a:rPr lang="en-US" sz="3200" dirty="0">
                <a:latin typeface="David" pitchFamily="34" charset="-79"/>
                <a:cs typeface="David" pitchFamily="34" charset="-79"/>
              </a:rPr>
              <a:t>β</a:t>
            </a:r>
            <a:r>
              <a:rPr lang="en-US" sz="3200" baseline="-25000" dirty="0">
                <a:latin typeface="David" pitchFamily="34" charset="-79"/>
                <a:cs typeface="David" pitchFamily="34" charset="-79"/>
              </a:rPr>
              <a:t>y</a:t>
            </a:r>
            <a:r>
              <a:rPr lang="en-US" sz="3200" dirty="0">
                <a:latin typeface="David" pitchFamily="34" charset="-79"/>
                <a:cs typeface="David" pitchFamily="34" charset="-79"/>
              </a:rPr>
              <a:t> </a:t>
            </a:r>
            <a:r>
              <a:rPr lang="en-US" sz="3200" dirty="0" smtClean="0">
                <a:latin typeface="David" pitchFamily="34" charset="-79"/>
                <a:cs typeface="David" pitchFamily="34" charset="-79"/>
              </a:rPr>
              <a:t> θ(X</a:t>
            </a:r>
            <a:r>
              <a:rPr lang="en-US" sz="3200" dirty="0">
                <a:latin typeface="David" pitchFamily="34" charset="-79"/>
                <a:cs typeface="David" pitchFamily="34" charset="-79"/>
              </a:rPr>
              <a:t>*&gt;</a:t>
            </a:r>
            <a:r>
              <a:rPr lang="en-US" sz="3200" dirty="0" err="1">
                <a:latin typeface="David" pitchFamily="34" charset="-79"/>
                <a:cs typeface="David" pitchFamily="34" charset="-79"/>
              </a:rPr>
              <a:t>K</a:t>
            </a:r>
            <a:r>
              <a:rPr lang="en-US" sz="3200" baseline="-25000" dirty="0" err="1">
                <a:latin typeface="David" pitchFamily="34" charset="-79"/>
                <a:cs typeface="David" pitchFamily="34" charset="-79"/>
              </a:rPr>
              <a:t>xy</a:t>
            </a:r>
            <a:r>
              <a:rPr lang="en-US" sz="3200" dirty="0" smtClean="0">
                <a:latin typeface="David" pitchFamily="34" charset="-79"/>
                <a:cs typeface="David" pitchFamily="34" charset="-79"/>
              </a:rPr>
              <a:t>)</a:t>
            </a:r>
          </a:p>
          <a:p>
            <a:pPr algn="l" rtl="0"/>
            <a:endParaRPr lang="en-US" sz="3200" dirty="0" smtClean="0">
              <a:latin typeface="David" pitchFamily="34" charset="-79"/>
              <a:cs typeface="David" pitchFamily="34" charset="-79"/>
            </a:endParaRPr>
          </a:p>
          <a:p>
            <a:pPr algn="l" rtl="0"/>
            <a:r>
              <a:rPr lang="en-US" sz="3200" dirty="0" err="1">
                <a:latin typeface="David" pitchFamily="34" charset="-79"/>
                <a:cs typeface="David" pitchFamily="34" charset="-79"/>
              </a:rPr>
              <a:t>dY</a:t>
            </a:r>
            <a:r>
              <a:rPr lang="en-US" sz="3200" dirty="0">
                <a:latin typeface="David" pitchFamily="34" charset="-79"/>
                <a:cs typeface="David" pitchFamily="34" charset="-79"/>
              </a:rPr>
              <a:t>/</a:t>
            </a:r>
            <a:r>
              <a:rPr lang="en-US" sz="3200" dirty="0" err="1">
                <a:latin typeface="David" pitchFamily="34" charset="-79"/>
                <a:cs typeface="David" pitchFamily="34" charset="-79"/>
              </a:rPr>
              <a:t>dt</a:t>
            </a:r>
            <a:r>
              <a:rPr lang="en-US" sz="3200" dirty="0">
                <a:latin typeface="David" pitchFamily="34" charset="-79"/>
                <a:cs typeface="David" pitchFamily="34" charset="-79"/>
              </a:rPr>
              <a:t> </a:t>
            </a:r>
            <a:r>
              <a:rPr lang="en-US" sz="3200" dirty="0" smtClean="0">
                <a:latin typeface="David" pitchFamily="34" charset="-79"/>
                <a:cs typeface="David" pitchFamily="34" charset="-79"/>
              </a:rPr>
              <a:t>=    </a:t>
            </a:r>
            <a:r>
              <a:rPr lang="en-US" sz="3200" dirty="0">
                <a:latin typeface="David" pitchFamily="34" charset="-79"/>
                <a:cs typeface="David" pitchFamily="34" charset="-79"/>
              </a:rPr>
              <a:t>β</a:t>
            </a:r>
            <a:r>
              <a:rPr lang="en-US" sz="3200" baseline="-25000" dirty="0">
                <a:latin typeface="David" pitchFamily="34" charset="-79"/>
                <a:cs typeface="David" pitchFamily="34" charset="-79"/>
              </a:rPr>
              <a:t>y</a:t>
            </a:r>
            <a:r>
              <a:rPr lang="en-US" sz="3200" dirty="0">
                <a:latin typeface="David" pitchFamily="34" charset="-79"/>
                <a:cs typeface="David" pitchFamily="34" charset="-79"/>
              </a:rPr>
              <a:t> θ(X*&gt;</a:t>
            </a:r>
            <a:r>
              <a:rPr lang="en-US" sz="3200" dirty="0" err="1">
                <a:latin typeface="David" pitchFamily="34" charset="-79"/>
                <a:cs typeface="David" pitchFamily="34" charset="-79"/>
              </a:rPr>
              <a:t>K</a:t>
            </a:r>
            <a:r>
              <a:rPr lang="en-US" sz="3200" baseline="-25000" dirty="0" err="1">
                <a:latin typeface="David" pitchFamily="34" charset="-79"/>
                <a:cs typeface="David" pitchFamily="34" charset="-79"/>
              </a:rPr>
              <a:t>xy</a:t>
            </a:r>
            <a:r>
              <a:rPr lang="en-US" sz="3200" dirty="0" smtClean="0">
                <a:latin typeface="David" pitchFamily="34" charset="-79"/>
                <a:cs typeface="David" pitchFamily="34" charset="-79"/>
              </a:rPr>
              <a:t>)  </a:t>
            </a:r>
            <a:r>
              <a:rPr lang="en-US" sz="3200" dirty="0">
                <a:latin typeface="David" pitchFamily="34" charset="-79"/>
                <a:cs typeface="David" pitchFamily="34" charset="-79"/>
              </a:rPr>
              <a:t>– </a:t>
            </a:r>
            <a:r>
              <a:rPr lang="en-US" sz="3200" dirty="0" smtClean="0">
                <a:latin typeface="David" pitchFamily="34" charset="-79"/>
                <a:cs typeface="David" pitchFamily="34" charset="-79"/>
              </a:rPr>
              <a:t>α</a:t>
            </a:r>
            <a:r>
              <a:rPr lang="en-US" sz="3200" baseline="-25000" dirty="0" err="1" smtClean="0">
                <a:latin typeface="David" pitchFamily="34" charset="-79"/>
                <a:cs typeface="David" pitchFamily="34" charset="-79"/>
              </a:rPr>
              <a:t>y</a:t>
            </a:r>
            <a:r>
              <a:rPr lang="en-US" sz="3200" dirty="0" err="1" smtClean="0">
                <a:latin typeface="David" pitchFamily="34" charset="-79"/>
                <a:cs typeface="David" pitchFamily="34" charset="-79"/>
              </a:rPr>
              <a:t>Y</a:t>
            </a:r>
            <a:endParaRPr lang="en-US" sz="3200" dirty="0" smtClean="0">
              <a:latin typeface="David" pitchFamily="34" charset="-79"/>
              <a:cs typeface="David" pitchFamily="34" charset="-79"/>
            </a:endParaRPr>
          </a:p>
          <a:p>
            <a:pPr algn="l" rtl="0"/>
            <a:endParaRPr lang="en-US" sz="3200" dirty="0" smtClean="0">
              <a:latin typeface="David" pitchFamily="34" charset="-79"/>
              <a:cs typeface="David" pitchFamily="34" charset="-79"/>
            </a:endParaRPr>
          </a:p>
          <a:p>
            <a:pPr algn="l" rtl="0"/>
            <a:r>
              <a:rPr lang="en-US" sz="3200" dirty="0">
                <a:latin typeface="David" pitchFamily="34" charset="-79"/>
                <a:cs typeface="David" pitchFamily="34" charset="-79"/>
              </a:rPr>
              <a:t>Production rate of </a:t>
            </a:r>
            <a:r>
              <a:rPr lang="en-US" sz="3200" dirty="0" smtClean="0">
                <a:latin typeface="David" pitchFamily="34" charset="-79"/>
                <a:cs typeface="David" pitchFamily="34" charset="-79"/>
              </a:rPr>
              <a:t>Z = β</a:t>
            </a:r>
            <a:r>
              <a:rPr lang="en-US" sz="3200" baseline="-25000" dirty="0" err="1" smtClean="0">
                <a:latin typeface="David" pitchFamily="34" charset="-79"/>
                <a:cs typeface="David" pitchFamily="34" charset="-79"/>
              </a:rPr>
              <a:t>z</a:t>
            </a:r>
            <a:r>
              <a:rPr lang="en-US" sz="3200" dirty="0" err="1" smtClean="0">
                <a:latin typeface="David" pitchFamily="34" charset="-79"/>
                <a:cs typeface="David" pitchFamily="34" charset="-79"/>
              </a:rPr>
              <a:t>θ</a:t>
            </a:r>
            <a:r>
              <a:rPr lang="en-US" sz="3200" baseline="-25000" dirty="0" smtClean="0">
                <a:latin typeface="David" pitchFamily="34" charset="-79"/>
                <a:cs typeface="David" pitchFamily="34" charset="-79"/>
              </a:rPr>
              <a:t> </a:t>
            </a:r>
            <a:r>
              <a:rPr lang="en-US" sz="3200" dirty="0" smtClean="0">
                <a:latin typeface="David" pitchFamily="34" charset="-79"/>
                <a:cs typeface="David" pitchFamily="34" charset="-79"/>
              </a:rPr>
              <a:t>(</a:t>
            </a:r>
            <a:r>
              <a:rPr lang="en-US" sz="3200" dirty="0">
                <a:latin typeface="David" pitchFamily="34" charset="-79"/>
                <a:cs typeface="David" pitchFamily="34" charset="-79"/>
              </a:rPr>
              <a:t>Y*&gt;</a:t>
            </a:r>
            <a:r>
              <a:rPr lang="en-US" sz="3200" dirty="0" err="1">
                <a:latin typeface="David" pitchFamily="34" charset="-79"/>
                <a:cs typeface="David" pitchFamily="34" charset="-79"/>
              </a:rPr>
              <a:t>K</a:t>
            </a:r>
            <a:r>
              <a:rPr lang="en-US" sz="3200" baseline="-25000" dirty="0" err="1">
                <a:latin typeface="David" pitchFamily="34" charset="-79"/>
                <a:cs typeface="David" pitchFamily="34" charset="-79"/>
              </a:rPr>
              <a:t>yz</a:t>
            </a:r>
            <a:r>
              <a:rPr lang="en-US" sz="3200" dirty="0">
                <a:latin typeface="David" pitchFamily="34" charset="-79"/>
                <a:cs typeface="David" pitchFamily="34" charset="-79"/>
              </a:rPr>
              <a:t>) </a:t>
            </a:r>
            <a:r>
              <a:rPr lang="en-US" sz="3200" dirty="0" smtClean="0">
                <a:latin typeface="David" pitchFamily="34" charset="-79"/>
                <a:cs typeface="David" pitchFamily="34" charset="-79"/>
              </a:rPr>
              <a:t>θ</a:t>
            </a:r>
            <a:r>
              <a:rPr lang="en-US" sz="3200" baseline="-25000" dirty="0" smtClean="0">
                <a:latin typeface="David" pitchFamily="34" charset="-79"/>
                <a:cs typeface="David" pitchFamily="34" charset="-79"/>
              </a:rPr>
              <a:t> </a:t>
            </a:r>
            <a:r>
              <a:rPr lang="en-US" sz="3200" dirty="0" smtClean="0">
                <a:latin typeface="David" pitchFamily="34" charset="-79"/>
                <a:cs typeface="David" pitchFamily="34" charset="-79"/>
              </a:rPr>
              <a:t>(</a:t>
            </a:r>
            <a:r>
              <a:rPr lang="en-US" sz="3200" dirty="0">
                <a:latin typeface="David" pitchFamily="34" charset="-79"/>
                <a:cs typeface="David" pitchFamily="34" charset="-79"/>
              </a:rPr>
              <a:t>X*&gt;</a:t>
            </a:r>
            <a:r>
              <a:rPr lang="en-US" sz="3200" dirty="0" err="1">
                <a:latin typeface="David" pitchFamily="34" charset="-79"/>
                <a:cs typeface="David" pitchFamily="34" charset="-79"/>
              </a:rPr>
              <a:t>K</a:t>
            </a:r>
            <a:r>
              <a:rPr lang="en-US" sz="3200" baseline="-25000" dirty="0" err="1">
                <a:latin typeface="David" pitchFamily="34" charset="-79"/>
                <a:cs typeface="David" pitchFamily="34" charset="-79"/>
              </a:rPr>
              <a:t>xz</a:t>
            </a:r>
            <a:r>
              <a:rPr lang="en-US" sz="3200" dirty="0" smtClean="0">
                <a:latin typeface="David" pitchFamily="34" charset="-79"/>
                <a:cs typeface="David" pitchFamily="34" charset="-79"/>
              </a:rPr>
              <a:t>)</a:t>
            </a:r>
          </a:p>
          <a:p>
            <a:pPr algn="l" rtl="0"/>
            <a:endParaRPr lang="en-US" sz="3200" dirty="0">
              <a:latin typeface="David" pitchFamily="34" charset="-79"/>
              <a:cs typeface="David" pitchFamily="34" charset="-79"/>
            </a:endParaRPr>
          </a:p>
          <a:p>
            <a:pPr algn="l" rtl="0"/>
            <a:r>
              <a:rPr lang="en-US" sz="3200" dirty="0" err="1">
                <a:latin typeface="David" pitchFamily="34" charset="-79"/>
                <a:cs typeface="David" pitchFamily="34" charset="-79"/>
              </a:rPr>
              <a:t>dZ</a:t>
            </a:r>
            <a:r>
              <a:rPr lang="en-US" sz="3200" dirty="0">
                <a:latin typeface="David" pitchFamily="34" charset="-79"/>
                <a:cs typeface="David" pitchFamily="34" charset="-79"/>
              </a:rPr>
              <a:t>/</a:t>
            </a:r>
            <a:r>
              <a:rPr lang="en-US" sz="3200" dirty="0" err="1">
                <a:latin typeface="David" pitchFamily="34" charset="-79"/>
                <a:cs typeface="David" pitchFamily="34" charset="-79"/>
              </a:rPr>
              <a:t>dt</a:t>
            </a:r>
            <a:r>
              <a:rPr lang="en-US" sz="3200" dirty="0">
                <a:latin typeface="David" pitchFamily="34" charset="-79"/>
                <a:cs typeface="David" pitchFamily="34" charset="-79"/>
              </a:rPr>
              <a:t> </a:t>
            </a:r>
            <a:r>
              <a:rPr lang="en-US" sz="3200" dirty="0" smtClean="0">
                <a:latin typeface="David" pitchFamily="34" charset="-79"/>
                <a:cs typeface="David" pitchFamily="34" charset="-79"/>
              </a:rPr>
              <a:t>=    β</a:t>
            </a:r>
            <a:r>
              <a:rPr lang="en-US" sz="3200" baseline="-25000" dirty="0" err="1" smtClean="0">
                <a:latin typeface="David" pitchFamily="34" charset="-79"/>
                <a:cs typeface="David" pitchFamily="34" charset="-79"/>
              </a:rPr>
              <a:t>z</a:t>
            </a:r>
            <a:r>
              <a:rPr lang="en-US" sz="3200" dirty="0" err="1" smtClean="0">
                <a:latin typeface="David" pitchFamily="34" charset="-79"/>
                <a:cs typeface="David" pitchFamily="34" charset="-79"/>
              </a:rPr>
              <a:t>θ</a:t>
            </a:r>
            <a:r>
              <a:rPr lang="en-US" sz="3200" baseline="-25000" dirty="0" smtClean="0">
                <a:latin typeface="David" pitchFamily="34" charset="-79"/>
                <a:cs typeface="David" pitchFamily="34" charset="-79"/>
              </a:rPr>
              <a:t> </a:t>
            </a:r>
            <a:r>
              <a:rPr lang="en-US" sz="3200" dirty="0" smtClean="0">
                <a:latin typeface="David" pitchFamily="34" charset="-79"/>
                <a:cs typeface="David" pitchFamily="34" charset="-79"/>
              </a:rPr>
              <a:t>(</a:t>
            </a:r>
            <a:r>
              <a:rPr lang="en-US" sz="3200" dirty="0">
                <a:latin typeface="David" pitchFamily="34" charset="-79"/>
                <a:cs typeface="David" pitchFamily="34" charset="-79"/>
              </a:rPr>
              <a:t>Y*&gt;</a:t>
            </a:r>
            <a:r>
              <a:rPr lang="en-US" sz="3200" dirty="0" err="1">
                <a:latin typeface="David" pitchFamily="34" charset="-79"/>
                <a:cs typeface="David" pitchFamily="34" charset="-79"/>
              </a:rPr>
              <a:t>K</a:t>
            </a:r>
            <a:r>
              <a:rPr lang="en-US" sz="3200" baseline="-25000" dirty="0" err="1">
                <a:latin typeface="David" pitchFamily="34" charset="-79"/>
                <a:cs typeface="David" pitchFamily="34" charset="-79"/>
              </a:rPr>
              <a:t>yz</a:t>
            </a:r>
            <a:r>
              <a:rPr lang="en-US" sz="3200" dirty="0">
                <a:latin typeface="David" pitchFamily="34" charset="-79"/>
                <a:cs typeface="David" pitchFamily="34" charset="-79"/>
              </a:rPr>
              <a:t>) </a:t>
            </a:r>
            <a:r>
              <a:rPr lang="en-US" sz="3200" dirty="0" smtClean="0">
                <a:latin typeface="David" pitchFamily="34" charset="-79"/>
                <a:cs typeface="David" pitchFamily="34" charset="-79"/>
              </a:rPr>
              <a:t>θ</a:t>
            </a:r>
            <a:r>
              <a:rPr lang="en-US" sz="3200" baseline="-25000" dirty="0" smtClean="0">
                <a:latin typeface="David" pitchFamily="34" charset="-79"/>
                <a:cs typeface="David" pitchFamily="34" charset="-79"/>
              </a:rPr>
              <a:t> </a:t>
            </a:r>
            <a:r>
              <a:rPr lang="en-US" sz="3200" dirty="0" smtClean="0">
                <a:latin typeface="David" pitchFamily="34" charset="-79"/>
                <a:cs typeface="David" pitchFamily="34" charset="-79"/>
              </a:rPr>
              <a:t>(</a:t>
            </a:r>
            <a:r>
              <a:rPr lang="en-US" sz="3200" dirty="0">
                <a:latin typeface="David" pitchFamily="34" charset="-79"/>
                <a:cs typeface="David" pitchFamily="34" charset="-79"/>
              </a:rPr>
              <a:t>X*&gt;</a:t>
            </a:r>
            <a:r>
              <a:rPr lang="en-US" sz="3200" dirty="0" err="1">
                <a:latin typeface="David" pitchFamily="34" charset="-79"/>
                <a:cs typeface="David" pitchFamily="34" charset="-79"/>
              </a:rPr>
              <a:t>K</a:t>
            </a:r>
            <a:r>
              <a:rPr lang="en-US" sz="3200" baseline="-25000" dirty="0" err="1">
                <a:latin typeface="David" pitchFamily="34" charset="-79"/>
                <a:cs typeface="David" pitchFamily="34" charset="-79"/>
              </a:rPr>
              <a:t>xz</a:t>
            </a:r>
            <a:r>
              <a:rPr lang="en-US" sz="3200" dirty="0">
                <a:latin typeface="David" pitchFamily="34" charset="-79"/>
                <a:cs typeface="David" pitchFamily="34" charset="-79"/>
              </a:rPr>
              <a:t>) – α</a:t>
            </a:r>
            <a:r>
              <a:rPr lang="en-US" sz="3200" baseline="-25000" dirty="0" err="1">
                <a:latin typeface="David" pitchFamily="34" charset="-79"/>
                <a:cs typeface="David" pitchFamily="34" charset="-79"/>
              </a:rPr>
              <a:t>z</a:t>
            </a:r>
            <a:r>
              <a:rPr lang="en-US" sz="3200" dirty="0" err="1">
                <a:latin typeface="David" pitchFamily="34" charset="-79"/>
                <a:cs typeface="David" pitchFamily="34" charset="-79"/>
              </a:rPr>
              <a:t>Z</a:t>
            </a:r>
            <a:endParaRPr lang="en-US" sz="3200" dirty="0">
              <a:latin typeface="David" pitchFamily="34" charset="-79"/>
              <a:cs typeface="David" pitchFamily="34" charset="-79"/>
            </a:endParaRPr>
          </a:p>
          <a:p>
            <a:pPr algn="l" rtl="0"/>
            <a:endParaRPr lang="en-US" sz="3200" dirty="0" smtClean="0">
              <a:latin typeface="David" pitchFamily="34" charset="-79"/>
              <a:cs typeface="David" pitchFamily="34" charset="-79"/>
            </a:endParaRPr>
          </a:p>
          <a:p>
            <a:pPr algn="l" rtl="0"/>
            <a:endParaRPr lang="en-US" sz="3200" dirty="0">
              <a:latin typeface="David" pitchFamily="34" charset="-79"/>
              <a:cs typeface="David" pitchFamily="34" charset="-79"/>
            </a:endParaRPr>
          </a:p>
          <a:p>
            <a:pPr algn="l" rtl="0"/>
            <a:endParaRPr lang="en-US" sz="3200" dirty="0">
              <a:latin typeface="David" pitchFamily="34" charset="-79"/>
              <a:cs typeface="David" pitchFamily="34" charset="-79"/>
            </a:endParaRPr>
          </a:p>
          <a:p>
            <a:pPr algn="l" rtl="0"/>
            <a:endParaRPr lang="he-IL" sz="3200" dirty="0">
              <a:latin typeface="David" pitchFamily="34" charset="-79"/>
              <a:cs typeface="David" pitchFamily="34" charset="-79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28384" y="1"/>
            <a:ext cx="1115616" cy="126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556116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e-IL" dirty="0"/>
              <a:t> </a:t>
            </a:r>
            <a:r>
              <a:rPr lang="en-US" dirty="0"/>
              <a:t>Coherent Type-1 FFL – </a:t>
            </a:r>
            <a:br>
              <a:rPr lang="en-US" dirty="0"/>
            </a:br>
            <a:r>
              <a:rPr lang="en-US" dirty="0"/>
              <a:t>AND </a:t>
            </a:r>
            <a:r>
              <a:rPr lang="en-US" dirty="0" smtClean="0"/>
              <a:t>logic (Cont.)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3200" dirty="0">
                <a:latin typeface="David" pitchFamily="34" charset="-79"/>
                <a:cs typeface="David" pitchFamily="34" charset="-79"/>
              </a:rPr>
              <a:t>definition </a:t>
            </a:r>
            <a:r>
              <a:rPr lang="en-US" sz="3200" dirty="0" smtClean="0">
                <a:latin typeface="David" pitchFamily="34" charset="-79"/>
                <a:cs typeface="David" pitchFamily="34" charset="-79"/>
              </a:rPr>
              <a:t>:</a:t>
            </a:r>
          </a:p>
          <a:p>
            <a:pPr lvl="1" algn="l" rtl="0"/>
            <a:r>
              <a:rPr lang="en-US" sz="2800" u="sng" dirty="0" smtClean="0">
                <a:latin typeface="David" pitchFamily="34" charset="-79"/>
                <a:cs typeface="David" pitchFamily="34" charset="-79"/>
              </a:rPr>
              <a:t>ON step-</a:t>
            </a:r>
            <a:r>
              <a:rPr lang="en-US" sz="2800" dirty="0" smtClean="0">
                <a:latin typeface="David" pitchFamily="34" charset="-79"/>
                <a:cs typeface="David" pitchFamily="34" charset="-79"/>
              </a:rPr>
              <a:t>     </a:t>
            </a:r>
            <a:r>
              <a:rPr lang="en-US" sz="2800" dirty="0" err="1" smtClean="0">
                <a:latin typeface="David" pitchFamily="34" charset="-79"/>
                <a:cs typeface="David" pitchFamily="34" charset="-79"/>
              </a:rPr>
              <a:t>Sx</a:t>
            </a:r>
            <a:r>
              <a:rPr lang="en-US" sz="2800" dirty="0" smtClean="0">
                <a:latin typeface="David" pitchFamily="34" charset="-79"/>
                <a:cs typeface="David" pitchFamily="34" charset="-79"/>
              </a:rPr>
              <a:t> moves from absent to saturated state</a:t>
            </a:r>
          </a:p>
          <a:p>
            <a:pPr lvl="1" algn="l" rtl="0"/>
            <a:r>
              <a:rPr lang="en-US" sz="2800" u="sng" dirty="0" smtClean="0">
                <a:latin typeface="David" pitchFamily="34" charset="-79"/>
                <a:cs typeface="David" pitchFamily="34" charset="-79"/>
              </a:rPr>
              <a:t>OFF step-</a:t>
            </a:r>
            <a:r>
              <a:rPr lang="en-US" sz="2800" dirty="0">
                <a:latin typeface="David" pitchFamily="34" charset="-79"/>
                <a:cs typeface="David" pitchFamily="34" charset="-79"/>
              </a:rPr>
              <a:t> </a:t>
            </a:r>
            <a:r>
              <a:rPr lang="en-US" sz="2800" dirty="0" smtClean="0">
                <a:latin typeface="David" pitchFamily="34" charset="-79"/>
                <a:cs typeface="David" pitchFamily="34" charset="-79"/>
              </a:rPr>
              <a:t>  </a:t>
            </a:r>
            <a:r>
              <a:rPr lang="en-US" sz="2800" dirty="0" err="1" smtClean="0">
                <a:latin typeface="David" pitchFamily="34" charset="-79"/>
                <a:cs typeface="David" pitchFamily="34" charset="-79"/>
              </a:rPr>
              <a:t>Sx</a:t>
            </a:r>
            <a:r>
              <a:rPr lang="en-US" sz="2800" dirty="0" smtClean="0">
                <a:latin typeface="David" pitchFamily="34" charset="-79"/>
                <a:cs typeface="David" pitchFamily="34" charset="-79"/>
              </a:rPr>
              <a:t> </a:t>
            </a:r>
            <a:r>
              <a:rPr lang="en-US" sz="2800" dirty="0">
                <a:latin typeface="David" pitchFamily="34" charset="-79"/>
                <a:cs typeface="David" pitchFamily="34" charset="-79"/>
              </a:rPr>
              <a:t>moves from saturated </a:t>
            </a:r>
            <a:r>
              <a:rPr lang="en-US" sz="2800" dirty="0" smtClean="0">
                <a:latin typeface="David" pitchFamily="34" charset="-79"/>
                <a:cs typeface="David" pitchFamily="34" charset="-79"/>
              </a:rPr>
              <a:t>to </a:t>
            </a:r>
            <a:r>
              <a:rPr lang="en-US" sz="2800" dirty="0">
                <a:latin typeface="David" pitchFamily="34" charset="-79"/>
                <a:cs typeface="David" pitchFamily="34" charset="-79"/>
              </a:rPr>
              <a:t>absent </a:t>
            </a:r>
            <a:r>
              <a:rPr lang="en-US" sz="2800" dirty="0" smtClean="0">
                <a:latin typeface="David" pitchFamily="34" charset="-79"/>
                <a:cs typeface="David" pitchFamily="34" charset="-79"/>
              </a:rPr>
              <a:t>state</a:t>
            </a:r>
          </a:p>
          <a:p>
            <a:pPr algn="l" rtl="0"/>
            <a:endParaRPr lang="en-US" sz="3200" dirty="0" smtClean="0">
              <a:latin typeface="David" pitchFamily="34" charset="-79"/>
              <a:cs typeface="David" pitchFamily="34" charset="-79"/>
            </a:endParaRPr>
          </a:p>
          <a:p>
            <a:pPr algn="l" rtl="0"/>
            <a:r>
              <a:rPr lang="en-US" sz="3200" dirty="0" err="1" smtClean="0">
                <a:latin typeface="David" pitchFamily="34" charset="-79"/>
                <a:cs typeface="David" pitchFamily="34" charset="-79"/>
              </a:rPr>
              <a:t>Sy</a:t>
            </a:r>
            <a:r>
              <a:rPr lang="en-US" sz="3200" dirty="0" smtClean="0">
                <a:latin typeface="David" pitchFamily="34" charset="-79"/>
                <a:cs typeface="David" pitchFamily="34" charset="-79"/>
              </a:rPr>
              <a:t> is present </a:t>
            </a:r>
            <a:r>
              <a:rPr lang="en-US" sz="3200" dirty="0">
                <a:latin typeface="David" pitchFamily="34" charset="-79"/>
                <a:cs typeface="David" pitchFamily="34" charset="-79"/>
              </a:rPr>
              <a:t>continuously</a:t>
            </a:r>
            <a:endParaRPr lang="he-IL" sz="3200" dirty="0">
              <a:latin typeface="David" pitchFamily="34" charset="-79"/>
              <a:cs typeface="David" pitchFamily="34" charset="-79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28384" y="1"/>
            <a:ext cx="1115616" cy="126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149739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e-IL" dirty="0"/>
              <a:t> </a:t>
            </a:r>
            <a:r>
              <a:rPr lang="en-US" dirty="0"/>
              <a:t>Coherent Type-1 FFL – </a:t>
            </a:r>
            <a:br>
              <a:rPr lang="en-US" dirty="0"/>
            </a:br>
            <a:r>
              <a:rPr lang="en-US" dirty="0"/>
              <a:t>AND logic (Cont.)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l" rtl="0"/>
            <a:r>
              <a:rPr lang="en-US" sz="2800" u="sng" dirty="0">
                <a:latin typeface="David" pitchFamily="34" charset="-79"/>
                <a:cs typeface="David" pitchFamily="34" charset="-79"/>
              </a:rPr>
              <a:t>On step-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39752" y="1966252"/>
            <a:ext cx="6785584" cy="4783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28384" y="1"/>
            <a:ext cx="1115616" cy="126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38229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e-IL" dirty="0"/>
              <a:t> </a:t>
            </a:r>
            <a:r>
              <a:rPr lang="en-US" dirty="0"/>
              <a:t>Coherent Type-1 FFL – </a:t>
            </a:r>
            <a:br>
              <a:rPr lang="en-US" dirty="0"/>
            </a:br>
            <a:r>
              <a:rPr lang="en-US" dirty="0"/>
              <a:t>AND logic (Cont.)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25144"/>
          </a:xfrm>
        </p:spPr>
        <p:txBody>
          <a:bodyPr>
            <a:normAutofit/>
          </a:bodyPr>
          <a:lstStyle/>
          <a:p>
            <a:pPr algn="l" rtl="0"/>
            <a:r>
              <a:rPr lang="en-US" sz="3200" u="sng" dirty="0" smtClean="0">
                <a:latin typeface="David" pitchFamily="34" charset="-79"/>
                <a:cs typeface="David" pitchFamily="34" charset="-79"/>
              </a:rPr>
              <a:t>On step-</a:t>
            </a:r>
          </a:p>
          <a:p>
            <a:pPr lvl="1" algn="l" rtl="0"/>
            <a:r>
              <a:rPr lang="en-US" sz="3200" dirty="0" smtClean="0">
                <a:latin typeface="David" pitchFamily="34" charset="-79"/>
                <a:cs typeface="David" pitchFamily="34" charset="-79"/>
              </a:rPr>
              <a:t> Y</a:t>
            </a:r>
            <a:r>
              <a:rPr lang="en-US" sz="3200" dirty="0">
                <a:latin typeface="David" pitchFamily="34" charset="-79"/>
                <a:cs typeface="David" pitchFamily="34" charset="-79"/>
              </a:rPr>
              <a:t>*(t) = </a:t>
            </a:r>
            <a:r>
              <a:rPr lang="en-US" sz="3200" dirty="0" smtClean="0">
                <a:latin typeface="David" pitchFamily="34" charset="-79"/>
                <a:cs typeface="David" pitchFamily="34" charset="-79"/>
              </a:rPr>
              <a:t>Y</a:t>
            </a:r>
            <a:r>
              <a:rPr lang="en-US" sz="3200" baseline="-25000" dirty="0" smtClean="0">
                <a:latin typeface="David" pitchFamily="34" charset="-79"/>
                <a:cs typeface="David" pitchFamily="34" charset="-79"/>
              </a:rPr>
              <a:t>ST</a:t>
            </a:r>
            <a:r>
              <a:rPr lang="en-US" sz="3200" dirty="0" smtClean="0">
                <a:latin typeface="David" pitchFamily="34" charset="-79"/>
                <a:cs typeface="David" pitchFamily="34" charset="-79"/>
              </a:rPr>
              <a:t>(1-e</a:t>
            </a:r>
            <a:r>
              <a:rPr lang="en-US" sz="3200" baseline="30000" dirty="0" smtClean="0">
                <a:latin typeface="David" pitchFamily="34" charset="-79"/>
                <a:cs typeface="David" pitchFamily="34" charset="-79"/>
              </a:rPr>
              <a:t>-α</a:t>
            </a:r>
            <a:r>
              <a:rPr lang="en-US" sz="3200" baseline="30000" dirty="0" err="1" smtClean="0">
                <a:latin typeface="David" pitchFamily="34" charset="-79"/>
                <a:cs typeface="David" pitchFamily="34" charset="-79"/>
              </a:rPr>
              <a:t>yt</a:t>
            </a:r>
            <a:r>
              <a:rPr lang="en-US" sz="3200" dirty="0" smtClean="0">
                <a:latin typeface="David" pitchFamily="34" charset="-79"/>
                <a:cs typeface="David" pitchFamily="34" charset="-79"/>
              </a:rPr>
              <a:t>)</a:t>
            </a:r>
          </a:p>
          <a:p>
            <a:pPr lvl="1" algn="l" rtl="0"/>
            <a:endParaRPr lang="en-US" sz="3200" dirty="0" smtClean="0">
              <a:latin typeface="David" pitchFamily="34" charset="-79"/>
              <a:cs typeface="David" pitchFamily="34" charset="-79"/>
            </a:endParaRPr>
          </a:p>
          <a:p>
            <a:pPr lvl="1" algn="l" rtl="0"/>
            <a:r>
              <a:rPr lang="en-US" sz="3200" dirty="0">
                <a:latin typeface="David" pitchFamily="34" charset="-79"/>
                <a:cs typeface="David" pitchFamily="34" charset="-79"/>
              </a:rPr>
              <a:t> </a:t>
            </a:r>
            <a:r>
              <a:rPr lang="en-US" sz="3200" dirty="0" smtClean="0">
                <a:latin typeface="David" pitchFamily="34" charset="-79"/>
                <a:cs typeface="David" pitchFamily="34" charset="-79"/>
              </a:rPr>
              <a:t>Y</a:t>
            </a:r>
            <a:r>
              <a:rPr lang="en-US" sz="3200" dirty="0">
                <a:latin typeface="David" pitchFamily="34" charset="-79"/>
                <a:cs typeface="David" pitchFamily="34" charset="-79"/>
              </a:rPr>
              <a:t>*(T</a:t>
            </a:r>
            <a:r>
              <a:rPr lang="en-US" sz="3200" baseline="-25000" dirty="0">
                <a:latin typeface="David" pitchFamily="34" charset="-79"/>
                <a:cs typeface="David" pitchFamily="34" charset="-79"/>
              </a:rPr>
              <a:t>ON</a:t>
            </a:r>
            <a:r>
              <a:rPr lang="en-US" sz="3200" dirty="0">
                <a:latin typeface="David" pitchFamily="34" charset="-79"/>
                <a:cs typeface="David" pitchFamily="34" charset="-79"/>
              </a:rPr>
              <a:t>) = Y</a:t>
            </a:r>
            <a:r>
              <a:rPr lang="en-US" sz="3200" baseline="-25000" dirty="0">
                <a:latin typeface="David" pitchFamily="34" charset="-79"/>
                <a:cs typeface="David" pitchFamily="34" charset="-79"/>
              </a:rPr>
              <a:t>ST</a:t>
            </a:r>
            <a:r>
              <a:rPr lang="en-US" sz="3200" dirty="0">
                <a:latin typeface="David" pitchFamily="34" charset="-79"/>
                <a:cs typeface="David" pitchFamily="34" charset="-79"/>
              </a:rPr>
              <a:t>(1-e</a:t>
            </a:r>
            <a:r>
              <a:rPr lang="en-US" sz="3200" baseline="30000" dirty="0">
                <a:latin typeface="David" pitchFamily="34" charset="-79"/>
                <a:cs typeface="David" pitchFamily="34" charset="-79"/>
              </a:rPr>
              <a:t>-α</a:t>
            </a:r>
            <a:r>
              <a:rPr lang="en-US" sz="3200" baseline="30000" dirty="0" err="1">
                <a:latin typeface="David" pitchFamily="34" charset="-79"/>
                <a:cs typeface="David" pitchFamily="34" charset="-79"/>
              </a:rPr>
              <a:t>yTON</a:t>
            </a:r>
            <a:r>
              <a:rPr lang="en-US" sz="3200" dirty="0">
                <a:latin typeface="David" pitchFamily="34" charset="-79"/>
                <a:cs typeface="David" pitchFamily="34" charset="-79"/>
              </a:rPr>
              <a:t>) = </a:t>
            </a:r>
            <a:r>
              <a:rPr lang="en-US" sz="3200" dirty="0" err="1" smtClean="0">
                <a:latin typeface="David" pitchFamily="34" charset="-79"/>
                <a:cs typeface="David" pitchFamily="34" charset="-79"/>
              </a:rPr>
              <a:t>K</a:t>
            </a:r>
            <a:r>
              <a:rPr lang="en-US" sz="3200" baseline="-25000" dirty="0" err="1" smtClean="0">
                <a:latin typeface="David" pitchFamily="34" charset="-79"/>
                <a:cs typeface="David" pitchFamily="34" charset="-79"/>
              </a:rPr>
              <a:t>yz</a:t>
            </a:r>
            <a:endParaRPr lang="en-US" sz="3200" baseline="-25000" dirty="0" smtClean="0">
              <a:latin typeface="David" pitchFamily="34" charset="-79"/>
              <a:cs typeface="David" pitchFamily="34" charset="-79"/>
            </a:endParaRPr>
          </a:p>
          <a:p>
            <a:pPr lvl="1" algn="l" rtl="0"/>
            <a:endParaRPr lang="en-US" sz="3200" baseline="-25000" dirty="0" smtClean="0">
              <a:latin typeface="David" pitchFamily="34" charset="-79"/>
              <a:cs typeface="David" pitchFamily="34" charset="-79"/>
            </a:endParaRPr>
          </a:p>
          <a:p>
            <a:pPr lvl="1" algn="l" rtl="0"/>
            <a:r>
              <a:rPr lang="en-US" sz="3200" baseline="-25000" dirty="0">
                <a:latin typeface="David" pitchFamily="34" charset="-79"/>
                <a:cs typeface="David" pitchFamily="34" charset="-79"/>
              </a:rPr>
              <a:t> </a:t>
            </a:r>
            <a:r>
              <a:rPr lang="en-US" sz="3200" dirty="0" smtClean="0">
                <a:latin typeface="David" pitchFamily="34" charset="-79"/>
                <a:cs typeface="David" pitchFamily="34" charset="-79"/>
              </a:rPr>
              <a:t>T</a:t>
            </a:r>
            <a:r>
              <a:rPr lang="en-US" sz="3200" baseline="-25000" dirty="0" smtClean="0">
                <a:latin typeface="David" pitchFamily="34" charset="-79"/>
                <a:cs typeface="David" pitchFamily="34" charset="-79"/>
              </a:rPr>
              <a:t>ON</a:t>
            </a:r>
            <a:r>
              <a:rPr lang="en-US" sz="3200" dirty="0" smtClean="0">
                <a:latin typeface="David" pitchFamily="34" charset="-79"/>
                <a:cs typeface="David" pitchFamily="34" charset="-79"/>
              </a:rPr>
              <a:t> </a:t>
            </a:r>
            <a:r>
              <a:rPr lang="en-US" sz="3200" dirty="0">
                <a:latin typeface="David" pitchFamily="34" charset="-79"/>
                <a:cs typeface="David" pitchFamily="34" charset="-79"/>
              </a:rPr>
              <a:t>= 1/α</a:t>
            </a:r>
            <a:r>
              <a:rPr lang="en-US" sz="3200" baseline="-25000" dirty="0">
                <a:latin typeface="David" pitchFamily="34" charset="-79"/>
                <a:cs typeface="David" pitchFamily="34" charset="-79"/>
              </a:rPr>
              <a:t>y</a:t>
            </a:r>
            <a:r>
              <a:rPr lang="en-US" sz="3200" dirty="0">
                <a:latin typeface="David" pitchFamily="34" charset="-79"/>
                <a:cs typeface="David" pitchFamily="34" charset="-79"/>
              </a:rPr>
              <a:t> log[1/(1-K</a:t>
            </a:r>
            <a:r>
              <a:rPr lang="en-US" sz="3200" baseline="-25000" dirty="0">
                <a:latin typeface="David" pitchFamily="34" charset="-79"/>
                <a:cs typeface="David" pitchFamily="34" charset="-79"/>
              </a:rPr>
              <a:t>yz</a:t>
            </a:r>
            <a:r>
              <a:rPr lang="en-US" sz="3200" dirty="0">
                <a:latin typeface="David" pitchFamily="34" charset="-79"/>
                <a:cs typeface="David" pitchFamily="34" charset="-79"/>
              </a:rPr>
              <a:t>/</a:t>
            </a:r>
            <a:r>
              <a:rPr lang="en-US" sz="3200" dirty="0" err="1">
                <a:latin typeface="David" pitchFamily="34" charset="-79"/>
                <a:cs typeface="David" pitchFamily="34" charset="-79"/>
              </a:rPr>
              <a:t>Y</a:t>
            </a:r>
            <a:r>
              <a:rPr lang="en-US" sz="3200" baseline="-25000" dirty="0" err="1">
                <a:latin typeface="David" pitchFamily="34" charset="-79"/>
                <a:cs typeface="David" pitchFamily="34" charset="-79"/>
              </a:rPr>
              <a:t>st</a:t>
            </a:r>
            <a:r>
              <a:rPr lang="en-US" sz="3200" dirty="0" smtClean="0">
                <a:latin typeface="David" pitchFamily="34" charset="-79"/>
                <a:cs typeface="David" pitchFamily="34" charset="-79"/>
              </a:rPr>
              <a:t>)]</a:t>
            </a:r>
          </a:p>
          <a:p>
            <a:pPr algn="l" rtl="0"/>
            <a:endParaRPr lang="en-US" sz="3500" dirty="0">
              <a:latin typeface="David" pitchFamily="34" charset="-79"/>
              <a:cs typeface="David" pitchFamily="34" charset="-79"/>
            </a:endParaRPr>
          </a:p>
          <a:p>
            <a:pPr lvl="1" algn="l" rtl="0"/>
            <a:endParaRPr lang="en-US" sz="3200" dirty="0">
              <a:latin typeface="David" pitchFamily="34" charset="-79"/>
              <a:cs typeface="David" pitchFamily="34" charset="-79"/>
            </a:endParaRPr>
          </a:p>
          <a:p>
            <a:pPr lvl="1" algn="l" rtl="0"/>
            <a:endParaRPr lang="he-IL" sz="3200" dirty="0">
              <a:latin typeface="David" pitchFamily="34" charset="-79"/>
              <a:cs typeface="David" pitchFamily="34" charset="-79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28384" y="1"/>
            <a:ext cx="1115616" cy="126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83470" y="5085184"/>
            <a:ext cx="2534970" cy="1786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26705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e-IL" dirty="0"/>
              <a:t> </a:t>
            </a:r>
            <a:r>
              <a:rPr lang="en-US" dirty="0"/>
              <a:t>Coherent Type-1 FFL – </a:t>
            </a:r>
            <a:br>
              <a:rPr lang="en-US" dirty="0"/>
            </a:br>
            <a:r>
              <a:rPr lang="en-US" dirty="0"/>
              <a:t>AND logic (Cont.)</a:t>
            </a:r>
            <a:endParaRPr lang="he-IL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43608" y="1906234"/>
            <a:ext cx="6780995" cy="497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28384" y="1"/>
            <a:ext cx="1115616" cy="126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037614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e-IL" dirty="0"/>
              <a:t> </a:t>
            </a:r>
            <a:r>
              <a:rPr lang="en-US" dirty="0"/>
              <a:t>Coherent Type-1 FFL – </a:t>
            </a:r>
            <a:br>
              <a:rPr lang="en-US" dirty="0"/>
            </a:br>
            <a:r>
              <a:rPr lang="en-US" dirty="0"/>
              <a:t>AND logic (Cont.)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l" rtl="0"/>
            <a:r>
              <a:rPr lang="en-US" sz="3200" u="sng" dirty="0">
                <a:latin typeface="David" pitchFamily="34" charset="-79"/>
                <a:cs typeface="David" pitchFamily="34" charset="-79"/>
              </a:rPr>
              <a:t>OFF step-</a:t>
            </a:r>
          </a:p>
          <a:p>
            <a:pPr lvl="1" algn="l" rtl="0"/>
            <a:r>
              <a:rPr lang="en-US" sz="3200" dirty="0"/>
              <a:t>No delay!</a:t>
            </a:r>
            <a:endParaRPr lang="en-US" sz="3200" dirty="0">
              <a:latin typeface="David" pitchFamily="34" charset="-79"/>
              <a:cs typeface="David" pitchFamily="34" charset="-79"/>
            </a:endParaRPr>
          </a:p>
          <a:p>
            <a:pPr algn="l" rtl="0"/>
            <a:endParaRPr lang="he-IL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7452" y="2924944"/>
            <a:ext cx="9053947" cy="381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28384" y="1"/>
            <a:ext cx="1115616" cy="126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220491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e-IL" dirty="0"/>
              <a:t> </a:t>
            </a:r>
            <a:r>
              <a:rPr lang="en-US" dirty="0"/>
              <a:t>Coherent Type-1 FFL – </a:t>
            </a:r>
            <a:br>
              <a:rPr lang="en-US" dirty="0"/>
            </a:br>
            <a:r>
              <a:rPr lang="en-US" dirty="0"/>
              <a:t>AND logic (Cont.)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l" rtl="0"/>
            <a:r>
              <a:rPr lang="en-US" sz="3200" dirty="0" smtClean="0">
                <a:latin typeface="David" pitchFamily="34" charset="-79"/>
                <a:cs typeface="David" pitchFamily="34" charset="-79"/>
              </a:rPr>
              <a:t>Why might delay be useful?</a:t>
            </a:r>
          </a:p>
          <a:p>
            <a:pPr algn="l" rtl="0"/>
            <a:r>
              <a:rPr lang="en-US" sz="3200" dirty="0" smtClean="0">
                <a:latin typeface="David" pitchFamily="34" charset="-79"/>
                <a:cs typeface="David" pitchFamily="34" charset="-79"/>
              </a:rPr>
              <a:t>Persistence detector-</a:t>
            </a:r>
          </a:p>
          <a:p>
            <a:pPr lvl="1" algn="l" rtl="0"/>
            <a:r>
              <a:rPr lang="en-US" dirty="0"/>
              <a:t>Cost of an error is not </a:t>
            </a:r>
            <a:r>
              <a:rPr lang="en-US" dirty="0" smtClean="0"/>
              <a:t>symmetric</a:t>
            </a:r>
            <a:endParaRPr lang="he-IL" dirty="0"/>
          </a:p>
          <a:p>
            <a:pPr lvl="1" algn="l" rtl="0"/>
            <a:endParaRPr lang="he-IL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3159968"/>
            <a:ext cx="65151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28384" y="1"/>
            <a:ext cx="1115616" cy="126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957183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Transcription Factor</a:t>
            </a:r>
            <a:endParaRPr lang="he-IL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3501008"/>
            <a:ext cx="6120680" cy="2885726"/>
          </a:xfr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12648" y="1600200"/>
            <a:ext cx="8153400" cy="4495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r" rtl="1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r" rtl="1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r" rtl="1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r" rtl="1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r" rtl="1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r" rtl="1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r" rtl="1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r" rtl="1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r" rtl="1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dirty="0" smtClean="0">
                <a:latin typeface="David" pitchFamily="34" charset="-79"/>
                <a:cs typeface="David" pitchFamily="34" charset="-79"/>
              </a:rPr>
              <a:t>Protein </a:t>
            </a:r>
            <a:r>
              <a:rPr lang="en-US" dirty="0">
                <a:latin typeface="David" pitchFamily="34" charset="-79"/>
                <a:cs typeface="David" pitchFamily="34" charset="-79"/>
              </a:rPr>
              <a:t>that binds to specific </a:t>
            </a:r>
            <a:r>
              <a:rPr lang="en-US" dirty="0" smtClean="0">
                <a:latin typeface="David" pitchFamily="34" charset="-79"/>
                <a:cs typeface="David" pitchFamily="34" charset="-79"/>
              </a:rPr>
              <a:t>DNA, </a:t>
            </a:r>
            <a:r>
              <a:rPr lang="en-US" dirty="0">
                <a:latin typeface="David" pitchFamily="34" charset="-79"/>
                <a:cs typeface="David" pitchFamily="34" charset="-79"/>
              </a:rPr>
              <a:t>thereby controlling the flow </a:t>
            </a:r>
            <a:r>
              <a:rPr lang="en-US" dirty="0" smtClean="0">
                <a:latin typeface="David" pitchFamily="34" charset="-79"/>
                <a:cs typeface="David" pitchFamily="34" charset="-79"/>
              </a:rPr>
              <a:t>of </a:t>
            </a:r>
            <a:r>
              <a:rPr lang="en-US" dirty="0">
                <a:latin typeface="David" pitchFamily="34" charset="-79"/>
                <a:cs typeface="David" pitchFamily="34" charset="-79"/>
              </a:rPr>
              <a:t>genetic information from DNA to </a:t>
            </a:r>
            <a:r>
              <a:rPr lang="en-US" dirty="0" smtClean="0">
                <a:latin typeface="David" pitchFamily="34" charset="-79"/>
                <a:cs typeface="David" pitchFamily="34" charset="-79"/>
              </a:rPr>
              <a:t>mRNA</a:t>
            </a:r>
          </a:p>
          <a:p>
            <a:pPr algn="l" rtl="0"/>
            <a:endParaRPr lang="he-IL" dirty="0">
              <a:latin typeface="David" pitchFamily="34" charset="-79"/>
              <a:cs typeface="David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863794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e-IL" dirty="0"/>
              <a:t> </a:t>
            </a:r>
            <a:r>
              <a:rPr lang="en-US" dirty="0"/>
              <a:t>Coherent Type-1 FFL – </a:t>
            </a:r>
            <a:br>
              <a:rPr lang="en-US" dirty="0"/>
            </a:br>
            <a:r>
              <a:rPr lang="en-US" dirty="0"/>
              <a:t>AND logic (Cont.)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l" rtl="0"/>
            <a:r>
              <a:rPr lang="en-US" sz="2800" dirty="0" smtClean="0">
                <a:latin typeface="David" pitchFamily="34" charset="-79"/>
                <a:cs typeface="David" pitchFamily="34" charset="-79"/>
              </a:rPr>
              <a:t>Arabinose system of </a:t>
            </a:r>
            <a:r>
              <a:rPr lang="en-US" sz="2800" dirty="0" err="1" smtClean="0">
                <a:latin typeface="David" pitchFamily="34" charset="-79"/>
                <a:cs typeface="David" pitchFamily="34" charset="-79"/>
              </a:rPr>
              <a:t>E.coli</a:t>
            </a:r>
            <a:r>
              <a:rPr lang="en-US" sz="2800" dirty="0" smtClean="0">
                <a:latin typeface="David" pitchFamily="34" charset="-79"/>
                <a:cs typeface="David" pitchFamily="34" charset="-79"/>
              </a:rPr>
              <a:t>:</a:t>
            </a:r>
            <a:endParaRPr lang="en-US" sz="2800" dirty="0">
              <a:latin typeface="David" pitchFamily="34" charset="-79"/>
              <a:cs typeface="David" pitchFamily="34" charset="-79"/>
            </a:endParaRPr>
          </a:p>
          <a:p>
            <a:pPr lvl="1" algn="l" rtl="0"/>
            <a:r>
              <a:rPr lang="en-US" sz="2400" dirty="0">
                <a:latin typeface="David" pitchFamily="34" charset="-79"/>
                <a:cs typeface="David" pitchFamily="34" charset="-79"/>
              </a:rPr>
              <a:t>T</a:t>
            </a:r>
            <a:r>
              <a:rPr lang="en-US" sz="2400" baseline="-25000" dirty="0">
                <a:latin typeface="David" pitchFamily="34" charset="-79"/>
                <a:cs typeface="David" pitchFamily="34" charset="-79"/>
              </a:rPr>
              <a:t>ON</a:t>
            </a:r>
            <a:r>
              <a:rPr lang="en-US" sz="2400" dirty="0">
                <a:latin typeface="David" pitchFamily="34" charset="-79"/>
                <a:cs typeface="David" pitchFamily="34" charset="-79"/>
              </a:rPr>
              <a:t> </a:t>
            </a:r>
            <a:r>
              <a:rPr lang="en-US" sz="2400" dirty="0" smtClean="0">
                <a:latin typeface="David" pitchFamily="34" charset="-79"/>
                <a:cs typeface="David" pitchFamily="34" charset="-79"/>
              </a:rPr>
              <a:t>= 20 min</a:t>
            </a:r>
            <a:endParaRPr lang="en-US" sz="2200" dirty="0" smtClean="0">
              <a:latin typeface="David" pitchFamily="34" charset="-79"/>
              <a:cs typeface="David" pitchFamily="34" charset="-79"/>
            </a:endParaRPr>
          </a:p>
          <a:p>
            <a:pPr lvl="1" algn="l" rtl="0"/>
            <a:endParaRPr lang="he-IL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9632" y="2641331"/>
            <a:ext cx="6018236" cy="410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28384" y="1"/>
            <a:ext cx="1115616" cy="126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031099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e-IL" dirty="0"/>
              <a:t> </a:t>
            </a:r>
            <a:r>
              <a:rPr lang="en-US" dirty="0"/>
              <a:t>Coherent Type-1 FFL – </a:t>
            </a:r>
            <a:br>
              <a:rPr lang="en-US" dirty="0"/>
            </a:br>
            <a:r>
              <a:rPr lang="en-US" dirty="0" smtClean="0"/>
              <a:t>OR logic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3200" dirty="0">
                <a:latin typeface="David" pitchFamily="34" charset="-79"/>
                <a:cs typeface="David" pitchFamily="34" charset="-79"/>
              </a:rPr>
              <a:t>Delay for OFF </a:t>
            </a:r>
            <a:r>
              <a:rPr lang="en-US" sz="3200" dirty="0" smtClean="0">
                <a:latin typeface="David" pitchFamily="34" charset="-79"/>
                <a:cs typeface="David" pitchFamily="34" charset="-79"/>
              </a:rPr>
              <a:t>Steps </a:t>
            </a:r>
            <a:r>
              <a:rPr lang="en-US" sz="3200" dirty="0">
                <a:latin typeface="David" pitchFamily="34" charset="-79"/>
                <a:cs typeface="David" pitchFamily="34" charset="-79"/>
              </a:rPr>
              <a:t>of </a:t>
            </a:r>
            <a:r>
              <a:rPr lang="en-US" sz="3200" dirty="0" err="1" smtClean="0">
                <a:latin typeface="David" pitchFamily="34" charset="-79"/>
                <a:cs typeface="David" pitchFamily="34" charset="-79"/>
              </a:rPr>
              <a:t>Sx</a:t>
            </a:r>
            <a:endParaRPr lang="en-US" sz="3200" dirty="0" smtClean="0">
              <a:latin typeface="David" pitchFamily="34" charset="-79"/>
              <a:cs typeface="David" pitchFamily="34" charset="-79"/>
            </a:endParaRPr>
          </a:p>
          <a:p>
            <a:pPr algn="l" rtl="0"/>
            <a:r>
              <a:rPr lang="en-US" sz="3200" dirty="0" smtClean="0">
                <a:latin typeface="David" pitchFamily="34" charset="-79"/>
                <a:cs typeface="David" pitchFamily="34" charset="-79"/>
              </a:rPr>
              <a:t>Flagella system of E. coli:</a:t>
            </a:r>
          </a:p>
          <a:p>
            <a:pPr lvl="1" algn="l" rtl="0"/>
            <a:r>
              <a:rPr lang="en-US" sz="2800" dirty="0" smtClean="0">
                <a:latin typeface="David" pitchFamily="34" charset="-79"/>
                <a:cs typeface="David" pitchFamily="34" charset="-79"/>
              </a:rPr>
              <a:t>T</a:t>
            </a:r>
            <a:r>
              <a:rPr lang="en-US" sz="2800" baseline="-25000" dirty="0" smtClean="0">
                <a:latin typeface="David" pitchFamily="34" charset="-79"/>
                <a:cs typeface="David" pitchFamily="34" charset="-79"/>
              </a:rPr>
              <a:t>OFF</a:t>
            </a:r>
            <a:r>
              <a:rPr lang="en-US" sz="2800" dirty="0" smtClean="0">
                <a:latin typeface="David" pitchFamily="34" charset="-79"/>
                <a:cs typeface="David" pitchFamily="34" charset="-79"/>
              </a:rPr>
              <a:t> </a:t>
            </a:r>
            <a:r>
              <a:rPr lang="en-US" sz="2800" dirty="0">
                <a:latin typeface="David" pitchFamily="34" charset="-79"/>
                <a:cs typeface="David" pitchFamily="34" charset="-79"/>
              </a:rPr>
              <a:t>= </a:t>
            </a:r>
            <a:r>
              <a:rPr lang="en-US" sz="2800" dirty="0" smtClean="0">
                <a:latin typeface="David" pitchFamily="34" charset="-79"/>
                <a:cs typeface="David" pitchFamily="34" charset="-79"/>
              </a:rPr>
              <a:t>1 hour</a:t>
            </a:r>
            <a:endParaRPr lang="en-US" sz="2800" dirty="0">
              <a:latin typeface="David" pitchFamily="34" charset="-79"/>
              <a:cs typeface="David" pitchFamily="34" charset="-79"/>
            </a:endParaRPr>
          </a:p>
          <a:p>
            <a:pPr lvl="1" algn="l" rtl="0"/>
            <a:endParaRPr lang="he-IL" dirty="0">
              <a:latin typeface="David" pitchFamily="34" charset="-79"/>
              <a:cs typeface="David" pitchFamily="34" charset="-79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321967" y="1683382"/>
            <a:ext cx="1498505" cy="2955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4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 t="46378"/>
          <a:stretch/>
        </p:blipFill>
        <p:spPr bwMode="auto">
          <a:xfrm>
            <a:off x="467544" y="3356992"/>
            <a:ext cx="6823113" cy="3170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028384" y="1"/>
            <a:ext cx="1115616" cy="126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560547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Incoherent </a:t>
            </a:r>
            <a:r>
              <a:rPr lang="en-US" dirty="0"/>
              <a:t>Type-1 FFL</a:t>
            </a:r>
            <a:endParaRPr lang="he-IL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15996" y="1628800"/>
            <a:ext cx="1590675" cy="363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0" y="2780928"/>
            <a:ext cx="7298476" cy="3888432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028384" y="1"/>
            <a:ext cx="1115616" cy="126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893736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Incoherent Type-1 </a:t>
            </a:r>
            <a:r>
              <a:rPr lang="en-US" dirty="0" smtClean="0"/>
              <a:t>FFL-</a:t>
            </a:r>
            <a:br>
              <a:rPr lang="en-US" dirty="0" smtClean="0"/>
            </a:br>
            <a:r>
              <a:rPr lang="en-US" dirty="0" smtClean="0"/>
              <a:t>Dynamics</a:t>
            </a:r>
            <a:endParaRPr lang="he-IL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63688" y="1556792"/>
            <a:ext cx="5752703" cy="49976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28384" y="1"/>
            <a:ext cx="1115616" cy="126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013107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Incoherent Type-1 FFL-</a:t>
            </a:r>
            <a:br>
              <a:rPr lang="en-US" dirty="0"/>
            </a:br>
            <a:r>
              <a:rPr lang="en-US" dirty="0" smtClean="0"/>
              <a:t>Dynamics (Cont.)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95536" y="1700808"/>
            <a:ext cx="8153400" cy="4495800"/>
          </a:xfrm>
        </p:spPr>
        <p:txBody>
          <a:bodyPr>
            <a:normAutofit lnSpcReduction="10000"/>
          </a:bodyPr>
          <a:lstStyle/>
          <a:p>
            <a:pPr algn="l" rtl="0"/>
            <a:r>
              <a:rPr lang="en-US" dirty="0">
                <a:latin typeface="David" pitchFamily="34" charset="-79"/>
                <a:cs typeface="David" pitchFamily="34" charset="-79"/>
              </a:rPr>
              <a:t>Dynamic equation of Z:</a:t>
            </a:r>
          </a:p>
          <a:p>
            <a:pPr lvl="1" algn="l" rtl="0"/>
            <a:r>
              <a:rPr lang="en-US" dirty="0">
                <a:latin typeface="David" pitchFamily="34" charset="-79"/>
                <a:cs typeface="David" pitchFamily="34" charset="-79"/>
              </a:rPr>
              <a:t>Y* &lt; </a:t>
            </a:r>
            <a:r>
              <a:rPr lang="en-US" dirty="0" err="1">
                <a:latin typeface="David" pitchFamily="34" charset="-79"/>
                <a:cs typeface="David" pitchFamily="34" charset="-79"/>
              </a:rPr>
              <a:t>K</a:t>
            </a:r>
            <a:r>
              <a:rPr lang="en-US" baseline="-25000" dirty="0" err="1">
                <a:latin typeface="David" pitchFamily="34" charset="-79"/>
                <a:cs typeface="David" pitchFamily="34" charset="-79"/>
              </a:rPr>
              <a:t>yz</a:t>
            </a:r>
            <a:endParaRPr lang="en-US" baseline="-25000" dirty="0">
              <a:latin typeface="David" pitchFamily="34" charset="-79"/>
              <a:cs typeface="David" pitchFamily="34" charset="-79"/>
            </a:endParaRPr>
          </a:p>
          <a:p>
            <a:pPr lvl="2" algn="l" rtl="0"/>
            <a:r>
              <a:rPr lang="en-US" dirty="0" err="1">
                <a:latin typeface="David" pitchFamily="34" charset="-79"/>
                <a:cs typeface="David" pitchFamily="34" charset="-79"/>
              </a:rPr>
              <a:t>dZ</a:t>
            </a:r>
            <a:r>
              <a:rPr lang="en-US" dirty="0">
                <a:latin typeface="David" pitchFamily="34" charset="-79"/>
                <a:cs typeface="David" pitchFamily="34" charset="-79"/>
              </a:rPr>
              <a:t>/</a:t>
            </a:r>
            <a:r>
              <a:rPr lang="en-US" dirty="0" err="1">
                <a:latin typeface="David" pitchFamily="34" charset="-79"/>
                <a:cs typeface="David" pitchFamily="34" charset="-79"/>
              </a:rPr>
              <a:t>dt</a:t>
            </a:r>
            <a:r>
              <a:rPr lang="en-US" dirty="0">
                <a:latin typeface="David" pitchFamily="34" charset="-79"/>
                <a:cs typeface="David" pitchFamily="34" charset="-79"/>
              </a:rPr>
              <a:t> = β</a:t>
            </a:r>
            <a:r>
              <a:rPr lang="en-US" baseline="-25000" dirty="0">
                <a:latin typeface="David" pitchFamily="34" charset="-79"/>
                <a:cs typeface="David" pitchFamily="34" charset="-79"/>
              </a:rPr>
              <a:t>z</a:t>
            </a:r>
            <a:r>
              <a:rPr lang="en-US" dirty="0">
                <a:latin typeface="David" pitchFamily="34" charset="-79"/>
                <a:cs typeface="David" pitchFamily="34" charset="-79"/>
              </a:rPr>
              <a:t>  – α</a:t>
            </a:r>
            <a:r>
              <a:rPr lang="en-US" baseline="-25000" dirty="0" err="1">
                <a:latin typeface="David" pitchFamily="34" charset="-79"/>
                <a:cs typeface="David" pitchFamily="34" charset="-79"/>
              </a:rPr>
              <a:t>z</a:t>
            </a:r>
            <a:r>
              <a:rPr lang="en-US" dirty="0" err="1">
                <a:latin typeface="David" pitchFamily="34" charset="-79"/>
                <a:cs typeface="David" pitchFamily="34" charset="-79"/>
              </a:rPr>
              <a:t>Z</a:t>
            </a:r>
            <a:endParaRPr lang="en-US" dirty="0">
              <a:latin typeface="David" pitchFamily="34" charset="-79"/>
              <a:cs typeface="David" pitchFamily="34" charset="-79"/>
            </a:endParaRPr>
          </a:p>
          <a:p>
            <a:pPr lvl="2" algn="l" rtl="0"/>
            <a:r>
              <a:rPr lang="en-US" dirty="0" err="1">
                <a:latin typeface="David" pitchFamily="34" charset="-79"/>
                <a:cs typeface="David" pitchFamily="34" charset="-79"/>
              </a:rPr>
              <a:t>Zm</a:t>
            </a:r>
            <a:r>
              <a:rPr lang="en-US" dirty="0">
                <a:latin typeface="David" pitchFamily="34" charset="-79"/>
                <a:cs typeface="David" pitchFamily="34" charset="-79"/>
              </a:rPr>
              <a:t> = β</a:t>
            </a:r>
            <a:r>
              <a:rPr lang="en-US" baseline="-25000" dirty="0">
                <a:latin typeface="David" pitchFamily="34" charset="-79"/>
                <a:cs typeface="David" pitchFamily="34" charset="-79"/>
              </a:rPr>
              <a:t>z</a:t>
            </a:r>
            <a:r>
              <a:rPr lang="en-US" dirty="0">
                <a:latin typeface="David" pitchFamily="34" charset="-79"/>
                <a:cs typeface="David" pitchFamily="34" charset="-79"/>
              </a:rPr>
              <a:t> /α</a:t>
            </a:r>
            <a:r>
              <a:rPr lang="en-US" baseline="-25000" dirty="0">
                <a:latin typeface="David" pitchFamily="34" charset="-79"/>
                <a:cs typeface="David" pitchFamily="34" charset="-79"/>
              </a:rPr>
              <a:t>z</a:t>
            </a:r>
            <a:endParaRPr lang="en-US" dirty="0">
              <a:latin typeface="David" pitchFamily="34" charset="-79"/>
              <a:cs typeface="David" pitchFamily="34" charset="-79"/>
            </a:endParaRPr>
          </a:p>
          <a:p>
            <a:pPr lvl="2" algn="l" rtl="0"/>
            <a:r>
              <a:rPr lang="en-US" dirty="0">
                <a:latin typeface="David" pitchFamily="34" charset="-79"/>
                <a:cs typeface="David" pitchFamily="34" charset="-79"/>
              </a:rPr>
              <a:t>Z(t) = </a:t>
            </a:r>
            <a:r>
              <a:rPr lang="en-US" dirty="0" err="1">
                <a:latin typeface="David" pitchFamily="34" charset="-79"/>
                <a:cs typeface="David" pitchFamily="34" charset="-79"/>
              </a:rPr>
              <a:t>Zm</a:t>
            </a:r>
            <a:r>
              <a:rPr lang="en-US" dirty="0">
                <a:latin typeface="David" pitchFamily="34" charset="-79"/>
                <a:cs typeface="David" pitchFamily="34" charset="-79"/>
              </a:rPr>
              <a:t> (1-e</a:t>
            </a:r>
            <a:r>
              <a:rPr lang="en-US" baseline="30000" dirty="0">
                <a:latin typeface="David" pitchFamily="34" charset="-79"/>
                <a:cs typeface="David" pitchFamily="34" charset="-79"/>
              </a:rPr>
              <a:t>-α</a:t>
            </a:r>
            <a:r>
              <a:rPr lang="en-US" sz="2000" baseline="30000" dirty="0" err="1">
                <a:latin typeface="David" pitchFamily="34" charset="-79"/>
                <a:cs typeface="David" pitchFamily="34" charset="-79"/>
              </a:rPr>
              <a:t>z</a:t>
            </a:r>
            <a:r>
              <a:rPr lang="en-US" baseline="30000" dirty="0" err="1">
                <a:latin typeface="David" pitchFamily="34" charset="-79"/>
                <a:cs typeface="David" pitchFamily="34" charset="-79"/>
              </a:rPr>
              <a:t>t</a:t>
            </a:r>
            <a:r>
              <a:rPr lang="en-US" baseline="30000" dirty="0">
                <a:latin typeface="David" pitchFamily="34" charset="-79"/>
                <a:cs typeface="David" pitchFamily="34" charset="-79"/>
              </a:rPr>
              <a:t> </a:t>
            </a:r>
            <a:r>
              <a:rPr lang="en-US" dirty="0">
                <a:latin typeface="David" pitchFamily="34" charset="-79"/>
                <a:cs typeface="David" pitchFamily="34" charset="-79"/>
              </a:rPr>
              <a:t>)</a:t>
            </a:r>
          </a:p>
          <a:p>
            <a:pPr lvl="2" algn="l" rtl="0"/>
            <a:endParaRPr lang="en-US" dirty="0">
              <a:latin typeface="David" pitchFamily="34" charset="-79"/>
              <a:cs typeface="David" pitchFamily="34" charset="-79"/>
            </a:endParaRPr>
          </a:p>
          <a:p>
            <a:pPr lvl="1" algn="l" rtl="0"/>
            <a:r>
              <a:rPr lang="en-US" dirty="0">
                <a:latin typeface="David" pitchFamily="34" charset="-79"/>
                <a:cs typeface="David" pitchFamily="34" charset="-79"/>
              </a:rPr>
              <a:t>Y* &gt; </a:t>
            </a:r>
            <a:r>
              <a:rPr lang="en-US" dirty="0" err="1">
                <a:latin typeface="David" pitchFamily="34" charset="-79"/>
                <a:cs typeface="David" pitchFamily="34" charset="-79"/>
              </a:rPr>
              <a:t>K</a:t>
            </a:r>
            <a:r>
              <a:rPr lang="en-US" baseline="-25000" dirty="0" err="1">
                <a:latin typeface="David" pitchFamily="34" charset="-79"/>
                <a:cs typeface="David" pitchFamily="34" charset="-79"/>
              </a:rPr>
              <a:t>yz</a:t>
            </a:r>
            <a:endParaRPr lang="en-US" dirty="0">
              <a:latin typeface="David" pitchFamily="34" charset="-79"/>
              <a:cs typeface="David" pitchFamily="34" charset="-79"/>
            </a:endParaRPr>
          </a:p>
          <a:p>
            <a:pPr lvl="2" algn="l" rtl="0"/>
            <a:r>
              <a:rPr lang="en-US" dirty="0" err="1">
                <a:latin typeface="David" pitchFamily="34" charset="-79"/>
                <a:cs typeface="David" pitchFamily="34" charset="-79"/>
              </a:rPr>
              <a:t>dZ</a:t>
            </a:r>
            <a:r>
              <a:rPr lang="en-US" dirty="0">
                <a:latin typeface="David" pitchFamily="34" charset="-79"/>
                <a:cs typeface="David" pitchFamily="34" charset="-79"/>
              </a:rPr>
              <a:t>/</a:t>
            </a:r>
            <a:r>
              <a:rPr lang="en-US" dirty="0" err="1">
                <a:latin typeface="David" pitchFamily="34" charset="-79"/>
                <a:cs typeface="David" pitchFamily="34" charset="-79"/>
              </a:rPr>
              <a:t>dt</a:t>
            </a:r>
            <a:r>
              <a:rPr lang="en-US" dirty="0">
                <a:latin typeface="David" pitchFamily="34" charset="-79"/>
                <a:cs typeface="David" pitchFamily="34" charset="-79"/>
              </a:rPr>
              <a:t> = β’</a:t>
            </a:r>
            <a:r>
              <a:rPr lang="en-US" baseline="-25000" dirty="0">
                <a:latin typeface="David" pitchFamily="34" charset="-79"/>
                <a:cs typeface="David" pitchFamily="34" charset="-79"/>
              </a:rPr>
              <a:t>z</a:t>
            </a:r>
            <a:r>
              <a:rPr lang="en-US" dirty="0">
                <a:latin typeface="David" pitchFamily="34" charset="-79"/>
                <a:cs typeface="David" pitchFamily="34" charset="-79"/>
              </a:rPr>
              <a:t>  – α</a:t>
            </a:r>
            <a:r>
              <a:rPr lang="en-US" baseline="-25000" dirty="0" err="1">
                <a:latin typeface="David" pitchFamily="34" charset="-79"/>
                <a:cs typeface="David" pitchFamily="34" charset="-79"/>
              </a:rPr>
              <a:t>z</a:t>
            </a:r>
            <a:r>
              <a:rPr lang="en-US" dirty="0" err="1">
                <a:latin typeface="David" pitchFamily="34" charset="-79"/>
                <a:cs typeface="David" pitchFamily="34" charset="-79"/>
              </a:rPr>
              <a:t>Z</a:t>
            </a:r>
            <a:endParaRPr lang="en-US" dirty="0">
              <a:latin typeface="David" pitchFamily="34" charset="-79"/>
              <a:cs typeface="David" pitchFamily="34" charset="-79"/>
            </a:endParaRPr>
          </a:p>
          <a:p>
            <a:pPr lvl="2" algn="l" rtl="0"/>
            <a:r>
              <a:rPr lang="en-US" dirty="0" err="1">
                <a:latin typeface="David" pitchFamily="34" charset="-79"/>
                <a:cs typeface="David" pitchFamily="34" charset="-79"/>
              </a:rPr>
              <a:t>Zst</a:t>
            </a:r>
            <a:r>
              <a:rPr lang="en-US" dirty="0">
                <a:latin typeface="David" pitchFamily="34" charset="-79"/>
                <a:cs typeface="David" pitchFamily="34" charset="-79"/>
              </a:rPr>
              <a:t> = β’</a:t>
            </a:r>
            <a:r>
              <a:rPr lang="en-US" baseline="-25000" dirty="0">
                <a:latin typeface="David" pitchFamily="34" charset="-79"/>
                <a:cs typeface="David" pitchFamily="34" charset="-79"/>
              </a:rPr>
              <a:t>z</a:t>
            </a:r>
            <a:r>
              <a:rPr lang="en-US" dirty="0">
                <a:latin typeface="David" pitchFamily="34" charset="-79"/>
                <a:cs typeface="David" pitchFamily="34" charset="-79"/>
              </a:rPr>
              <a:t> /α</a:t>
            </a:r>
            <a:r>
              <a:rPr lang="en-US" baseline="-25000" dirty="0">
                <a:latin typeface="David" pitchFamily="34" charset="-79"/>
                <a:cs typeface="David" pitchFamily="34" charset="-79"/>
              </a:rPr>
              <a:t>z</a:t>
            </a:r>
            <a:endParaRPr lang="en-US" dirty="0">
              <a:latin typeface="David" pitchFamily="34" charset="-79"/>
              <a:cs typeface="David" pitchFamily="34" charset="-79"/>
            </a:endParaRPr>
          </a:p>
          <a:p>
            <a:pPr lvl="2" algn="l" rtl="0"/>
            <a:r>
              <a:rPr lang="pl-PL" dirty="0">
                <a:latin typeface="David" pitchFamily="34" charset="-79"/>
                <a:cs typeface="David" pitchFamily="34" charset="-79"/>
              </a:rPr>
              <a:t>Z(t) = Zst + (Z</a:t>
            </a:r>
            <a:r>
              <a:rPr lang="en-US" dirty="0">
                <a:latin typeface="David" pitchFamily="34" charset="-79"/>
                <a:cs typeface="David" pitchFamily="34" charset="-79"/>
              </a:rPr>
              <a:t>(</a:t>
            </a:r>
            <a:r>
              <a:rPr lang="en-US" dirty="0" err="1">
                <a:latin typeface="David" pitchFamily="34" charset="-79"/>
                <a:cs typeface="David" pitchFamily="34" charset="-79"/>
              </a:rPr>
              <a:t>T</a:t>
            </a:r>
            <a:r>
              <a:rPr lang="en-US" baseline="-25000" dirty="0" err="1">
                <a:latin typeface="David" pitchFamily="34" charset="-79"/>
                <a:cs typeface="David" pitchFamily="34" charset="-79"/>
              </a:rPr>
              <a:t>rep</a:t>
            </a:r>
            <a:r>
              <a:rPr lang="en-US" dirty="0">
                <a:latin typeface="David" pitchFamily="34" charset="-79"/>
                <a:cs typeface="David" pitchFamily="34" charset="-79"/>
              </a:rPr>
              <a:t>)</a:t>
            </a:r>
            <a:r>
              <a:rPr lang="pl-PL" dirty="0">
                <a:latin typeface="David" pitchFamily="34" charset="-79"/>
                <a:cs typeface="David" pitchFamily="34" charset="-79"/>
              </a:rPr>
              <a:t> – Zst) e</a:t>
            </a:r>
            <a:r>
              <a:rPr lang="en-US" baseline="30000" dirty="0">
                <a:latin typeface="David" pitchFamily="34" charset="-79"/>
                <a:cs typeface="David" pitchFamily="34" charset="-79"/>
              </a:rPr>
              <a:t>-α</a:t>
            </a:r>
            <a:r>
              <a:rPr lang="pl-PL" baseline="30000" dirty="0">
                <a:latin typeface="David" pitchFamily="34" charset="-79"/>
                <a:cs typeface="David" pitchFamily="34" charset="-79"/>
              </a:rPr>
              <a:t>(1-T</a:t>
            </a:r>
            <a:r>
              <a:rPr lang="pl-PL" sz="2000" baseline="30000" dirty="0">
                <a:latin typeface="David" pitchFamily="34" charset="-79"/>
                <a:cs typeface="David" pitchFamily="34" charset="-79"/>
              </a:rPr>
              <a:t>rep</a:t>
            </a:r>
            <a:r>
              <a:rPr lang="pl-PL" baseline="30000" dirty="0">
                <a:latin typeface="David" pitchFamily="34" charset="-79"/>
                <a:cs typeface="David" pitchFamily="34" charset="-79"/>
              </a:rPr>
              <a:t>)</a:t>
            </a:r>
            <a:endParaRPr lang="en-US" baseline="30000" dirty="0">
              <a:latin typeface="David" pitchFamily="34" charset="-79"/>
              <a:cs typeface="David" pitchFamily="34" charset="-79"/>
            </a:endParaRPr>
          </a:p>
          <a:p>
            <a:pPr lvl="2" algn="l" rtl="0"/>
            <a:r>
              <a:rPr lang="en-US" dirty="0">
                <a:latin typeface="David" pitchFamily="34" charset="-79"/>
                <a:cs typeface="David" pitchFamily="34" charset="-79"/>
              </a:rPr>
              <a:t>Y*(</a:t>
            </a:r>
            <a:r>
              <a:rPr lang="en-US" dirty="0" err="1">
                <a:latin typeface="David" pitchFamily="34" charset="-79"/>
                <a:cs typeface="David" pitchFamily="34" charset="-79"/>
              </a:rPr>
              <a:t>T</a:t>
            </a:r>
            <a:r>
              <a:rPr lang="en-US" sz="2000" dirty="0" err="1">
                <a:latin typeface="David" pitchFamily="34" charset="-79"/>
                <a:cs typeface="David" pitchFamily="34" charset="-79"/>
              </a:rPr>
              <a:t>rep</a:t>
            </a:r>
            <a:r>
              <a:rPr lang="en-US" dirty="0">
                <a:latin typeface="David" pitchFamily="34" charset="-79"/>
                <a:cs typeface="David" pitchFamily="34" charset="-79"/>
              </a:rPr>
              <a:t>) = Y</a:t>
            </a:r>
            <a:r>
              <a:rPr lang="en-US" baseline="-25000" dirty="0">
                <a:latin typeface="David" pitchFamily="34" charset="-79"/>
                <a:cs typeface="David" pitchFamily="34" charset="-79"/>
              </a:rPr>
              <a:t>ST</a:t>
            </a:r>
            <a:r>
              <a:rPr lang="en-US" dirty="0">
                <a:latin typeface="David" pitchFamily="34" charset="-79"/>
                <a:cs typeface="David" pitchFamily="34" charset="-79"/>
              </a:rPr>
              <a:t>(1-e</a:t>
            </a:r>
            <a:r>
              <a:rPr lang="en-US" baseline="30000" dirty="0">
                <a:latin typeface="David" pitchFamily="34" charset="-79"/>
                <a:cs typeface="David" pitchFamily="34" charset="-79"/>
              </a:rPr>
              <a:t>-α</a:t>
            </a:r>
            <a:r>
              <a:rPr lang="en-US" sz="2000" baseline="30000" dirty="0" err="1">
                <a:latin typeface="David" pitchFamily="34" charset="-79"/>
                <a:cs typeface="David" pitchFamily="34" charset="-79"/>
              </a:rPr>
              <a:t>y</a:t>
            </a:r>
            <a:r>
              <a:rPr lang="en-US" baseline="30000" dirty="0" err="1">
                <a:latin typeface="David" pitchFamily="34" charset="-79"/>
                <a:cs typeface="David" pitchFamily="34" charset="-79"/>
              </a:rPr>
              <a:t>T</a:t>
            </a:r>
            <a:r>
              <a:rPr lang="en-US" sz="2000" baseline="30000" dirty="0" err="1">
                <a:latin typeface="David" pitchFamily="34" charset="-79"/>
                <a:cs typeface="David" pitchFamily="34" charset="-79"/>
              </a:rPr>
              <a:t>rep</a:t>
            </a:r>
            <a:r>
              <a:rPr lang="en-US" dirty="0">
                <a:latin typeface="David" pitchFamily="34" charset="-79"/>
                <a:cs typeface="David" pitchFamily="34" charset="-79"/>
              </a:rPr>
              <a:t>) =&gt; </a:t>
            </a:r>
            <a:r>
              <a:rPr lang="en-US" dirty="0" err="1">
                <a:latin typeface="David" pitchFamily="34" charset="-79"/>
                <a:cs typeface="David" pitchFamily="34" charset="-79"/>
              </a:rPr>
              <a:t>T</a:t>
            </a:r>
            <a:r>
              <a:rPr lang="en-US" sz="2000" dirty="0" err="1">
                <a:latin typeface="David" pitchFamily="34" charset="-79"/>
                <a:cs typeface="David" pitchFamily="34" charset="-79"/>
              </a:rPr>
              <a:t>rep</a:t>
            </a:r>
            <a:r>
              <a:rPr lang="en-US" dirty="0">
                <a:latin typeface="David" pitchFamily="34" charset="-79"/>
                <a:cs typeface="David" pitchFamily="34" charset="-79"/>
              </a:rPr>
              <a:t> = 1/α</a:t>
            </a:r>
            <a:r>
              <a:rPr lang="en-US" baseline="-25000" dirty="0">
                <a:latin typeface="David" pitchFamily="34" charset="-79"/>
                <a:cs typeface="David" pitchFamily="34" charset="-79"/>
              </a:rPr>
              <a:t>y</a:t>
            </a:r>
            <a:r>
              <a:rPr lang="en-US" dirty="0">
                <a:latin typeface="David" pitchFamily="34" charset="-79"/>
                <a:cs typeface="David" pitchFamily="34" charset="-79"/>
              </a:rPr>
              <a:t> </a:t>
            </a:r>
            <a:r>
              <a:rPr lang="en-US" dirty="0" err="1">
                <a:latin typeface="David" pitchFamily="34" charset="-79"/>
                <a:cs typeface="David" pitchFamily="34" charset="-79"/>
              </a:rPr>
              <a:t>ln</a:t>
            </a:r>
            <a:r>
              <a:rPr lang="en-US" dirty="0">
                <a:latin typeface="David" pitchFamily="34" charset="-79"/>
                <a:cs typeface="David" pitchFamily="34" charset="-79"/>
              </a:rPr>
              <a:t>[1/(1 -</a:t>
            </a:r>
            <a:r>
              <a:rPr lang="en-US" dirty="0" err="1">
                <a:latin typeface="David" pitchFamily="34" charset="-79"/>
                <a:cs typeface="David" pitchFamily="34" charset="-79"/>
              </a:rPr>
              <a:t>K</a:t>
            </a:r>
            <a:r>
              <a:rPr lang="en-US" baseline="-25000" dirty="0" err="1">
                <a:latin typeface="David" pitchFamily="34" charset="-79"/>
                <a:cs typeface="David" pitchFamily="34" charset="-79"/>
              </a:rPr>
              <a:t>yz</a:t>
            </a:r>
            <a:r>
              <a:rPr lang="en-US" dirty="0">
                <a:latin typeface="David" pitchFamily="34" charset="-79"/>
                <a:cs typeface="David" pitchFamily="34" charset="-79"/>
              </a:rPr>
              <a:t>/</a:t>
            </a:r>
            <a:r>
              <a:rPr lang="en-US" dirty="0" err="1">
                <a:latin typeface="David" pitchFamily="34" charset="-79"/>
                <a:cs typeface="David" pitchFamily="34" charset="-79"/>
              </a:rPr>
              <a:t>Y</a:t>
            </a:r>
            <a:r>
              <a:rPr lang="en-US" baseline="-25000" dirty="0" err="1">
                <a:latin typeface="David" pitchFamily="34" charset="-79"/>
                <a:cs typeface="David" pitchFamily="34" charset="-79"/>
              </a:rPr>
              <a:t>st</a:t>
            </a:r>
            <a:r>
              <a:rPr lang="en-US" dirty="0">
                <a:latin typeface="David" pitchFamily="34" charset="-79"/>
                <a:cs typeface="David" pitchFamily="34" charset="-79"/>
              </a:rPr>
              <a:t>)]</a:t>
            </a:r>
            <a:endParaRPr lang="he-IL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982983" y="1556409"/>
            <a:ext cx="3066815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53020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Incoherent Type-1 FFL-</a:t>
            </a:r>
            <a:br>
              <a:rPr lang="en-US" dirty="0"/>
            </a:br>
            <a:r>
              <a:rPr lang="he-IL" dirty="0" smtClean="0"/>
              <a:t> </a:t>
            </a:r>
            <a:r>
              <a:rPr lang="en-US" dirty="0" smtClean="0"/>
              <a:t>Cont.)</a:t>
            </a:r>
            <a:r>
              <a:rPr lang="he-IL" dirty="0" smtClean="0"/>
              <a:t>)</a:t>
            </a:r>
            <a:r>
              <a:rPr lang="en-US" dirty="0" smtClean="0"/>
              <a:t>Dynamics 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3200" dirty="0" smtClean="0">
                <a:latin typeface="David" pitchFamily="34" charset="-79"/>
                <a:cs typeface="David" pitchFamily="34" charset="-79"/>
              </a:rPr>
              <a:t>Repression factor (F)= </a:t>
            </a:r>
            <a:r>
              <a:rPr lang="en-US" sz="3200" dirty="0">
                <a:latin typeface="David" pitchFamily="34" charset="-79"/>
                <a:cs typeface="David" pitchFamily="34" charset="-79"/>
              </a:rPr>
              <a:t>β</a:t>
            </a:r>
            <a:r>
              <a:rPr lang="en-US" sz="3200" baseline="-25000" dirty="0">
                <a:latin typeface="David" pitchFamily="34" charset="-79"/>
                <a:cs typeface="David" pitchFamily="34" charset="-79"/>
              </a:rPr>
              <a:t>Z</a:t>
            </a:r>
            <a:r>
              <a:rPr lang="en-US" sz="3200" dirty="0">
                <a:latin typeface="David" pitchFamily="34" charset="-79"/>
                <a:cs typeface="David" pitchFamily="34" charset="-79"/>
              </a:rPr>
              <a:t>/β’</a:t>
            </a:r>
            <a:r>
              <a:rPr lang="en-US" sz="3200" baseline="-25000" dirty="0">
                <a:latin typeface="David" pitchFamily="34" charset="-79"/>
                <a:cs typeface="David" pitchFamily="34" charset="-79"/>
              </a:rPr>
              <a:t>Z</a:t>
            </a:r>
            <a:endParaRPr lang="he-IL" sz="3200" dirty="0">
              <a:latin typeface="David" pitchFamily="34" charset="-79"/>
              <a:cs typeface="David" pitchFamily="34" charset="-79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14549" y="2348880"/>
            <a:ext cx="5937771" cy="4458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28384" y="1"/>
            <a:ext cx="1115616" cy="126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127622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Incoherent Type-1 FFL-</a:t>
            </a:r>
            <a:br>
              <a:rPr lang="en-US" dirty="0"/>
            </a:br>
            <a:r>
              <a:rPr lang="en-US" dirty="0" smtClean="0"/>
              <a:t>Response time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l" rtl="0">
              <a:buNone/>
            </a:pPr>
            <a:r>
              <a:rPr lang="en-US" dirty="0" smtClean="0">
                <a:cs typeface="Aharoni" pitchFamily="2" charset="-79"/>
              </a:rPr>
              <a:t>Z</a:t>
            </a:r>
            <a:r>
              <a:rPr lang="en-US" baseline="-25000" dirty="0" smtClean="0">
                <a:cs typeface="Aharoni" pitchFamily="2" charset="-79"/>
              </a:rPr>
              <a:t>1/2  </a:t>
            </a:r>
            <a:r>
              <a:rPr lang="en-US" dirty="0" smtClean="0">
                <a:cs typeface="Aharoni" pitchFamily="2" charset="-79"/>
              </a:rPr>
              <a:t>=  </a:t>
            </a:r>
            <a:r>
              <a:rPr lang="en-US" dirty="0" err="1" smtClean="0">
                <a:cs typeface="Aharoni" pitchFamily="2" charset="-79"/>
              </a:rPr>
              <a:t>Z</a:t>
            </a:r>
            <a:r>
              <a:rPr lang="en-US" baseline="-25000" dirty="0" err="1" smtClean="0">
                <a:cs typeface="Aharoni" pitchFamily="2" charset="-79"/>
              </a:rPr>
              <a:t>st</a:t>
            </a:r>
            <a:r>
              <a:rPr lang="en-US" dirty="0" smtClean="0">
                <a:cs typeface="Aharoni" pitchFamily="2" charset="-79"/>
              </a:rPr>
              <a:t>/2  =  </a:t>
            </a:r>
            <a:r>
              <a:rPr lang="en-US" dirty="0" err="1" smtClean="0">
                <a:cs typeface="Aharoni" pitchFamily="2" charset="-79"/>
              </a:rPr>
              <a:t>Zm</a:t>
            </a:r>
            <a:r>
              <a:rPr lang="en-US" dirty="0" smtClean="0">
                <a:cs typeface="Aharoni" pitchFamily="2" charset="-79"/>
              </a:rPr>
              <a:t>(1-e</a:t>
            </a:r>
            <a:r>
              <a:rPr lang="en-US" baseline="30000" dirty="0" smtClean="0">
                <a:cs typeface="Aharoni" pitchFamily="2" charset="-79"/>
              </a:rPr>
              <a:t>-αz t </a:t>
            </a:r>
            <a:r>
              <a:rPr lang="en-US" dirty="0">
                <a:cs typeface="Aharoni" pitchFamily="2" charset="-79"/>
              </a:rPr>
              <a:t>) </a:t>
            </a:r>
          </a:p>
          <a:p>
            <a:pPr algn="l" rtl="0">
              <a:buNone/>
            </a:pPr>
            <a:r>
              <a:rPr lang="en-US" dirty="0" smtClean="0">
                <a:cs typeface="Aharoni" pitchFamily="2" charset="-79"/>
              </a:rPr>
              <a:t>T</a:t>
            </a:r>
            <a:r>
              <a:rPr lang="en-US" baseline="-25000" dirty="0" smtClean="0">
                <a:cs typeface="Aharoni" pitchFamily="2" charset="-79"/>
              </a:rPr>
              <a:t>1/2</a:t>
            </a:r>
            <a:r>
              <a:rPr lang="en-US" dirty="0" smtClean="0">
                <a:cs typeface="Aharoni" pitchFamily="2" charset="-79"/>
              </a:rPr>
              <a:t>=1/α</a:t>
            </a:r>
            <a:r>
              <a:rPr lang="en-US" baseline="-25000" dirty="0" smtClean="0">
                <a:cs typeface="Aharoni" pitchFamily="2" charset="-79"/>
              </a:rPr>
              <a:t>z</a:t>
            </a:r>
            <a:r>
              <a:rPr lang="en-US" dirty="0" smtClean="0">
                <a:cs typeface="Aharoni" pitchFamily="2" charset="-79"/>
              </a:rPr>
              <a:t> </a:t>
            </a:r>
            <a:r>
              <a:rPr lang="en-US" dirty="0">
                <a:cs typeface="Aharoni" pitchFamily="2" charset="-79"/>
              </a:rPr>
              <a:t>log[2F/(2F-1)],   (F=</a:t>
            </a:r>
            <a:r>
              <a:rPr lang="en-US" dirty="0" err="1">
                <a:cs typeface="Aharoni" pitchFamily="2" charset="-79"/>
              </a:rPr>
              <a:t>Zm</a:t>
            </a:r>
            <a:r>
              <a:rPr lang="en-US" dirty="0">
                <a:cs typeface="Aharoni" pitchFamily="2" charset="-79"/>
              </a:rPr>
              <a:t>/</a:t>
            </a:r>
            <a:r>
              <a:rPr lang="en-US" dirty="0" err="1">
                <a:cs typeface="Aharoni" pitchFamily="2" charset="-79"/>
              </a:rPr>
              <a:t>Zst</a:t>
            </a:r>
            <a:r>
              <a:rPr lang="en-US" dirty="0">
                <a:cs typeface="Aharoni" pitchFamily="2" charset="-79"/>
              </a:rPr>
              <a:t>)</a:t>
            </a:r>
          </a:p>
          <a:p>
            <a:pPr algn="l" rtl="0"/>
            <a:endParaRPr lang="he-IL" dirty="0"/>
          </a:p>
          <a:p>
            <a:pPr algn="l" rtl="0"/>
            <a:endParaRPr lang="he-IL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259" y="2918294"/>
            <a:ext cx="7471157" cy="3823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28384" y="1"/>
            <a:ext cx="1115616" cy="126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371497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Incoherent Type-1 FFL-</a:t>
            </a:r>
            <a:br>
              <a:rPr lang="en-US" dirty="0"/>
            </a:br>
            <a:r>
              <a:rPr lang="he-IL" dirty="0" smtClean="0"/>
              <a:t> </a:t>
            </a:r>
            <a:r>
              <a:rPr lang="en-US" dirty="0"/>
              <a:t>Cont.)</a:t>
            </a:r>
            <a:r>
              <a:rPr lang="he-IL" dirty="0"/>
              <a:t>) </a:t>
            </a:r>
            <a:r>
              <a:rPr lang="en-US" dirty="0" smtClean="0"/>
              <a:t>Response </a:t>
            </a:r>
            <a:r>
              <a:rPr lang="en-US" dirty="0"/>
              <a:t>time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781128"/>
          </a:xfrm>
        </p:spPr>
        <p:txBody>
          <a:bodyPr>
            <a:normAutofit/>
          </a:bodyPr>
          <a:lstStyle/>
          <a:p>
            <a:pPr algn="l" rtl="0"/>
            <a:r>
              <a:rPr lang="en-US" sz="3200" dirty="0" err="1">
                <a:latin typeface="David" pitchFamily="34" charset="-79"/>
                <a:cs typeface="David" pitchFamily="34" charset="-79"/>
              </a:rPr>
              <a:t>Zst</a:t>
            </a:r>
            <a:r>
              <a:rPr lang="en-US" sz="3200" dirty="0">
                <a:latin typeface="David" pitchFamily="34" charset="-79"/>
                <a:cs typeface="David" pitchFamily="34" charset="-79"/>
              </a:rPr>
              <a:t>&lt;&lt;</a:t>
            </a:r>
            <a:r>
              <a:rPr lang="en-US" sz="3200" dirty="0" err="1">
                <a:latin typeface="David" pitchFamily="34" charset="-79"/>
                <a:cs typeface="David" pitchFamily="34" charset="-79"/>
              </a:rPr>
              <a:t>Zm</a:t>
            </a:r>
            <a:endParaRPr lang="en-US" sz="3200" dirty="0">
              <a:latin typeface="David" pitchFamily="34" charset="-79"/>
              <a:cs typeface="David" pitchFamily="34" charset="-79"/>
            </a:endParaRPr>
          </a:p>
          <a:p>
            <a:pPr algn="l" rtl="0">
              <a:buNone/>
            </a:pPr>
            <a:r>
              <a:rPr lang="en-US" sz="3200" dirty="0">
                <a:latin typeface="David" pitchFamily="34" charset="-79"/>
                <a:cs typeface="David" pitchFamily="34" charset="-79"/>
              </a:rPr>
              <a:t>	</a:t>
            </a:r>
            <a:r>
              <a:rPr lang="en-US" sz="3200" dirty="0" smtClean="0">
                <a:latin typeface="David" pitchFamily="34" charset="-79"/>
                <a:cs typeface="David" pitchFamily="34" charset="-79"/>
              </a:rPr>
              <a:t>	=&gt; </a:t>
            </a:r>
            <a:r>
              <a:rPr lang="en-US" sz="3200" dirty="0">
                <a:latin typeface="David" pitchFamily="34" charset="-79"/>
                <a:cs typeface="David" pitchFamily="34" charset="-79"/>
              </a:rPr>
              <a:t>F &gt;&gt; 1</a:t>
            </a:r>
          </a:p>
          <a:p>
            <a:pPr algn="l" rtl="0">
              <a:buNone/>
            </a:pPr>
            <a:r>
              <a:rPr lang="en-US" sz="3200" dirty="0">
                <a:latin typeface="David" pitchFamily="34" charset="-79"/>
                <a:cs typeface="David" pitchFamily="34" charset="-79"/>
              </a:rPr>
              <a:t>	</a:t>
            </a:r>
            <a:r>
              <a:rPr lang="en-US" sz="3200" dirty="0" smtClean="0">
                <a:latin typeface="David" pitchFamily="34" charset="-79"/>
                <a:cs typeface="David" pitchFamily="34" charset="-79"/>
              </a:rPr>
              <a:t>	 	=&gt;  </a:t>
            </a:r>
            <a:r>
              <a:rPr lang="en-US" sz="3200" dirty="0">
                <a:latin typeface="David" pitchFamily="34" charset="-79"/>
                <a:cs typeface="David" pitchFamily="34" charset="-79"/>
              </a:rPr>
              <a:t>T</a:t>
            </a:r>
            <a:r>
              <a:rPr lang="en-US" sz="3200" baseline="-25000" dirty="0">
                <a:latin typeface="David" pitchFamily="34" charset="-79"/>
                <a:cs typeface="David" pitchFamily="34" charset="-79"/>
              </a:rPr>
              <a:t>1/2 </a:t>
            </a:r>
            <a:r>
              <a:rPr lang="en-US" sz="3200" dirty="0">
                <a:latin typeface="David" pitchFamily="34" charset="-79"/>
                <a:cs typeface="David" pitchFamily="34" charset="-79"/>
                <a:sym typeface="Wingdings" pitchFamily="2" charset="2"/>
              </a:rPr>
              <a:t> </a:t>
            </a:r>
            <a:r>
              <a:rPr lang="en-US" sz="3200" dirty="0" smtClean="0">
                <a:latin typeface="David" pitchFamily="34" charset="-79"/>
                <a:cs typeface="David" pitchFamily="34" charset="-79"/>
                <a:sym typeface="Wingdings" pitchFamily="2" charset="2"/>
              </a:rPr>
              <a:t>0</a:t>
            </a:r>
            <a:endParaRPr lang="en-US" sz="3200" dirty="0">
              <a:latin typeface="David" pitchFamily="34" charset="-79"/>
              <a:cs typeface="David" pitchFamily="34" charset="-79"/>
            </a:endParaRPr>
          </a:p>
          <a:p>
            <a:pPr algn="l" rtl="0"/>
            <a:endParaRPr lang="en-US" dirty="0" smtClean="0"/>
          </a:p>
          <a:p>
            <a:pPr algn="l" rtl="0"/>
            <a:r>
              <a:rPr lang="en-US" sz="3200" dirty="0">
                <a:latin typeface="David" pitchFamily="34" charset="-79"/>
                <a:cs typeface="David" pitchFamily="34" charset="-79"/>
              </a:rPr>
              <a:t>When </a:t>
            </a:r>
            <a:r>
              <a:rPr lang="en-US" sz="3200" dirty="0" err="1">
                <a:latin typeface="David" pitchFamily="34" charset="-79"/>
                <a:cs typeface="David" pitchFamily="34" charset="-79"/>
              </a:rPr>
              <a:t>Zst</a:t>
            </a:r>
            <a:r>
              <a:rPr lang="en-US" sz="3200" dirty="0">
                <a:latin typeface="David" pitchFamily="34" charset="-79"/>
                <a:cs typeface="David" pitchFamily="34" charset="-79"/>
              </a:rPr>
              <a:t> = </a:t>
            </a:r>
            <a:r>
              <a:rPr lang="en-US" sz="3200" dirty="0" err="1">
                <a:latin typeface="David" pitchFamily="34" charset="-79"/>
                <a:cs typeface="David" pitchFamily="34" charset="-79"/>
              </a:rPr>
              <a:t>Zm</a:t>
            </a:r>
            <a:r>
              <a:rPr lang="en-US" sz="3200" dirty="0">
                <a:latin typeface="David" pitchFamily="34" charset="-79"/>
                <a:cs typeface="David" pitchFamily="34" charset="-79"/>
              </a:rPr>
              <a:t> </a:t>
            </a:r>
          </a:p>
          <a:p>
            <a:pPr algn="l" rtl="0">
              <a:buNone/>
            </a:pPr>
            <a:r>
              <a:rPr lang="en-US" sz="3200" dirty="0">
                <a:latin typeface="David" pitchFamily="34" charset="-79"/>
                <a:cs typeface="David" pitchFamily="34" charset="-79"/>
              </a:rPr>
              <a:t>		=&gt; F = 1 </a:t>
            </a:r>
          </a:p>
          <a:p>
            <a:pPr algn="l" rtl="0">
              <a:buNone/>
            </a:pPr>
            <a:r>
              <a:rPr lang="en-US" sz="3200" dirty="0">
                <a:latin typeface="David" pitchFamily="34" charset="-79"/>
                <a:cs typeface="David" pitchFamily="34" charset="-79"/>
              </a:rPr>
              <a:t>			</a:t>
            </a:r>
            <a:r>
              <a:rPr lang="en-US" sz="3200" dirty="0" smtClean="0">
                <a:latin typeface="David" pitchFamily="34" charset="-79"/>
                <a:cs typeface="David" pitchFamily="34" charset="-79"/>
              </a:rPr>
              <a:t>=&gt;  </a:t>
            </a:r>
            <a:r>
              <a:rPr lang="en-US" sz="3200" dirty="0">
                <a:latin typeface="David" pitchFamily="34" charset="-79"/>
                <a:cs typeface="David" pitchFamily="34" charset="-79"/>
              </a:rPr>
              <a:t>T</a:t>
            </a:r>
            <a:r>
              <a:rPr lang="en-US" sz="3200" baseline="-25000" dirty="0">
                <a:latin typeface="David" pitchFamily="34" charset="-79"/>
                <a:cs typeface="David" pitchFamily="34" charset="-79"/>
              </a:rPr>
              <a:t>1/2 </a:t>
            </a:r>
            <a:r>
              <a:rPr lang="en-US" sz="3200" dirty="0">
                <a:latin typeface="David" pitchFamily="34" charset="-79"/>
                <a:cs typeface="David" pitchFamily="34" charset="-79"/>
              </a:rPr>
              <a:t>= log(2)/</a:t>
            </a:r>
            <a:r>
              <a:rPr lang="el-GR" sz="3200" dirty="0" smtClean="0">
                <a:cs typeface="David" pitchFamily="34" charset="-79"/>
              </a:rPr>
              <a:t>α</a:t>
            </a:r>
            <a:endParaRPr lang="en-US" sz="3200" dirty="0">
              <a:latin typeface="David" pitchFamily="34" charset="-79"/>
              <a:cs typeface="David" pitchFamily="34" charset="-79"/>
            </a:endParaRPr>
          </a:p>
          <a:p>
            <a:pPr algn="l" rtl="0"/>
            <a:endParaRPr lang="he-IL" dirty="0"/>
          </a:p>
        </p:txBody>
      </p:sp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1844824"/>
            <a:ext cx="4415532" cy="2746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28384" y="1"/>
            <a:ext cx="1115616" cy="126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054027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Incoherent Type-1 FFL-</a:t>
            </a:r>
            <a:br>
              <a:rPr lang="en-US" dirty="0"/>
            </a:br>
            <a:r>
              <a:rPr lang="he-IL" dirty="0"/>
              <a:t> </a:t>
            </a:r>
            <a:r>
              <a:rPr lang="en-US" dirty="0"/>
              <a:t>Cont.)</a:t>
            </a:r>
            <a:r>
              <a:rPr lang="he-IL" dirty="0"/>
              <a:t>) </a:t>
            </a:r>
            <a:r>
              <a:rPr lang="en-US" dirty="0"/>
              <a:t>Response time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l" rtl="0"/>
            <a:endParaRPr lang="en-US" sz="3200" dirty="0" smtClean="0">
              <a:latin typeface="David" pitchFamily="34" charset="-79"/>
              <a:cs typeface="David" pitchFamily="34" charset="-79"/>
            </a:endParaRPr>
          </a:p>
          <a:p>
            <a:pPr algn="l" rtl="0"/>
            <a:r>
              <a:rPr lang="en-US" sz="3200" dirty="0" smtClean="0">
                <a:latin typeface="David" pitchFamily="34" charset="-79"/>
                <a:cs typeface="David" pitchFamily="34" charset="-79"/>
              </a:rPr>
              <a:t>OFF step: </a:t>
            </a:r>
            <a:r>
              <a:rPr lang="en-US" sz="3200" dirty="0">
                <a:latin typeface="David" pitchFamily="34" charset="-79"/>
                <a:cs typeface="David" pitchFamily="34" charset="-79"/>
              </a:rPr>
              <a:t>no acceleration or </a:t>
            </a:r>
            <a:r>
              <a:rPr lang="en-US" sz="3200" dirty="0" smtClean="0">
                <a:latin typeface="David" pitchFamily="34" charset="-79"/>
                <a:cs typeface="David" pitchFamily="34" charset="-79"/>
              </a:rPr>
              <a:t>delay</a:t>
            </a:r>
          </a:p>
          <a:p>
            <a:pPr algn="l" rtl="0"/>
            <a:endParaRPr lang="en-US" sz="3200" dirty="0" smtClean="0">
              <a:latin typeface="David" pitchFamily="34" charset="-79"/>
              <a:cs typeface="David" pitchFamily="34" charset="-79"/>
            </a:endParaRPr>
          </a:p>
          <a:p>
            <a:pPr algn="l" rtl="0"/>
            <a:endParaRPr lang="he-IL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28384" y="1"/>
            <a:ext cx="1115616" cy="126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673875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Incoherent Type-1 FFL-</a:t>
            </a:r>
            <a:br>
              <a:rPr lang="en-US" dirty="0"/>
            </a:br>
            <a:r>
              <a:rPr lang="he-IL" dirty="0" smtClean="0"/>
              <a:t> </a:t>
            </a:r>
            <a:r>
              <a:rPr lang="en-US" dirty="0" smtClean="0"/>
              <a:t>Example (</a:t>
            </a:r>
            <a:r>
              <a:rPr lang="en-US" dirty="0" err="1" smtClean="0"/>
              <a:t>Galactose</a:t>
            </a:r>
            <a:r>
              <a:rPr lang="en-US" dirty="0" smtClean="0"/>
              <a:t>)</a:t>
            </a:r>
            <a:endParaRPr lang="he-IL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28384" y="1"/>
            <a:ext cx="1115616" cy="126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76375" y="1773238"/>
            <a:ext cx="6210300" cy="490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24377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Transcription Factor (Cont.)</a:t>
            </a:r>
            <a:r>
              <a:rPr lang="he-IL" dirty="0" smtClean="0"/>
              <a:t> </a:t>
            </a:r>
            <a:endParaRPr lang="he-IL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12648" y="1600200"/>
            <a:ext cx="8153400" cy="4495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r" rtl="1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r" rtl="1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r" rtl="1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r" rtl="1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r" rtl="1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r" rtl="1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r" rtl="1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r" rtl="1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r" rtl="1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dirty="0" smtClean="0">
                <a:latin typeface="David" pitchFamily="34" charset="-79"/>
                <a:cs typeface="David" pitchFamily="34" charset="-79"/>
              </a:rPr>
              <a:t>Environmental signals activate specific transcription factor proteins</a:t>
            </a:r>
          </a:p>
          <a:p>
            <a:pPr algn="l" rtl="0"/>
            <a:endParaRPr lang="en-US" dirty="0">
              <a:latin typeface="David" pitchFamily="34" charset="-79"/>
              <a:cs typeface="David" pitchFamily="34" charset="-79"/>
            </a:endParaRPr>
          </a:p>
          <a:p>
            <a:pPr algn="l" rtl="0"/>
            <a:endParaRPr lang="en-US" dirty="0" smtClean="0">
              <a:latin typeface="David" pitchFamily="34" charset="-79"/>
              <a:cs typeface="David" pitchFamily="34" charset="-79"/>
            </a:endParaRPr>
          </a:p>
          <a:p>
            <a:pPr algn="l" rtl="0"/>
            <a:endParaRPr lang="he-IL" dirty="0">
              <a:latin typeface="David" pitchFamily="34" charset="-79"/>
              <a:cs typeface="David" pitchFamily="34" charset="-79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640" y="2852936"/>
            <a:ext cx="6192688" cy="3734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048807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FFL types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7504" y="1600200"/>
            <a:ext cx="8658544" cy="4495800"/>
          </a:xfrm>
        </p:spPr>
        <p:txBody>
          <a:bodyPr>
            <a:normAutofit/>
          </a:bodyPr>
          <a:lstStyle/>
          <a:p>
            <a:pPr algn="l" rtl="0"/>
            <a:r>
              <a:rPr lang="en-US" sz="3200" dirty="0">
                <a:latin typeface="David" pitchFamily="34" charset="-79"/>
                <a:cs typeface="David" pitchFamily="34" charset="-79"/>
              </a:rPr>
              <a:t>Why Are Some FFL Types Rare</a:t>
            </a:r>
            <a:r>
              <a:rPr lang="en-US" sz="3200" dirty="0" smtClean="0">
                <a:latin typeface="David" pitchFamily="34" charset="-79"/>
                <a:cs typeface="David" pitchFamily="34" charset="-79"/>
              </a:rPr>
              <a:t>?</a:t>
            </a:r>
            <a:endParaRPr lang="en-US" sz="2800" dirty="0" smtClean="0">
              <a:latin typeface="David" pitchFamily="34" charset="-79"/>
              <a:cs typeface="David" pitchFamily="34" charset="-79"/>
            </a:endParaRPr>
          </a:p>
          <a:p>
            <a:pPr lvl="1" algn="l" rtl="0"/>
            <a:r>
              <a:rPr lang="en-US" sz="2800" dirty="0" smtClean="0">
                <a:latin typeface="David" pitchFamily="34" charset="-79"/>
                <a:cs typeface="David" pitchFamily="34" charset="-79"/>
              </a:rPr>
              <a:t>I4-FFL</a:t>
            </a:r>
          </a:p>
          <a:p>
            <a:pPr lvl="2" algn="l" rtl="0"/>
            <a:r>
              <a:rPr lang="en-US" sz="2600" dirty="0" smtClean="0">
                <a:latin typeface="David" pitchFamily="34" charset="-79"/>
                <a:cs typeface="David" pitchFamily="34" charset="-79"/>
              </a:rPr>
              <a:t>Feasible pattern</a:t>
            </a:r>
          </a:p>
          <a:p>
            <a:pPr lvl="2" algn="l" rtl="0"/>
            <a:r>
              <a:rPr lang="en-US" sz="2600" dirty="0" err="1" smtClean="0">
                <a:latin typeface="David" pitchFamily="34" charset="-79"/>
                <a:cs typeface="David" pitchFamily="34" charset="-79"/>
              </a:rPr>
              <a:t>Sy</a:t>
            </a:r>
            <a:r>
              <a:rPr lang="en-US" sz="2600" dirty="0" smtClean="0">
                <a:latin typeface="David" pitchFamily="34" charset="-79"/>
                <a:cs typeface="David" pitchFamily="34" charset="-79"/>
              </a:rPr>
              <a:t> </a:t>
            </a:r>
            <a:r>
              <a:rPr lang="en-US" sz="2600" dirty="0">
                <a:latin typeface="David" pitchFamily="34" charset="-79"/>
                <a:cs typeface="David" pitchFamily="34" charset="-79"/>
              </a:rPr>
              <a:t>does not affect the steady-state </a:t>
            </a:r>
            <a:endParaRPr lang="en-US" sz="2600" dirty="0" smtClean="0">
              <a:latin typeface="David" pitchFamily="34" charset="-79"/>
              <a:cs typeface="David" pitchFamily="34" charset="-79"/>
            </a:endParaRPr>
          </a:p>
          <a:p>
            <a:pPr marL="685800" lvl="2" indent="0" algn="l" rtl="0">
              <a:buNone/>
            </a:pPr>
            <a:r>
              <a:rPr lang="en-US" sz="2600" dirty="0">
                <a:latin typeface="David" pitchFamily="34" charset="-79"/>
                <a:cs typeface="David" pitchFamily="34" charset="-79"/>
              </a:rPr>
              <a:t>	</a:t>
            </a:r>
            <a:r>
              <a:rPr lang="en-US" sz="2600" dirty="0" smtClean="0">
                <a:latin typeface="David" pitchFamily="34" charset="-79"/>
                <a:cs typeface="David" pitchFamily="34" charset="-79"/>
              </a:rPr>
              <a:t>level </a:t>
            </a:r>
            <a:r>
              <a:rPr lang="en-US" sz="2600" dirty="0">
                <a:latin typeface="David" pitchFamily="34" charset="-79"/>
                <a:cs typeface="David" pitchFamily="34" charset="-79"/>
              </a:rPr>
              <a:t>of </a:t>
            </a:r>
            <a:r>
              <a:rPr lang="en-US" sz="2600" dirty="0" smtClean="0">
                <a:latin typeface="David" pitchFamily="34" charset="-79"/>
                <a:cs typeface="David" pitchFamily="34" charset="-79"/>
              </a:rPr>
              <a:t>Z</a:t>
            </a:r>
          </a:p>
          <a:p>
            <a:pPr lvl="1" algn="l" rtl="0"/>
            <a:r>
              <a:rPr lang="en-US" sz="2800" dirty="0" smtClean="0">
                <a:latin typeface="David" pitchFamily="34" charset="-79"/>
                <a:cs typeface="David" pitchFamily="34" charset="-79"/>
              </a:rPr>
              <a:t>No answer for OR logic</a:t>
            </a:r>
            <a:endParaRPr lang="he-IL" sz="2800" dirty="0">
              <a:latin typeface="David" pitchFamily="34" charset="-79"/>
              <a:cs typeface="David" pitchFamily="34" charset="-79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36742" y="1628800"/>
            <a:ext cx="2671762" cy="2354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קבוצה 10"/>
          <p:cNvGrpSpPr>
            <a:grpSpLocks/>
          </p:cNvGrpSpPr>
          <p:nvPr/>
        </p:nvGrpSpPr>
        <p:grpSpPr bwMode="auto">
          <a:xfrm>
            <a:off x="2212066" y="4581128"/>
            <a:ext cx="6862083" cy="2218135"/>
            <a:chOff x="3207684" y="2564904"/>
            <a:chExt cx="5455130" cy="3981450"/>
          </a:xfrm>
        </p:grpSpPr>
        <p:pic>
          <p:nvPicPr>
            <p:cNvPr id="7" name="Picture 5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347864" y="2564904"/>
              <a:ext cx="5314950" cy="3981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TextBox 7"/>
            <p:cNvSpPr txBox="1">
              <a:spLocks noChangeArrowheads="1"/>
            </p:cNvSpPr>
            <p:nvPr/>
          </p:nvSpPr>
          <p:spPr bwMode="auto">
            <a:xfrm>
              <a:off x="3207684" y="2909306"/>
              <a:ext cx="50405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latin typeface="Perpetua" pitchFamily="18" charset="0"/>
                  <a:cs typeface="Aharoni" pitchFamily="2" charset="-79"/>
                </a:rPr>
                <a:t>Sx</a:t>
              </a:r>
              <a:endParaRPr lang="he-IL">
                <a:latin typeface="Perpetua" pitchFamily="18" charset="0"/>
                <a:cs typeface="Aharoni" pitchFamily="2" charset="-79"/>
              </a:endParaRPr>
            </a:p>
          </p:txBody>
        </p:sp>
        <p:sp>
          <p:nvSpPr>
            <p:cNvPr id="9" name="TextBox 8"/>
            <p:cNvSpPr txBox="1">
              <a:spLocks noChangeArrowheads="1"/>
            </p:cNvSpPr>
            <p:nvPr/>
          </p:nvSpPr>
          <p:spPr bwMode="auto">
            <a:xfrm>
              <a:off x="3232314" y="4221088"/>
              <a:ext cx="50405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latin typeface="Perpetua" pitchFamily="18" charset="0"/>
                  <a:cs typeface="Aharoni" pitchFamily="2" charset="-79"/>
                </a:rPr>
                <a:t>Y*</a:t>
              </a:r>
              <a:endParaRPr lang="he-IL">
                <a:latin typeface="Perpetua" pitchFamily="18" charset="0"/>
                <a:cs typeface="Aharoni" pitchFamily="2" charset="-79"/>
              </a:endParaRPr>
            </a:p>
          </p:txBody>
        </p:sp>
        <p:sp>
          <p:nvSpPr>
            <p:cNvPr id="10" name="TextBox 9"/>
            <p:cNvSpPr txBox="1">
              <a:spLocks noChangeArrowheads="1"/>
            </p:cNvSpPr>
            <p:nvPr/>
          </p:nvSpPr>
          <p:spPr bwMode="auto">
            <a:xfrm>
              <a:off x="3232876" y="5430710"/>
              <a:ext cx="43204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latin typeface="Perpetua" pitchFamily="18" charset="0"/>
                  <a:cs typeface="Aharoni" pitchFamily="2" charset="-79"/>
                </a:rPr>
                <a:t>Z</a:t>
              </a:r>
              <a:endParaRPr lang="he-IL">
                <a:latin typeface="Perpetua" pitchFamily="18" charset="0"/>
                <a:cs typeface="Aharoni" pitchFamily="2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3352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Evolution of FFLs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1600200"/>
            <a:ext cx="8442520" cy="4709120"/>
          </a:xfrm>
        </p:spPr>
        <p:txBody>
          <a:bodyPr>
            <a:noAutofit/>
          </a:bodyPr>
          <a:lstStyle/>
          <a:p>
            <a:pPr algn="l" rtl="0"/>
            <a:r>
              <a:rPr lang="en-US" sz="3200" dirty="0" smtClean="0">
                <a:latin typeface="David" pitchFamily="34" charset="-79"/>
                <a:cs typeface="David" pitchFamily="34" charset="-79"/>
              </a:rPr>
              <a:t>Simple V-shaped structure</a:t>
            </a:r>
          </a:p>
          <a:p>
            <a:pPr algn="l" rtl="0"/>
            <a:r>
              <a:rPr lang="en-US" sz="3200" dirty="0" smtClean="0">
                <a:latin typeface="David" pitchFamily="34" charset="-79"/>
                <a:cs typeface="David" pitchFamily="34" charset="-79"/>
              </a:rPr>
              <a:t>Function of the third edge</a:t>
            </a:r>
          </a:p>
          <a:p>
            <a:pPr algn="l" rtl="0"/>
            <a:endParaRPr lang="en-US" sz="3200" dirty="0">
              <a:latin typeface="David" pitchFamily="34" charset="-79"/>
              <a:cs typeface="David" pitchFamily="34" charset="-79"/>
            </a:endParaRPr>
          </a:p>
          <a:p>
            <a:pPr marL="0" indent="0" algn="l" rtl="0">
              <a:buNone/>
            </a:pPr>
            <a:endParaRPr lang="en-US" sz="3200" dirty="0" smtClean="0">
              <a:latin typeface="David" pitchFamily="34" charset="-79"/>
              <a:cs typeface="David" pitchFamily="34" charset="-79"/>
            </a:endParaRPr>
          </a:p>
          <a:p>
            <a:pPr marL="0" indent="0" algn="l" rtl="0">
              <a:buNone/>
            </a:pPr>
            <a:endParaRPr lang="en-US" sz="3200" dirty="0">
              <a:latin typeface="David" pitchFamily="34" charset="-79"/>
              <a:cs typeface="David" pitchFamily="34" charset="-79"/>
            </a:endParaRPr>
          </a:p>
          <a:p>
            <a:pPr algn="l" rtl="0"/>
            <a:r>
              <a:rPr lang="en-US" sz="3200" dirty="0" smtClean="0">
                <a:latin typeface="David" pitchFamily="34" charset="-79"/>
                <a:cs typeface="David" pitchFamily="34" charset="-79"/>
              </a:rPr>
              <a:t>Common form- homologous FFL</a:t>
            </a:r>
          </a:p>
          <a:p>
            <a:pPr algn="l" rtl="0"/>
            <a:r>
              <a:rPr lang="en-US" sz="3200" dirty="0" smtClean="0">
                <a:latin typeface="David" pitchFamily="34" charset="-79"/>
                <a:cs typeface="David" pitchFamily="34" charset="-79"/>
              </a:rPr>
              <a:t>Not homologous regulators</a:t>
            </a:r>
          </a:p>
          <a:p>
            <a:pPr algn="l" rtl="0"/>
            <a:r>
              <a:rPr lang="en-US" sz="3200" dirty="0" smtClean="0">
                <a:latin typeface="David" pitchFamily="34" charset="-79"/>
                <a:cs typeface="David" pitchFamily="34" charset="-79"/>
              </a:rPr>
              <a:t>FFL rediscovered by evolution</a:t>
            </a:r>
            <a:endParaRPr lang="he-IL" sz="3200" dirty="0">
              <a:latin typeface="David" pitchFamily="34" charset="-79"/>
              <a:cs typeface="David" pitchFamily="34" charset="-79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89872" y="1556792"/>
            <a:ext cx="1803200" cy="2050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44208" y="3933056"/>
            <a:ext cx="2468478" cy="2801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29949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3200" dirty="0" smtClean="0">
                <a:latin typeface="David" pitchFamily="34" charset="-79"/>
                <a:cs typeface="David" pitchFamily="34" charset="-79"/>
              </a:rPr>
              <a:t>3 kinds of </a:t>
            </a:r>
            <a:r>
              <a:rPr lang="en-US" sz="3200" dirty="0" err="1" smtClean="0">
                <a:latin typeface="David" pitchFamily="34" charset="-79"/>
                <a:cs typeface="David" pitchFamily="34" charset="-79"/>
              </a:rPr>
              <a:t>motifes</a:t>
            </a:r>
            <a:r>
              <a:rPr lang="en-US" sz="3200" dirty="0" smtClean="0">
                <a:latin typeface="David" pitchFamily="34" charset="-79"/>
                <a:cs typeface="David" pitchFamily="34" charset="-79"/>
              </a:rPr>
              <a:t>:</a:t>
            </a:r>
          </a:p>
          <a:p>
            <a:pPr lvl="1" algn="l" rtl="0"/>
            <a:endParaRPr lang="en-US" sz="3200" dirty="0" smtClean="0">
              <a:latin typeface="David" pitchFamily="34" charset="-79"/>
              <a:cs typeface="David" pitchFamily="34" charset="-79"/>
            </a:endParaRPr>
          </a:p>
          <a:p>
            <a:pPr lvl="1" algn="l" rtl="0"/>
            <a:r>
              <a:rPr lang="en-US" sz="3200" dirty="0" err="1" smtClean="0">
                <a:latin typeface="David" pitchFamily="34" charset="-79"/>
                <a:cs typeface="David" pitchFamily="34" charset="-79"/>
              </a:rPr>
              <a:t>Autoregulation</a:t>
            </a:r>
            <a:endParaRPr lang="en-US" sz="3200" dirty="0" smtClean="0">
              <a:latin typeface="David" pitchFamily="34" charset="-79"/>
              <a:cs typeface="David" pitchFamily="34" charset="-79"/>
            </a:endParaRPr>
          </a:p>
          <a:p>
            <a:pPr lvl="1" algn="l" rtl="0"/>
            <a:endParaRPr lang="en-US" sz="3200" dirty="0" smtClean="0">
              <a:latin typeface="David" pitchFamily="34" charset="-79"/>
              <a:cs typeface="David" pitchFamily="34" charset="-79"/>
            </a:endParaRPr>
          </a:p>
          <a:p>
            <a:pPr lvl="1" algn="l" rtl="0"/>
            <a:r>
              <a:rPr lang="en-US" sz="3200" dirty="0" smtClean="0">
                <a:latin typeface="David" pitchFamily="34" charset="-79"/>
                <a:cs typeface="David" pitchFamily="34" charset="-79"/>
              </a:rPr>
              <a:t>Coherent </a:t>
            </a:r>
            <a:r>
              <a:rPr lang="en-US" sz="3200" dirty="0">
                <a:latin typeface="David" pitchFamily="34" charset="-79"/>
                <a:cs typeface="David" pitchFamily="34" charset="-79"/>
              </a:rPr>
              <a:t>type-1 </a:t>
            </a:r>
            <a:r>
              <a:rPr lang="en-US" sz="3200" dirty="0" smtClean="0">
                <a:latin typeface="David" pitchFamily="34" charset="-79"/>
                <a:cs typeface="David" pitchFamily="34" charset="-79"/>
              </a:rPr>
              <a:t>Feed-Forward Loop</a:t>
            </a:r>
          </a:p>
          <a:p>
            <a:pPr lvl="1" algn="l" rtl="0"/>
            <a:endParaRPr lang="en-US" sz="3200" dirty="0" smtClean="0">
              <a:latin typeface="David" pitchFamily="34" charset="-79"/>
              <a:cs typeface="David" pitchFamily="34" charset="-79"/>
            </a:endParaRPr>
          </a:p>
          <a:p>
            <a:pPr lvl="1" algn="l" rtl="0"/>
            <a:r>
              <a:rPr lang="en-US" sz="3200" dirty="0" err="1" smtClean="0">
                <a:latin typeface="David" pitchFamily="34" charset="-79"/>
                <a:cs typeface="David" pitchFamily="34" charset="-79"/>
              </a:rPr>
              <a:t>Inoherent</a:t>
            </a:r>
            <a:r>
              <a:rPr lang="en-US" sz="3200" dirty="0" smtClean="0">
                <a:latin typeface="David" pitchFamily="34" charset="-79"/>
                <a:cs typeface="David" pitchFamily="34" charset="-79"/>
              </a:rPr>
              <a:t> </a:t>
            </a:r>
            <a:r>
              <a:rPr lang="en-US" sz="3200" dirty="0">
                <a:latin typeface="David" pitchFamily="34" charset="-79"/>
                <a:cs typeface="David" pitchFamily="34" charset="-79"/>
              </a:rPr>
              <a:t>type-1 Feed-Forward Loop</a:t>
            </a:r>
          </a:p>
          <a:p>
            <a:pPr lvl="1" algn="l" rtl="0"/>
            <a:endParaRPr lang="he-IL" sz="3200" dirty="0">
              <a:latin typeface="David" pitchFamily="34" charset="-79"/>
              <a:cs typeface="David" pitchFamily="34" charset="-79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2016" y="1513557"/>
            <a:ext cx="2141984" cy="2564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>
          <a:xfrm>
            <a:off x="7393890" y="1513557"/>
            <a:ext cx="1760084" cy="3010459"/>
          </a:xfrm>
          <a:prstGeom prst="rect">
            <a:avLst/>
          </a:prstGeom>
          <a:noFill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740352" y="1513557"/>
            <a:ext cx="1403648" cy="3210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24003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he-IL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828800"/>
            <a:ext cx="6315493" cy="4768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92257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Transcription Factor (Cont.)</a:t>
            </a:r>
            <a:r>
              <a:rPr lang="he-IL" dirty="0"/>
              <a:t> </a:t>
            </a:r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640" y="1700808"/>
            <a:ext cx="6408712" cy="4649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348425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Transcription Factor </a:t>
            </a:r>
            <a:r>
              <a:rPr lang="en-US" dirty="0" smtClean="0"/>
              <a:t>- Activators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9552" y="1600200"/>
            <a:ext cx="8424936" cy="4495800"/>
          </a:xfrm>
        </p:spPr>
        <p:txBody>
          <a:bodyPr>
            <a:normAutofit/>
          </a:bodyPr>
          <a:lstStyle/>
          <a:p>
            <a:pPr algn="l" rtl="0"/>
            <a:r>
              <a:rPr lang="en-US" sz="3200" dirty="0">
                <a:latin typeface="David" pitchFamily="34" charset="-79"/>
                <a:cs typeface="David" pitchFamily="34" charset="-79"/>
              </a:rPr>
              <a:t>I</a:t>
            </a:r>
            <a:r>
              <a:rPr lang="en-US" sz="3200" dirty="0" smtClean="0">
                <a:latin typeface="David" pitchFamily="34" charset="-79"/>
                <a:cs typeface="David" pitchFamily="34" charset="-79"/>
              </a:rPr>
              <a:t>ncreases the rate of mRNA transcription when it binds</a:t>
            </a:r>
            <a:endParaRPr lang="he-IL" sz="3200" dirty="0">
              <a:latin typeface="David" pitchFamily="34" charset="-79"/>
              <a:cs typeface="David" pitchFamily="34" charset="-79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67744" y="2239734"/>
            <a:ext cx="6639905" cy="4271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814999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Transcription Factor - </a:t>
            </a:r>
            <a:r>
              <a:rPr lang="en-US" dirty="0" smtClean="0"/>
              <a:t>Repressors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67544" y="1600200"/>
            <a:ext cx="8298504" cy="4495800"/>
          </a:xfrm>
        </p:spPr>
        <p:txBody>
          <a:bodyPr/>
          <a:lstStyle/>
          <a:p>
            <a:pPr algn="l" rtl="0"/>
            <a:r>
              <a:rPr lang="en-US" sz="3200" dirty="0" smtClean="0">
                <a:latin typeface="David" pitchFamily="34" charset="-79"/>
                <a:cs typeface="David" pitchFamily="34" charset="-79"/>
              </a:rPr>
              <a:t>Decreases </a:t>
            </a:r>
            <a:r>
              <a:rPr lang="en-US" sz="3200" dirty="0">
                <a:latin typeface="David" pitchFamily="34" charset="-79"/>
                <a:cs typeface="David" pitchFamily="34" charset="-79"/>
              </a:rPr>
              <a:t>the rate of mRNA transcription when it binds</a:t>
            </a:r>
            <a:endParaRPr lang="he-IL" sz="3200" dirty="0">
              <a:latin typeface="David" pitchFamily="34" charset="-79"/>
              <a:cs typeface="David" pitchFamily="34" charset="-79"/>
            </a:endParaRPr>
          </a:p>
          <a:p>
            <a:pPr algn="l" rtl="0"/>
            <a:endParaRPr lang="he-IL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5250" y="2276871"/>
            <a:ext cx="6607229" cy="4216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235083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2958</TotalTime>
  <Words>3310</Words>
  <Application>Microsoft Office PowerPoint</Application>
  <PresentationFormat>On-screen Show (4:3)</PresentationFormat>
  <Paragraphs>551</Paragraphs>
  <Slides>63</Slides>
  <Notes>63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75" baseType="lpstr">
      <vt:lpstr>Aharoni</vt:lpstr>
      <vt:lpstr>Arial</vt:lpstr>
      <vt:lpstr>Calibri</vt:lpstr>
      <vt:lpstr>Cambria Math</vt:lpstr>
      <vt:lpstr>David</vt:lpstr>
      <vt:lpstr>Levenim MT</vt:lpstr>
      <vt:lpstr>Perpetua</vt:lpstr>
      <vt:lpstr>Times New Roman</vt:lpstr>
      <vt:lpstr>Tw Cen MT</vt:lpstr>
      <vt:lpstr>Wingdings</vt:lpstr>
      <vt:lpstr>Wingdings 2</vt:lpstr>
      <vt:lpstr>Median</vt:lpstr>
      <vt:lpstr>PowerPoint Presentation</vt:lpstr>
      <vt:lpstr>What's on the menu?</vt:lpstr>
      <vt:lpstr>PowerPoint Presentation</vt:lpstr>
      <vt:lpstr>Transcription</vt:lpstr>
      <vt:lpstr>Transcription Factor</vt:lpstr>
      <vt:lpstr>Transcription Factor (Cont.) </vt:lpstr>
      <vt:lpstr>Transcription Factor (Cont.) </vt:lpstr>
      <vt:lpstr>Transcription Factor - Activators</vt:lpstr>
      <vt:lpstr>Transcription Factor - Repressors</vt:lpstr>
      <vt:lpstr>Transcription Networks</vt:lpstr>
      <vt:lpstr>Transcription Networks (Cont.) </vt:lpstr>
      <vt:lpstr>Transcription Networks (Cont.) </vt:lpstr>
      <vt:lpstr>The Input Function</vt:lpstr>
      <vt:lpstr>The Input Function (Cont.)</vt:lpstr>
      <vt:lpstr>PowerPoint Presentation</vt:lpstr>
      <vt:lpstr>Dynamics And Response Time</vt:lpstr>
      <vt:lpstr>Dynamics And Response Time (Cont.)</vt:lpstr>
      <vt:lpstr>Dynamics And Response Time (Cont.)</vt:lpstr>
      <vt:lpstr>Dynamics And Response Time (Cont.)</vt:lpstr>
      <vt:lpstr>PowerPoint Presentation</vt:lpstr>
      <vt:lpstr>Autoregulation</vt:lpstr>
      <vt:lpstr>Detecting Network Motifs</vt:lpstr>
      <vt:lpstr>Detecting Network Motifs (Cont.)</vt:lpstr>
      <vt:lpstr>Autoregulation</vt:lpstr>
      <vt:lpstr>Cont.)) Autoregulation </vt:lpstr>
      <vt:lpstr>Cont.)) Autoregulation </vt:lpstr>
      <vt:lpstr>Negative Autoregulation</vt:lpstr>
      <vt:lpstr>Negative Autoregulation-  Response time</vt:lpstr>
      <vt:lpstr>Negative Autoregulation-  Response time (Cont.)</vt:lpstr>
      <vt:lpstr>Negative Autoregulation-  Response time (Cont.)</vt:lpstr>
      <vt:lpstr>Negative Autoregulation-  Robustness</vt:lpstr>
      <vt:lpstr>PowerPoint Presentation</vt:lpstr>
      <vt:lpstr>Three nodes subgraphs</vt:lpstr>
      <vt:lpstr>  Cont.)) Three nodes subgraphs</vt:lpstr>
      <vt:lpstr> Cont.)) Three nodes subgraphs</vt:lpstr>
      <vt:lpstr> Cont.)) Three nodes subgraphs</vt:lpstr>
      <vt:lpstr> Cont.)) Three nodes subgraphs</vt:lpstr>
      <vt:lpstr>FFL- Structure</vt:lpstr>
      <vt:lpstr>FFL- Structure (Cont.)</vt:lpstr>
      <vt:lpstr>FFL- Structure (Cont.)</vt:lpstr>
      <vt:lpstr>FFL- Structure (Cont.)</vt:lpstr>
      <vt:lpstr>  Coherent Type-1 FFL –  AND logic</vt:lpstr>
      <vt:lpstr> Coherent Type-1 FFL –  AND logic</vt:lpstr>
      <vt:lpstr> Coherent Type-1 FFL –  AND logic (Cont.)</vt:lpstr>
      <vt:lpstr> Coherent Type-1 FFL –  AND logic (Cont.)</vt:lpstr>
      <vt:lpstr> Coherent Type-1 FFL –  AND logic (Cont.)</vt:lpstr>
      <vt:lpstr> Coherent Type-1 FFL –  AND logic (Cont.)</vt:lpstr>
      <vt:lpstr> Coherent Type-1 FFL –  AND logic (Cont.)</vt:lpstr>
      <vt:lpstr> Coherent Type-1 FFL –  AND logic (Cont.)</vt:lpstr>
      <vt:lpstr> Coherent Type-1 FFL –  AND logic (Cont.)</vt:lpstr>
      <vt:lpstr> Coherent Type-1 FFL –  OR logic</vt:lpstr>
      <vt:lpstr>Incoherent Type-1 FFL</vt:lpstr>
      <vt:lpstr>Incoherent Type-1 FFL- Dynamics</vt:lpstr>
      <vt:lpstr>Incoherent Type-1 FFL- Dynamics (Cont.)</vt:lpstr>
      <vt:lpstr>Incoherent Type-1 FFL-  Cont.))Dynamics </vt:lpstr>
      <vt:lpstr>Incoherent Type-1 FFL- Response time</vt:lpstr>
      <vt:lpstr>Incoherent Type-1 FFL-  Cont.)) Response time</vt:lpstr>
      <vt:lpstr>Incoherent Type-1 FFL-  Cont.)) Response time</vt:lpstr>
      <vt:lpstr>Incoherent Type-1 FFL-  Example (Galactose)</vt:lpstr>
      <vt:lpstr>Other FFL types</vt:lpstr>
      <vt:lpstr>Evolution of FFLs</vt:lpstr>
      <vt:lpstr>Summary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Chrizman Nitzan</dc:creator>
  <cp:lastModifiedBy>Yannis k</cp:lastModifiedBy>
  <cp:revision>169</cp:revision>
  <cp:lastPrinted>2011-11-16T11:50:45Z</cp:lastPrinted>
  <dcterms:created xsi:type="dcterms:W3CDTF">2011-11-13T09:09:26Z</dcterms:created>
  <dcterms:modified xsi:type="dcterms:W3CDTF">2014-05-02T14:11:30Z</dcterms:modified>
</cp:coreProperties>
</file>