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90" r:id="rId3"/>
    <p:sldId id="292" r:id="rId4"/>
    <p:sldId id="291" r:id="rId5"/>
    <p:sldId id="256" r:id="rId6"/>
    <p:sldId id="279" r:id="rId7"/>
    <p:sldId id="280" r:id="rId8"/>
    <p:sldId id="282" r:id="rId9"/>
    <p:sldId id="283" r:id="rId10"/>
    <p:sldId id="284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6A5FA-1A6D-45EF-A275-C744101132C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A5D8-3ADE-4B05-921C-FCD2FCE6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manual now but could probably be coded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</a:t>
            </a:r>
            <a:r>
              <a:rPr lang="en-US" dirty="0" err="1"/>
              <a:t>rnk</a:t>
            </a:r>
            <a:r>
              <a:rPr lang="en-US" dirty="0"/>
              <a:t> file from CSV?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CC26-F06B-484B-A343-DF03017BE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or get tables for counts?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Revigo</a:t>
            </a:r>
            <a:r>
              <a:rPr lang="en-US" dirty="0"/>
              <a:t> API?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new way to condense/categorize?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CC26-F06B-484B-A343-DF03017BE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?s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iLINCS</a:t>
            </a:r>
            <a:r>
              <a:rPr lang="en-US" dirty="0"/>
              <a:t> API?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CC26-F06B-484B-A343-DF03017BE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 pathways necessary?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just look up LE DEGs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Also did similar analysis with genes up in </a:t>
            </a:r>
            <a:r>
              <a:rPr lang="en-US" dirty="0" err="1">
                <a:solidFill>
                  <a:schemeClr val="bg1"/>
                </a:solidFill>
              </a:rPr>
              <a:t>EEvCON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and down in </a:t>
            </a:r>
            <a:r>
              <a:rPr lang="en-US" dirty="0" err="1">
                <a:solidFill>
                  <a:schemeClr val="bg1"/>
                </a:solidFill>
              </a:rPr>
              <a:t>ERvEE</a:t>
            </a:r>
            <a:r>
              <a:rPr lang="en-US" dirty="0">
                <a:solidFill>
                  <a:schemeClr val="bg1"/>
                </a:solidFill>
              </a:rPr>
              <a:t> (looking for patterns)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CC26-F06B-484B-A343-DF03017BE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L1000FWD?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MOA sources?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CC26-F06B-484B-A343-DF03017BE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E5AF-9956-4557-B943-46E71274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00559-C031-497B-9AB8-98754B06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3AEF-EE2E-4CAF-B528-91EBE0EE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7F07-C3AD-4308-B8D7-997EE7AB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5A6C-5D78-4CEF-A7C7-700CA0B2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BEA4-00BE-47A0-8C1C-5114201E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98D7-1C1F-4717-B4CE-CDA94F2F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8684-B296-433B-93E8-88633E71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0201-8B03-4A88-B69F-35F75835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73B3-A409-4C52-A37E-6192BB70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EDF63-3947-4786-AE77-8FF15E4E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A1D7B-90AD-462A-88CF-F2C5641E1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2DBD-83F5-4072-B0F7-E68DC711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C559-BF17-4F6C-9023-7245E401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4251-617C-4611-80C8-ECBF1B1E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D9A6-3D14-40C6-B3AC-A7B49FBF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9ECE-54F2-477A-9857-3C48A2DA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7335-C33A-43D4-9AD4-1ABCA1CC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29FB-3EAF-48D1-B62F-4A45DA82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E23B-A0B5-4691-941D-97D21E02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ABCC-B9AD-4BB9-B9EC-8A19723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AE3C-CE8D-4322-8774-9F5207F3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082C-5847-4AFF-8003-23C66649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555E-BD66-4953-980F-001FF46C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EC4F-5CC9-4EC8-88B4-03144AD2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B1A9-E479-48A8-8F1D-CD641B3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902B-6E45-431C-9973-AA5555C16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FD16-B416-49EC-A9EA-CCF0A4A04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F539-1773-463C-B3EC-AB14981C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7914B-AE42-4FA8-B535-EB69DDA2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74C8-BF6F-4711-A579-E85FBDB0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E8BB-4CE6-4948-A6FB-D0780C9C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A2C0-964F-4D23-BB6B-D39B334B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11FC-14F8-4392-8A4F-47DCAB03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E49E3-4C0C-456E-8DF0-5799127E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559BE-125E-4092-A002-52B34DC8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AC0C9-2B5D-4CD1-BACE-F15E99DC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C6F7-B11D-46E7-9DA5-CC798747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5E51C-2C58-47DE-A000-9BE1087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4826-0087-423A-A091-B4D862AE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A7C55-5957-4457-8E99-35EF05D3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538F2-E3D0-4BC5-B69B-492186CE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A260B-3A71-47D6-9B9D-5AB24442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24AC-4BA0-473B-9962-78F9E541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BC57E-4022-4472-A374-BA067DD5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D94D-080C-4E30-A2DA-9CA38404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FF89-E529-4FDC-8DBD-E09854DB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7ECF-7885-4FDE-9EBC-6179BA3F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50B8-05D8-41F9-9BF9-08A2BF19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2B4BB-269A-47AF-AF16-5DCCDEA5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E3948-12D0-4C22-80F7-9F086C3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48AD9-BE0E-42A0-894D-9F872CAB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BD57-5B56-4081-A1FD-E66B0C5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6B7CD-3B00-4465-A9BE-5AF25954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2AC3-5231-40CB-9D59-2DF6ADA0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BFAD6-7637-4BD4-B109-2C0C9531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8993-9BF1-456B-8AB2-500E0B2E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CBE7-89E6-4670-B903-34D01657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C790D-13D2-4F03-B0F6-E0C48487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5C1A-9DA7-4C72-9F4B-4E2AFCEA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59E5-5CFE-49A3-BEBD-0305F227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81C1-FE81-4FC3-84B5-AAD80E0A10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479F-9F6D-4039-BC21-45AC5F86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E662-6A24-42E4-9C84-57B5CC37B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64AE-B999-4A06-AA6C-E834F7F2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9AFF4-FF85-446B-85F8-7327404C4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Pod </a:t>
            </a:r>
            <a:r>
              <a:rPr lang="en-US" dirty="0" err="1"/>
              <a:t>RNAseq</a:t>
            </a:r>
            <a:r>
              <a:rPr lang="en-US" dirty="0"/>
              <a:t>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93E303-E09F-4E3A-B8B2-E20B97E70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9/8/20</a:t>
            </a:r>
          </a:p>
        </p:txBody>
      </p:sp>
    </p:spTree>
    <p:extLst>
      <p:ext uri="{BB962C8B-B14F-4D97-AF65-F5344CB8AC3E}">
        <p14:creationId xmlns:p14="http://schemas.microsoft.com/office/powerpoint/2010/main" val="159198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Analysis – </a:t>
            </a:r>
            <a:r>
              <a:rPr lang="en-US" dirty="0" err="1"/>
              <a:t>Enrichr</a:t>
            </a:r>
            <a:r>
              <a:rPr lang="en-US" dirty="0"/>
              <a:t> &amp; </a:t>
            </a:r>
            <a:r>
              <a:rPr lang="en-US" dirty="0" err="1"/>
              <a:t>iLINCS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842" y="1385899"/>
            <a:ext cx="246894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Upregulated (p&lt;0.05)</a:t>
            </a:r>
          </a:p>
          <a:p>
            <a:pPr algn="ctr"/>
            <a:r>
              <a:rPr lang="en-US" dirty="0"/>
              <a:t>Downregulated (p&lt;0.05)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6883" y="2241437"/>
            <a:ext cx="20377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Reformat for easier </a:t>
            </a:r>
          </a:p>
          <a:p>
            <a:pPr algn="ctr"/>
            <a:r>
              <a:rPr lang="en-US" dirty="0" err="1"/>
              <a:t>Revigo</a:t>
            </a:r>
            <a:r>
              <a:rPr lang="en-US" dirty="0"/>
              <a:t> 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2668" y="3521221"/>
            <a:ext cx="151195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 L1000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7948" y="2241437"/>
            <a:ext cx="1838965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Submit genes/FC 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Revigo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609600" y="2036327"/>
            <a:ext cx="507283" cy="528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0241" y="2241436"/>
            <a:ext cx="2506647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Copy BP, MF, CC tables </a:t>
            </a:r>
          </a:p>
          <a:p>
            <a:pPr algn="ctr"/>
            <a:r>
              <a:rPr lang="en-US" dirty="0"/>
              <a:t>and </a:t>
            </a:r>
            <a:r>
              <a:rPr lang="en-US" dirty="0" err="1"/>
              <a:t>Treeview</a:t>
            </a:r>
            <a:r>
              <a:rPr lang="en-US" dirty="0"/>
              <a:t> to Excel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0216" y="2241436"/>
            <a:ext cx="3570208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Look across these results to id </a:t>
            </a:r>
          </a:p>
          <a:p>
            <a:pPr algn="ctr"/>
            <a:r>
              <a:rPr lang="en-US" dirty="0"/>
              <a:t>Enriched pathways/functional trends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16" y="143767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in:</a:t>
            </a:r>
          </a:p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Excel</a:t>
            </a:r>
          </a:p>
        </p:txBody>
      </p: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>
            <a:off x="3154620" y="2564603"/>
            <a:ext cx="333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3" idx="1"/>
          </p:cNvCxnSpPr>
          <p:nvPr/>
        </p:nvCxnSpPr>
        <p:spPr>
          <a:xfrm flipV="1">
            <a:off x="5326913" y="2564602"/>
            <a:ext cx="3333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5" idx="1"/>
          </p:cNvCxnSpPr>
          <p:nvPr/>
        </p:nvCxnSpPr>
        <p:spPr>
          <a:xfrm>
            <a:off x="8166888" y="2564602"/>
            <a:ext cx="333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61170" y="3379327"/>
            <a:ext cx="1511952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Submit L1000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iLINCS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1582" y="3240827"/>
            <a:ext cx="1762021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Copy discordant </a:t>
            </a:r>
          </a:p>
          <a:p>
            <a:pPr algn="ctr"/>
            <a:r>
              <a:rPr lang="en-US" dirty="0" err="1"/>
              <a:t>perturbagens</a:t>
            </a:r>
            <a:endParaRPr lang="en-US" dirty="0"/>
          </a:p>
          <a:p>
            <a:pPr algn="ctr"/>
            <a:r>
              <a:rPr lang="en-US" dirty="0"/>
              <a:t>to Excel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87864" y="3240827"/>
            <a:ext cx="2371162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Look up MOAs on </a:t>
            </a:r>
          </a:p>
          <a:p>
            <a:pPr algn="ctr"/>
            <a:r>
              <a:rPr lang="en-US" dirty="0"/>
              <a:t>L1000FWD or internet </a:t>
            </a:r>
          </a:p>
          <a:p>
            <a:pPr algn="ctr"/>
            <a:r>
              <a:rPr lang="en-US" dirty="0"/>
              <a:t>if not found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3287" y="3379327"/>
            <a:ext cx="1717137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Compare MOAs</a:t>
            </a:r>
          </a:p>
          <a:p>
            <a:pPr algn="ctr"/>
            <a:r>
              <a:rPr lang="en-US" dirty="0"/>
              <a:t>to pathways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8180" y="4281086"/>
            <a:ext cx="1826141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Copy concordant </a:t>
            </a:r>
          </a:p>
          <a:p>
            <a:pPr algn="ctr"/>
            <a:r>
              <a:rPr lang="en-US" dirty="0" err="1"/>
              <a:t>perturbagens</a:t>
            </a:r>
            <a:endParaRPr lang="en-US" dirty="0"/>
          </a:p>
          <a:p>
            <a:pPr algn="ctr"/>
            <a:r>
              <a:rPr lang="en-US" dirty="0"/>
              <a:t>to Excel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3058" y="4281086"/>
            <a:ext cx="2371162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Look up MOAs on </a:t>
            </a:r>
          </a:p>
          <a:p>
            <a:pPr algn="ctr"/>
            <a:r>
              <a:rPr lang="en-US" dirty="0"/>
              <a:t>L1000FWD or internet </a:t>
            </a:r>
          </a:p>
          <a:p>
            <a:pPr algn="ctr"/>
            <a:r>
              <a:rPr lang="en-US" dirty="0"/>
              <a:t>if not found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54220" y="4530412"/>
            <a:ext cx="2063385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really using this</a:t>
            </a:r>
          </a:p>
          <a:p>
            <a:pPr algn="ctr"/>
            <a:r>
              <a:rPr lang="en-US" dirty="0"/>
              <a:t>More helpful for EE</a:t>
            </a:r>
          </a:p>
        </p:txBody>
      </p:sp>
      <p:cxnSp>
        <p:nvCxnSpPr>
          <p:cNvPr id="4" name="Straight Arrow Connector 3"/>
          <p:cNvCxnSpPr>
            <a:stCxn id="7" idx="3"/>
            <a:endCxn id="28" idx="1"/>
          </p:cNvCxnSpPr>
          <p:nvPr/>
        </p:nvCxnSpPr>
        <p:spPr>
          <a:xfrm flipV="1">
            <a:off x="3154620" y="3702493"/>
            <a:ext cx="506550" cy="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3"/>
            <a:endCxn id="30" idx="1"/>
          </p:cNvCxnSpPr>
          <p:nvPr/>
        </p:nvCxnSpPr>
        <p:spPr>
          <a:xfrm flipV="1">
            <a:off x="5173122" y="3702492"/>
            <a:ext cx="4584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" idx="3"/>
            <a:endCxn id="32" idx="1"/>
          </p:cNvCxnSpPr>
          <p:nvPr/>
        </p:nvCxnSpPr>
        <p:spPr>
          <a:xfrm>
            <a:off x="7393603" y="3702492"/>
            <a:ext cx="294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3"/>
            <a:endCxn id="34" idx="1"/>
          </p:cNvCxnSpPr>
          <p:nvPr/>
        </p:nvCxnSpPr>
        <p:spPr>
          <a:xfrm>
            <a:off x="10059026" y="3702492"/>
            <a:ext cx="2942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3"/>
            <a:endCxn id="36" idx="1"/>
          </p:cNvCxnSpPr>
          <p:nvPr/>
        </p:nvCxnSpPr>
        <p:spPr>
          <a:xfrm>
            <a:off x="5173122" y="3702493"/>
            <a:ext cx="455058" cy="1040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41" idx="1"/>
          </p:cNvCxnSpPr>
          <p:nvPr/>
        </p:nvCxnSpPr>
        <p:spPr>
          <a:xfrm>
            <a:off x="7454321" y="4742751"/>
            <a:ext cx="2287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4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78E02D-9625-4190-9A55-9F9EA06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existing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16F570-6CD0-40A0-A166-2BBFC745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GO categories</a:t>
            </a:r>
          </a:p>
          <a:p>
            <a:r>
              <a:rPr lang="en-US" dirty="0"/>
              <a:t>Pathway heatmaps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7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67A4-C6C9-4653-AF6B-410A12DA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B887-6CE2-4B54-86AA-45C69653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transcriptome pathway analysis</a:t>
            </a:r>
          </a:p>
          <a:p>
            <a:pPr lvl="1"/>
            <a:r>
              <a:rPr lang="en-US" dirty="0" err="1"/>
              <a:t>RNAseq</a:t>
            </a:r>
            <a:endParaRPr lang="en-US" dirty="0"/>
          </a:p>
          <a:p>
            <a:r>
              <a:rPr lang="en-US" dirty="0"/>
              <a:t>Targeted pathway analysis</a:t>
            </a:r>
          </a:p>
          <a:p>
            <a:pPr lvl="1"/>
            <a:r>
              <a:rPr lang="en-US" dirty="0" err="1"/>
              <a:t>Enrichr</a:t>
            </a:r>
            <a:r>
              <a:rPr lang="en-US" dirty="0"/>
              <a:t>- top 100 up/down</a:t>
            </a:r>
          </a:p>
          <a:p>
            <a:r>
              <a:rPr lang="en-US" dirty="0"/>
              <a:t>Perturbagen analysis</a:t>
            </a:r>
          </a:p>
          <a:p>
            <a:pPr lvl="1"/>
            <a:r>
              <a:rPr lang="en-US" dirty="0" err="1"/>
              <a:t>iLINCS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09068-012E-4AEE-87E2-83BF5B95A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4" t="22901" r="61503" b="22808"/>
          <a:stretch/>
        </p:blipFill>
        <p:spPr>
          <a:xfrm>
            <a:off x="7444322" y="2148430"/>
            <a:ext cx="3909478" cy="37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CB94-C1DC-4516-8EF5-12D08DC4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0021-CBAF-47A8-9272-8236823E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code</a:t>
            </a:r>
          </a:p>
          <a:p>
            <a:pPr lvl="1"/>
            <a:r>
              <a:rPr lang="en-US" dirty="0"/>
              <a:t>Improve/streamline/add</a:t>
            </a:r>
          </a:p>
          <a:p>
            <a:pPr lvl="2"/>
            <a:r>
              <a:rPr lang="en-US" dirty="0"/>
              <a:t>How far?- DEG input, summarize pathways, leading edge, cell type (via Kaleidoscope), API </a:t>
            </a:r>
            <a:r>
              <a:rPr lang="en-US" dirty="0" err="1"/>
              <a:t>iLINCS</a:t>
            </a:r>
            <a:r>
              <a:rPr lang="en-US" dirty="0"/>
              <a:t>, drug targets (via L1000FWD), compare across pods</a:t>
            </a:r>
          </a:p>
          <a:p>
            <a:pPr lvl="1"/>
            <a:r>
              <a:rPr lang="en-US" dirty="0"/>
              <a:t>Add visuals to better summarize data</a:t>
            </a:r>
          </a:p>
          <a:p>
            <a:pPr lvl="1"/>
            <a:r>
              <a:rPr lang="en-US" dirty="0"/>
              <a:t>Move to R shiny</a:t>
            </a:r>
          </a:p>
          <a:p>
            <a:r>
              <a:rPr lang="en-US" dirty="0"/>
              <a:t>Benchmarking points</a:t>
            </a:r>
          </a:p>
          <a:p>
            <a:pPr lvl="1"/>
            <a:r>
              <a:rPr lang="en-US" dirty="0"/>
              <a:t>Time/Efficiency 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Others?</a:t>
            </a:r>
          </a:p>
          <a:p>
            <a:r>
              <a:rPr lang="en-US" dirty="0"/>
              <a:t>Example dataset?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56F-9878-4A5D-BF3B-FC5388FD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content in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160A-BBDE-4C90-821F-C67F77A3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analyses that would be good to have in pipeline format</a:t>
            </a:r>
          </a:p>
          <a:p>
            <a:r>
              <a:rPr lang="en-US" dirty="0"/>
              <a:t>May or may not be included now</a:t>
            </a:r>
          </a:p>
          <a:p>
            <a:pPr lvl="1"/>
            <a:r>
              <a:rPr lang="en-US" dirty="0"/>
              <a:t>Hunter to condense pathways (end of Pods 1 and 2)</a:t>
            </a:r>
          </a:p>
          <a:p>
            <a:pPr lvl="1"/>
            <a:r>
              <a:rPr lang="en-US" dirty="0"/>
              <a:t>Cell type deconvolution</a:t>
            </a:r>
          </a:p>
          <a:p>
            <a:pPr lvl="1"/>
            <a:r>
              <a:rPr lang="en-US" dirty="0"/>
              <a:t>Bayesian network </a:t>
            </a:r>
          </a:p>
        </p:txBody>
      </p:sp>
    </p:spTree>
    <p:extLst>
      <p:ext uri="{BB962C8B-B14F-4D97-AF65-F5344CB8AC3E}">
        <p14:creationId xmlns:p14="http://schemas.microsoft.com/office/powerpoint/2010/main" val="92556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C1FE-EC08-4D4A-85C0-743E10203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Existing R 3 pod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D9CC-9760-4525-BC46-D63F643AA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(input)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489" y="2368627"/>
            <a:ext cx="13324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Normalized </a:t>
            </a:r>
          </a:p>
          <a:p>
            <a:pPr algn="ctr"/>
            <a:r>
              <a:rPr lang="en-US" dirty="0"/>
              <a:t>Expression 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8132" y="2507126"/>
            <a:ext cx="2993127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 for protein coding genes</a:t>
            </a:r>
          </a:p>
          <a:p>
            <a:pPr algn="ctr"/>
            <a:r>
              <a:rPr lang="en-US" dirty="0"/>
              <a:t>Low expression cutoff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8632" y="2645625"/>
            <a:ext cx="2929008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Calculate log2FC and p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3300" y="1990427"/>
            <a:ext cx="2614818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Save CSV with:</a:t>
            </a:r>
          </a:p>
          <a:p>
            <a:pPr algn="ctr"/>
            <a:r>
              <a:rPr lang="en-US" dirty="0"/>
              <a:t>Gene    log2FC     p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516" y="143767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in:</a:t>
            </a:r>
          </a:p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Excel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651905" y="2830292"/>
            <a:ext cx="3362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4981259" y="2830291"/>
            <a:ext cx="3073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8217640" y="2313593"/>
            <a:ext cx="585660" cy="51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45756" y="3068997"/>
            <a:ext cx="2858475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Save </a:t>
            </a:r>
            <a:r>
              <a:rPr lang="en-US" dirty="0" err="1"/>
              <a:t>rnk</a:t>
            </a:r>
            <a:r>
              <a:rPr lang="en-US" dirty="0"/>
              <a:t> file:</a:t>
            </a:r>
          </a:p>
          <a:p>
            <a:pPr algn="ctr"/>
            <a:r>
              <a:rPr lang="en-US" dirty="0"/>
              <a:t>Gene    log2FC (high to low)</a:t>
            </a:r>
          </a:p>
        </p:txBody>
      </p:sp>
      <p:cxnSp>
        <p:nvCxnSpPr>
          <p:cNvPr id="19" name="Straight Arrow Connector 18"/>
          <p:cNvCxnSpPr>
            <a:stCxn id="7" idx="3"/>
            <a:endCxn id="17" idx="1"/>
          </p:cNvCxnSpPr>
          <p:nvPr/>
        </p:nvCxnSpPr>
        <p:spPr>
          <a:xfrm>
            <a:off x="8217640" y="2830291"/>
            <a:ext cx="628116" cy="561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11704231" y="3392163"/>
            <a:ext cx="487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</p:cNvCxnSpPr>
          <p:nvPr/>
        </p:nvCxnSpPr>
        <p:spPr>
          <a:xfrm>
            <a:off x="11418118" y="2313593"/>
            <a:ext cx="773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1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516" y="143767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in:</a:t>
            </a:r>
          </a:p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Excel</a:t>
            </a:r>
          </a:p>
          <a:p>
            <a:r>
              <a:rPr lang="en-US" dirty="0">
                <a:solidFill>
                  <a:schemeClr val="tx2"/>
                </a:solidFill>
              </a:rPr>
              <a:t>*output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633" y="1990427"/>
            <a:ext cx="2614818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CSV with:</a:t>
            </a:r>
          </a:p>
          <a:p>
            <a:pPr algn="ctr"/>
            <a:r>
              <a:rPr lang="en-US" dirty="0"/>
              <a:t>Gene    log2FC     p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633" y="3289335"/>
            <a:ext cx="2858475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rnk</a:t>
            </a:r>
            <a:r>
              <a:rPr lang="en-US" dirty="0"/>
              <a:t> file:</a:t>
            </a:r>
          </a:p>
          <a:p>
            <a:pPr algn="ctr"/>
            <a:r>
              <a:rPr lang="en-US" dirty="0"/>
              <a:t>Gene    log2FC (high to low)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550" y="1990426"/>
            <a:ext cx="366638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Identify up and down regulated genes</a:t>
            </a:r>
          </a:p>
          <a:p>
            <a:pPr algn="ctr"/>
            <a:r>
              <a:rPr lang="en-US" dirty="0"/>
              <a:t>log2FC &gt; 0.3 or &lt;-0.3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8037" y="2128925"/>
            <a:ext cx="198644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counts for each</a:t>
            </a:r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 flipV="1">
            <a:off x="2889451" y="2313592"/>
            <a:ext cx="4710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7026938" y="2313591"/>
            <a:ext cx="4710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224" y="3427834"/>
            <a:ext cx="12298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 GSEA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6888" y="2920003"/>
            <a:ext cx="1563248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 counts:</a:t>
            </a:r>
          </a:p>
          <a:p>
            <a:pPr algn="ctr"/>
            <a:r>
              <a:rPr lang="en-US" dirty="0"/>
              <a:t>Datasets tested</a:t>
            </a:r>
          </a:p>
          <a:p>
            <a:pPr algn="ctr"/>
            <a:r>
              <a:rPr lang="en-US" dirty="0"/>
              <a:t>Positive ES</a:t>
            </a:r>
          </a:p>
          <a:p>
            <a:pPr algn="ctr"/>
            <a:r>
              <a:rPr lang="en-US" dirty="0"/>
              <a:t>Negative ES</a:t>
            </a:r>
          </a:p>
          <a:p>
            <a:pPr algn="ctr"/>
            <a:r>
              <a:rPr lang="en-US" dirty="0"/>
              <a:t>FDR</a:t>
            </a:r>
          </a:p>
          <a:p>
            <a:pPr algn="ctr"/>
            <a:r>
              <a:rPr lang="en-US" dirty="0" err="1"/>
              <a:t>Pval</a:t>
            </a:r>
            <a:r>
              <a:rPr lang="en-US" dirty="0"/>
              <a:t> &lt; 0.01</a:t>
            </a:r>
          </a:p>
          <a:p>
            <a:pPr algn="ctr"/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9975" y="3225716"/>
            <a:ext cx="293061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 out </a:t>
            </a:r>
          </a:p>
          <a:p>
            <a:pPr algn="ctr"/>
            <a:r>
              <a:rPr lang="en-US" dirty="0"/>
              <a:t>Upregulated (p&lt;0.05, +ES)</a:t>
            </a:r>
          </a:p>
          <a:p>
            <a:pPr algn="ctr"/>
            <a:r>
              <a:rPr lang="en-US" dirty="0"/>
              <a:t>Downregulated (p&lt;0.05, -ES)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20424" y="2989652"/>
            <a:ext cx="20377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Reformat for easier </a:t>
            </a:r>
          </a:p>
          <a:p>
            <a:pPr algn="ctr"/>
            <a:r>
              <a:rPr lang="en-US" dirty="0" err="1"/>
              <a:t>Revigo</a:t>
            </a:r>
            <a:r>
              <a:rPr lang="en-US" dirty="0"/>
              <a:t> 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20424" y="3953174"/>
            <a:ext cx="213391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Reformat and extract</a:t>
            </a:r>
          </a:p>
          <a:p>
            <a:pPr algn="ctr"/>
            <a:r>
              <a:rPr lang="en-US" dirty="0"/>
              <a:t>LE genes</a:t>
            </a:r>
          </a:p>
        </p:txBody>
      </p:sp>
      <p:cxnSp>
        <p:nvCxnSpPr>
          <p:cNvPr id="23" name="Straight Arrow Connector 22"/>
          <p:cNvCxnSpPr>
            <a:stCxn id="8" idx="3"/>
            <a:endCxn id="16" idx="1"/>
          </p:cNvCxnSpPr>
          <p:nvPr/>
        </p:nvCxnSpPr>
        <p:spPr>
          <a:xfrm flipV="1">
            <a:off x="3133108" y="3612500"/>
            <a:ext cx="2241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4587049" y="3612499"/>
            <a:ext cx="2798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6430136" y="3687381"/>
            <a:ext cx="2798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19" idx="1"/>
          </p:cNvCxnSpPr>
          <p:nvPr/>
        </p:nvCxnSpPr>
        <p:spPr>
          <a:xfrm flipV="1">
            <a:off x="9640585" y="3312818"/>
            <a:ext cx="279839" cy="37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1" idx="1"/>
          </p:cNvCxnSpPr>
          <p:nvPr/>
        </p:nvCxnSpPr>
        <p:spPr>
          <a:xfrm>
            <a:off x="9640585" y="3687381"/>
            <a:ext cx="279839" cy="58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74029" y="1708195"/>
            <a:ext cx="15119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Record counts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184" y="4992477"/>
            <a:ext cx="15119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Record counts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74212" y="3368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30785" y="3208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3319" y="2919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717361" y="387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5206" y="298965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GSEA</a:t>
            </a:r>
          </a:p>
        </p:txBody>
      </p:sp>
    </p:spTree>
    <p:extLst>
      <p:ext uri="{BB962C8B-B14F-4D97-AF65-F5344CB8AC3E}">
        <p14:creationId xmlns:p14="http://schemas.microsoft.com/office/powerpoint/2010/main" val="35547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516" y="143767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in:</a:t>
            </a:r>
          </a:p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Excel</a:t>
            </a:r>
          </a:p>
          <a:p>
            <a:r>
              <a:rPr lang="en-US" dirty="0">
                <a:solidFill>
                  <a:schemeClr val="tx2"/>
                </a:solidFill>
              </a:rPr>
              <a:t>*output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16" y="164417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</a:t>
            </a:r>
            <a:r>
              <a:rPr lang="en-US" dirty="0" err="1"/>
              <a:t>Enrichr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010" y="2013510"/>
            <a:ext cx="2614818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CSV with:</a:t>
            </a:r>
          </a:p>
          <a:p>
            <a:pPr algn="ctr"/>
            <a:r>
              <a:rPr lang="en-US" dirty="0"/>
              <a:t>Gene    log2FC     p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0460" y="2024577"/>
            <a:ext cx="200465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 Top 100 Up</a:t>
            </a:r>
          </a:p>
          <a:p>
            <a:pPr algn="ctr"/>
            <a:r>
              <a:rPr lang="en-US" dirty="0"/>
              <a:t>and Top 100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6743" y="2024577"/>
            <a:ext cx="168591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 </a:t>
            </a:r>
            <a:r>
              <a:rPr lang="en-US" dirty="0" err="1"/>
              <a:t>Enrichr</a:t>
            </a:r>
            <a:endParaRPr lang="en-US" dirty="0"/>
          </a:p>
          <a:p>
            <a:pPr algn="ctr"/>
            <a:r>
              <a:rPr lang="en-US" dirty="0"/>
              <a:t>GO BP, MF, CC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3489" y="2024577"/>
            <a:ext cx="20377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Reformat for easier </a:t>
            </a:r>
          </a:p>
          <a:p>
            <a:pPr algn="ctr"/>
            <a:r>
              <a:rPr lang="en-US" dirty="0" err="1"/>
              <a:t>Revigo</a:t>
            </a:r>
            <a:r>
              <a:rPr lang="en-US" dirty="0"/>
              <a:t> 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49698" y="1967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******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09703" y="1967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**</a:t>
            </a:r>
          </a:p>
        </p:txBody>
      </p: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838828" y="2336676"/>
            <a:ext cx="431632" cy="11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5275111" y="2347743"/>
            <a:ext cx="431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7392654" y="2347743"/>
            <a:ext cx="610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010" y="3547817"/>
            <a:ext cx="2614818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CSV with:</a:t>
            </a:r>
          </a:p>
          <a:p>
            <a:pPr algn="ctr"/>
            <a:r>
              <a:rPr lang="en-US" dirty="0"/>
              <a:t>Gene    log2FC     p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84" y="317848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 </a:t>
            </a:r>
            <a:r>
              <a:rPr lang="en-US" dirty="0" err="1"/>
              <a:t>iLINCS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6640" y="3686316"/>
            <a:ext cx="151195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 L1000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95629" y="3614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</a:t>
            </a:r>
          </a:p>
        </p:txBody>
      </p:sp>
      <p:cxnSp>
        <p:nvCxnSpPr>
          <p:cNvPr id="27" name="Straight Arrow Connector 26"/>
          <p:cNvCxnSpPr>
            <a:stCxn id="21" idx="3"/>
            <a:endCxn id="23" idx="1"/>
          </p:cNvCxnSpPr>
          <p:nvPr/>
        </p:nvCxnSpPr>
        <p:spPr>
          <a:xfrm flipV="1">
            <a:off x="2838828" y="3870982"/>
            <a:ext cx="567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98929" y="4940913"/>
            <a:ext cx="421140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So ultimately, current R script runs</a:t>
            </a:r>
          </a:p>
          <a:p>
            <a:r>
              <a:rPr lang="en-US" dirty="0"/>
              <a:t>analyses but rest (condense pathways,</a:t>
            </a:r>
          </a:p>
          <a:p>
            <a:r>
              <a:rPr lang="en-US" dirty="0"/>
              <a:t>id similarities, draw conclusions) is manual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19126" t="20801" r="75654" b="34473"/>
          <a:stretch/>
        </p:blipFill>
        <p:spPr>
          <a:xfrm>
            <a:off x="10601075" y="3023826"/>
            <a:ext cx="1590925" cy="38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Analysis - GSEA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010" y="1385899"/>
            <a:ext cx="293061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Upregulated (p&lt;0.05, +ES)</a:t>
            </a:r>
          </a:p>
          <a:p>
            <a:pPr algn="ctr"/>
            <a:r>
              <a:rPr lang="en-US" dirty="0"/>
              <a:t>Downregulated (p&lt;0.05, -ES)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6883" y="2241437"/>
            <a:ext cx="203773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Reformat for easier </a:t>
            </a:r>
          </a:p>
          <a:p>
            <a:pPr algn="ctr"/>
            <a:r>
              <a:rPr lang="en-US" dirty="0" err="1"/>
              <a:t>Revigo</a:t>
            </a:r>
            <a:r>
              <a:rPr lang="en-US" dirty="0"/>
              <a:t> 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792" y="3365780"/>
            <a:ext cx="213391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Reformat and extract</a:t>
            </a:r>
          </a:p>
          <a:p>
            <a:pPr algn="ctr"/>
            <a:r>
              <a:rPr lang="en-US" dirty="0"/>
              <a:t>LE genes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7948" y="2241437"/>
            <a:ext cx="1838965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Submit genes/FC 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Revigo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609600" y="2036327"/>
            <a:ext cx="507283" cy="528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609600" y="2032230"/>
            <a:ext cx="459192" cy="1656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0241" y="2241436"/>
            <a:ext cx="2506647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Copy BP, MF, CC tables </a:t>
            </a:r>
          </a:p>
          <a:p>
            <a:pPr algn="ctr"/>
            <a:r>
              <a:rPr lang="en-US" dirty="0"/>
              <a:t>and </a:t>
            </a:r>
            <a:r>
              <a:rPr lang="en-US" dirty="0" err="1"/>
              <a:t>Treeview</a:t>
            </a:r>
            <a:r>
              <a:rPr lang="en-US" dirty="0"/>
              <a:t> to Excel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0216" y="2241436"/>
            <a:ext cx="3570208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Look across these results to id </a:t>
            </a:r>
          </a:p>
          <a:p>
            <a:pPr algn="ctr"/>
            <a:r>
              <a:rPr lang="en-US" dirty="0"/>
              <a:t>Enriched pathways/functional trends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16" y="143767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in:</a:t>
            </a:r>
          </a:p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7948" y="3264170"/>
            <a:ext cx="2146742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pivot table </a:t>
            </a:r>
          </a:p>
          <a:p>
            <a:pPr algn="ctr"/>
            <a:r>
              <a:rPr lang="en-US" dirty="0"/>
              <a:t>to count # of times</a:t>
            </a:r>
          </a:p>
          <a:p>
            <a:pPr algn="ctr"/>
            <a:r>
              <a:rPr lang="en-US" dirty="0"/>
              <a:t>LE genes appeared</a:t>
            </a:r>
          </a:p>
          <a:p>
            <a:pPr algn="ctr"/>
            <a:r>
              <a:rPr lang="en-US" dirty="0"/>
              <a:t>in enriched pathways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0118" y="3227280"/>
            <a:ext cx="2204450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 20:  look up,</a:t>
            </a:r>
          </a:p>
          <a:p>
            <a:pPr algn="ctr"/>
            <a:r>
              <a:rPr lang="en-US" dirty="0"/>
              <a:t>compare to pathways,</a:t>
            </a:r>
          </a:p>
          <a:p>
            <a:pPr algn="ctr"/>
            <a:r>
              <a:rPr lang="en-US" dirty="0"/>
              <a:t>Kaleidoscope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3560" y="4490123"/>
            <a:ext cx="2428870" cy="64633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 out LE genes with</a:t>
            </a:r>
          </a:p>
          <a:p>
            <a:pPr algn="ctr"/>
            <a:r>
              <a:rPr lang="en-US" dirty="0"/>
              <a:t>log2FC &gt;0.3 or &lt;-0.3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09996" y="3892552"/>
            <a:ext cx="2582758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Enrichr</a:t>
            </a:r>
            <a:r>
              <a:rPr lang="en-US" dirty="0"/>
              <a:t> and Kaleidoscope</a:t>
            </a:r>
          </a:p>
          <a:p>
            <a:pPr algn="ctr"/>
            <a:r>
              <a:rPr lang="en-US" dirty="0"/>
              <a:t>To get idea of function </a:t>
            </a:r>
          </a:p>
          <a:p>
            <a:pPr algn="ctr"/>
            <a:r>
              <a:rPr lang="en-US" dirty="0"/>
              <a:t>For these key genes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6102" y="5018522"/>
            <a:ext cx="2846108" cy="118872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did this with LE genes </a:t>
            </a:r>
          </a:p>
          <a:p>
            <a:pPr algn="ctr"/>
            <a:r>
              <a:rPr lang="en-US" dirty="0"/>
              <a:t>across comparisons/datasets</a:t>
            </a:r>
          </a:p>
          <a:p>
            <a:pPr algn="ctr"/>
            <a:r>
              <a:rPr lang="en-US" dirty="0"/>
              <a:t>to see what is consistent</a:t>
            </a:r>
          </a:p>
        </p:txBody>
      </p: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>
            <a:off x="3154620" y="2564603"/>
            <a:ext cx="333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3" idx="1"/>
          </p:cNvCxnSpPr>
          <p:nvPr/>
        </p:nvCxnSpPr>
        <p:spPr>
          <a:xfrm flipV="1">
            <a:off x="5326913" y="2564602"/>
            <a:ext cx="3333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5" idx="1"/>
          </p:cNvCxnSpPr>
          <p:nvPr/>
        </p:nvCxnSpPr>
        <p:spPr>
          <a:xfrm>
            <a:off x="8166888" y="2564602"/>
            <a:ext cx="333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</p:cNvCxnSpPr>
          <p:nvPr/>
        </p:nvCxnSpPr>
        <p:spPr>
          <a:xfrm flipV="1">
            <a:off x="3202710" y="3688945"/>
            <a:ext cx="2852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8" idx="1"/>
          </p:cNvCxnSpPr>
          <p:nvPr/>
        </p:nvCxnSpPr>
        <p:spPr>
          <a:xfrm flipV="1">
            <a:off x="5634690" y="3688945"/>
            <a:ext cx="635428" cy="17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19" idx="1"/>
          </p:cNvCxnSpPr>
          <p:nvPr/>
        </p:nvCxnSpPr>
        <p:spPr>
          <a:xfrm>
            <a:off x="5634690" y="3864335"/>
            <a:ext cx="548870" cy="948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0" idx="1"/>
          </p:cNvCxnSpPr>
          <p:nvPr/>
        </p:nvCxnSpPr>
        <p:spPr>
          <a:xfrm flipV="1">
            <a:off x="8612430" y="4354217"/>
            <a:ext cx="497566" cy="45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9" idx="3"/>
            <a:endCxn id="21" idx="1"/>
          </p:cNvCxnSpPr>
          <p:nvPr/>
        </p:nvCxnSpPr>
        <p:spPr>
          <a:xfrm>
            <a:off x="8612430" y="4813289"/>
            <a:ext cx="413672" cy="79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669</Words>
  <Application>Microsoft Office PowerPoint</Application>
  <PresentationFormat>Widescreen</PresentationFormat>
  <Paragraphs>184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 Pod RNAseq Analysis</vt:lpstr>
      <vt:lpstr>3 Pods</vt:lpstr>
      <vt:lpstr>Application note</vt:lpstr>
      <vt:lpstr>Other content in workflow?</vt:lpstr>
      <vt:lpstr>Existing R 3 pod pipeline</vt:lpstr>
      <vt:lpstr>R script (input)</vt:lpstr>
      <vt:lpstr>R script</vt:lpstr>
      <vt:lpstr>R script</vt:lpstr>
      <vt:lpstr>Manual Analysis - GSEA</vt:lpstr>
      <vt:lpstr>Manual Analysis – Enrichr &amp; iLINCS</vt:lpstr>
      <vt:lpstr>Other existing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3 pod pipeline</dc:title>
  <dc:creator>Marissa Smail</dc:creator>
  <cp:lastModifiedBy>Smail, Marissa (smailma)</cp:lastModifiedBy>
  <cp:revision>8</cp:revision>
  <dcterms:created xsi:type="dcterms:W3CDTF">2020-04-24T20:14:31Z</dcterms:created>
  <dcterms:modified xsi:type="dcterms:W3CDTF">2020-09-07T20:32:16Z</dcterms:modified>
</cp:coreProperties>
</file>