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B829-6844-439A-8EBB-4DBBEF89E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29AF-7509-4DFD-9EDE-FA932CCB7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3DC09-CF72-4B7C-8C83-5C4B1644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FD2B-C31A-435A-834D-A7C3820B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94C2-EB34-45BA-ADF1-86E155DF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250C-0949-43CD-80C3-86F61DA6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46334-F940-4513-9C31-E80158FD9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64FD-B713-44D8-AC5A-107CAB66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3DB6-B0B4-4E68-9583-43116FB4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6FF3E-1D9C-41B2-A64E-339FD4DF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61A80-F837-4571-A00A-2615E1FE5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8E571-1BFA-4E61-8A99-0EBF5F89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03618-A6EA-436A-A659-840D7E74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0A4D-C4FA-41F7-960F-07A3FC48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3F5F-1BFC-43C8-A544-D55615FC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3A85-BC23-4F5A-829D-4798332D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6E11-64C0-43FD-996C-6A50528A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8E18-658F-4FBE-9533-63386A0F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765-FF9B-44B4-9619-B2AEEC6C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C28CB-DBF8-497C-9D21-9ACB1793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00C0-A2A6-490E-A4C5-00E1DED5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881BD-9C7E-4F89-A549-CBC7A7B2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0939-0A62-4767-A0F4-55CAFC7F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EDB3-5474-4B1A-AE78-48B2E5C6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8016-AF7D-4780-B289-F0A1BD40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6527-D102-4A22-AFFE-77D23B4F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BBD8-E6CA-4E71-B070-9D962F0E0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61688-CCB2-4884-8B5A-20E19EDD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FEFA8-1B60-424D-8822-B2897923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E90C6-DA87-41F5-8B29-B3F74547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74B2-C51A-4D99-82F1-947F304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8243-9ACA-4813-A830-34E9C91D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A3C7A-4FE1-4C02-A658-11A3F171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33DB4-B2B5-4806-885A-0AE0D57E8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A4BD6-A232-43A3-9C7D-E0A19CFB2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77E31-E6A0-425B-A19D-016FE35C7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7CDC80-EA4B-4E54-806D-48AFDE6B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1B273-EF8D-4186-B388-F926F0DE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E12207-3A49-438D-A583-693EE9A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32F9-11BE-4BA8-8CEE-AB6E149C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DDE42-6AE7-424F-A094-06082474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F1786-DF1C-466C-BEEE-7CA1F870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756D4-727C-411A-AB1E-11B3A4F1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0D151-D45D-4492-B14B-67DAD0E7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01574-3322-436B-821A-E32EE667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AA02D-EC42-4B84-AB92-AF13D71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1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8CFFF-6D75-4092-9BD2-6BDE23CE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D0F6-FD00-4D27-8289-9F31964B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E573-EE9B-4357-846D-AA1BB7308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AA28-76ED-43B1-8D50-625B107E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C3C97-BAF2-4E6A-A312-A6A39697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2D3D-6421-4A8D-8A6A-0A32E56D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D826-8A41-4796-8F88-F2F2617D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8333B3-7E2B-4120-95D4-B08C93537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F803A-49B5-4633-B51C-885EFF0D9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8915-750E-4634-970A-5AC063A0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35A5-E00E-46EE-82B8-DC70225B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C14EB-B506-4C06-9E05-5FD19902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DE1D5-90E4-477C-BF64-AF68EDEA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D6B4-C3A4-4753-834C-0546FFCF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8A06-36B5-4DA1-AE9B-7CFD20199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A6845-E43D-4F57-AE0B-ABBA05894DEC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9B7D-0337-4E2F-9BA6-BBF467D8C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41009-EB70-4D79-A9AA-07852737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C83B3-CDDD-4132-87E2-59A62BD3E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baderlab.org/EM_Genesets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FF00-97AC-40CC-9FF0-73FD90BCC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BioPathNet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71037-0C09-42AB-AF93-EDB438EA5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9/9/2020</a:t>
            </a:r>
          </a:p>
        </p:txBody>
      </p:sp>
    </p:spTree>
    <p:extLst>
      <p:ext uri="{BB962C8B-B14F-4D97-AF65-F5344CB8AC3E}">
        <p14:creationId xmlns:p14="http://schemas.microsoft.com/office/powerpoint/2010/main" val="8972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D1530-3BB1-4CB6-AACE-F59FB58B720A}"/>
              </a:ext>
            </a:extLst>
          </p:cNvPr>
          <p:cNvSpPr txBox="1"/>
          <p:nvPr/>
        </p:nvSpPr>
        <p:spPr>
          <a:xfrm>
            <a:off x="3978797" y="223658"/>
            <a:ext cx="306324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Comparison across pods for similar mechanisms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31800-2A00-4A49-B2B3-5D4D815BD7A3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19F316-BF43-4E0D-A4C4-81E810931472}"/>
              </a:ext>
            </a:extLst>
          </p:cNvPr>
          <p:cNvSpPr txBox="1"/>
          <p:nvPr/>
        </p:nvSpPr>
        <p:spPr>
          <a:xfrm>
            <a:off x="3978797" y="1046442"/>
            <a:ext cx="3063240" cy="1600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across significant pathways and drug targets to identify mechanisms that are present in multiple pods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(I’ve always done this manually, but it would be great if we could find a computational way to do it)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25BF37-B22D-41AF-A753-3EB54E19BE6F}"/>
              </a:ext>
            </a:extLst>
          </p:cNvPr>
          <p:cNvSpPr txBox="1"/>
          <p:nvPr/>
        </p:nvSpPr>
        <p:spPr>
          <a:xfrm>
            <a:off x="2277794" y="3047441"/>
            <a:ext cx="306324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some way to search key terms or themes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7C856-C3F0-4FED-9C91-B04A4E7C79D4}"/>
              </a:ext>
            </a:extLst>
          </p:cNvPr>
          <p:cNvSpPr txBox="1"/>
          <p:nvPr/>
        </p:nvSpPr>
        <p:spPr>
          <a:xfrm>
            <a:off x="2277794" y="3896871"/>
            <a:ext cx="306324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/ </a:t>
            </a:r>
            <a:r>
              <a:rPr lang="en-US" sz="1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</a:t>
            </a:r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 of these terms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47CBBB-C1BF-42A1-B349-A31193CBDD75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5510417" y="746878"/>
            <a:ext cx="0" cy="29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2EC3-E604-441A-801B-2969344DDD7F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809414" y="2646880"/>
            <a:ext cx="1701003" cy="4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8C83DC-F7FB-4839-A45B-53EE2C99D7DD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3809414" y="3570661"/>
            <a:ext cx="0" cy="32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2FB537-026A-4ED4-9452-8261956EB834}"/>
              </a:ext>
            </a:extLst>
          </p:cNvPr>
          <p:cNvSpPr txBox="1"/>
          <p:nvPr/>
        </p:nvSpPr>
        <p:spPr>
          <a:xfrm>
            <a:off x="5835146" y="3047441"/>
            <a:ext cx="3063240" cy="5232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way to identify top hits in each pod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132352-70F9-4839-A94E-FF9BDD49BFA4}"/>
              </a:ext>
            </a:extLst>
          </p:cNvPr>
          <p:cNvSpPr txBox="1"/>
          <p:nvPr/>
        </p:nvSpPr>
        <p:spPr>
          <a:xfrm>
            <a:off x="5835146" y="3939541"/>
            <a:ext cx="3063240" cy="30777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/ </a:t>
            </a:r>
            <a:r>
              <a:rPr lang="en-US" sz="1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</a:t>
            </a:r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diagram of these hits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0D1594-CFAF-4C4A-A918-AC0BB48E6467}"/>
              </a:ext>
            </a:extLst>
          </p:cNvPr>
          <p:cNvCxnSpPr>
            <a:stCxn id="9" idx="2"/>
            <a:endCxn id="21" idx="0"/>
          </p:cNvCxnSpPr>
          <p:nvPr/>
        </p:nvCxnSpPr>
        <p:spPr>
          <a:xfrm>
            <a:off x="5510417" y="2646880"/>
            <a:ext cx="1856349" cy="400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560FDE-8204-4F8A-A0C1-84C63C8FCDD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7366766" y="3570661"/>
            <a:ext cx="0" cy="3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249A-D753-4828-85D4-3DDAC4B5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FA50-6C91-441F-99BC-334CF07E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Ultimate output would probably be report of tables and figures, as well as excel files of bigger datasets</a:t>
            </a:r>
          </a:p>
          <a:p>
            <a:r>
              <a:rPr lang="en-US" dirty="0"/>
              <a:t>Use cancer dataset to demo</a:t>
            </a:r>
          </a:p>
          <a:p>
            <a:r>
              <a:rPr lang="en-US" dirty="0"/>
              <a:t>We’ll really be working on 2 versions of this</a:t>
            </a:r>
          </a:p>
          <a:p>
            <a:pPr lvl="1"/>
            <a:r>
              <a:rPr lang="en-US" dirty="0"/>
              <a:t>One for the application note that is simpler and does not use “Hunter” </a:t>
            </a:r>
          </a:p>
          <a:p>
            <a:pPr lvl="1"/>
            <a:r>
              <a:rPr lang="en-US" dirty="0"/>
              <a:t>One for the lab that integrates “Hunter” to categorize/visualize pathways</a:t>
            </a:r>
          </a:p>
          <a:p>
            <a:pPr lvl="2"/>
            <a:r>
              <a:rPr lang="en-US" dirty="0"/>
              <a:t>Experiment more with additional applications in this version</a:t>
            </a:r>
          </a:p>
          <a:p>
            <a:r>
              <a:rPr lang="en-US" dirty="0"/>
              <a:t>If possible, down the road, maybe:</a:t>
            </a:r>
          </a:p>
          <a:p>
            <a:pPr lvl="1"/>
            <a:r>
              <a:rPr lang="en-US" dirty="0"/>
              <a:t>Integrate way to analyze multiple datasets at once, to allow for comparison</a:t>
            </a:r>
          </a:p>
          <a:p>
            <a:pPr lvl="1"/>
            <a:r>
              <a:rPr lang="en-US" dirty="0"/>
              <a:t>Add other pods based on Ram’s extended analyses</a:t>
            </a:r>
          </a:p>
        </p:txBody>
      </p:sp>
    </p:spTree>
    <p:extLst>
      <p:ext uri="{BB962C8B-B14F-4D97-AF65-F5344CB8AC3E}">
        <p14:creationId xmlns:p14="http://schemas.microsoft.com/office/powerpoint/2010/main" val="314602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44AA2-80DD-497F-8ABF-73F1DC053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025511-3776-45C8-99B6-872184CB0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9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57B5F-C136-41D0-92D7-6EDC5E641B1A}"/>
              </a:ext>
            </a:extLst>
          </p:cNvPr>
          <p:cNvSpPr txBox="1"/>
          <p:nvPr/>
        </p:nvSpPr>
        <p:spPr>
          <a:xfrm>
            <a:off x="5485550" y="367891"/>
            <a:ext cx="30609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Differential Expression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9640A-8120-4D54-BDFF-F75BDFCF6FF2}"/>
              </a:ext>
            </a:extLst>
          </p:cNvPr>
          <p:cNvSpPr txBox="1"/>
          <p:nvPr/>
        </p:nvSpPr>
        <p:spPr>
          <a:xfrm>
            <a:off x="8137872" y="1171717"/>
            <a:ext cx="3657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Perturbagen 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889544-CADF-42B7-9500-0B03FA407036}"/>
              </a:ext>
            </a:extLst>
          </p:cNvPr>
          <p:cNvSpPr txBox="1"/>
          <p:nvPr/>
        </p:nvSpPr>
        <p:spPr>
          <a:xfrm>
            <a:off x="5493419" y="5155848"/>
            <a:ext cx="3063240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across pods for similar mechanisms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Venn diagram of key terms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6B6722-AA31-40B3-8363-145A7531F4AE}"/>
              </a:ext>
            </a:extLst>
          </p:cNvPr>
          <p:cNvGrpSpPr/>
          <p:nvPr/>
        </p:nvGrpSpPr>
        <p:grpSpPr>
          <a:xfrm>
            <a:off x="684045" y="1155968"/>
            <a:ext cx="4919557" cy="3524084"/>
            <a:chOff x="543365" y="1155968"/>
            <a:chExt cx="4919557" cy="3524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BAD08-433A-4315-9675-81F75B559903}"/>
                </a:ext>
              </a:extLst>
            </p:cNvPr>
            <p:cNvSpPr txBox="1"/>
            <p:nvPr/>
          </p:nvSpPr>
          <p:spPr>
            <a:xfrm>
              <a:off x="1115317" y="1155968"/>
              <a:ext cx="3657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Full Transcriptome Pathway Analysis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0D10F4-F837-4CEB-8110-5F0A1A83AD36}"/>
                </a:ext>
              </a:extLst>
            </p:cNvPr>
            <p:cNvSpPr txBox="1"/>
            <p:nvPr/>
          </p:nvSpPr>
          <p:spPr>
            <a:xfrm>
              <a:off x="1045578" y="1470311"/>
              <a:ext cx="3657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Rank order genes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50448B-A29E-4211-83D0-2CE92724C25D}"/>
                </a:ext>
              </a:extLst>
            </p:cNvPr>
            <p:cNvSpPr txBox="1"/>
            <p:nvPr/>
          </p:nvSpPr>
          <p:spPr>
            <a:xfrm>
              <a:off x="1045578" y="1940570"/>
              <a:ext cx="3657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Run GSEA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FDD5C-DE77-46EC-A5C6-89A496219F55}"/>
                </a:ext>
              </a:extLst>
            </p:cNvPr>
            <p:cNvSpPr txBox="1"/>
            <p:nvPr/>
          </p:nvSpPr>
          <p:spPr>
            <a:xfrm>
              <a:off x="595680" y="2478917"/>
              <a:ext cx="2023862" cy="738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Identify significantly up- and downregulated pathways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1DE4A4-E73A-4A39-B34B-DB158876C0B5}"/>
                </a:ext>
              </a:extLst>
            </p:cNvPr>
            <p:cNvSpPr txBox="1"/>
            <p:nvPr/>
          </p:nvSpPr>
          <p:spPr>
            <a:xfrm>
              <a:off x="2976366" y="2586639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Identify leading edge (LE) genes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A175E1-30D3-49FB-84A7-A533D434AB3E}"/>
                </a:ext>
              </a:extLst>
            </p:cNvPr>
            <p:cNvSpPr txBox="1"/>
            <p:nvPr/>
          </p:nvSpPr>
          <p:spPr>
            <a:xfrm>
              <a:off x="607862" y="4156832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Heatmap of pathway enrichment scores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1CBFED-76CD-468C-B826-517740A74FF3}"/>
                </a:ext>
              </a:extLst>
            </p:cNvPr>
            <p:cNvSpPr txBox="1"/>
            <p:nvPr/>
          </p:nvSpPr>
          <p:spPr>
            <a:xfrm>
              <a:off x="1852474" y="3396346"/>
              <a:ext cx="201168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Bar graph of 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top LE genes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529529-D69A-4E29-9498-1CCB5C60BAB0}"/>
                </a:ext>
              </a:extLst>
            </p:cNvPr>
            <p:cNvSpPr txBox="1"/>
            <p:nvPr/>
          </p:nvSpPr>
          <p:spPr>
            <a:xfrm>
              <a:off x="3451242" y="3396346"/>
              <a:ext cx="201168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 type analysis (Kaleidoscope)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7D9271-C795-4FDB-91DE-0F4594282756}"/>
                </a:ext>
              </a:extLst>
            </p:cNvPr>
            <p:cNvSpPr/>
            <p:nvPr/>
          </p:nvSpPr>
          <p:spPr>
            <a:xfrm>
              <a:off x="543365" y="1159761"/>
              <a:ext cx="4801505" cy="35202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0A6ECBE-65BC-4AF4-8830-D21ABD32D941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>
              <a:off x="2874378" y="1778088"/>
              <a:ext cx="0" cy="16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13479DF-C420-48B0-8B28-2DA0B36517C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607611" y="2248347"/>
              <a:ext cx="1266767" cy="230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BA85256-1B3E-493C-99D4-87E9B4D7AB77}"/>
                </a:ext>
              </a:extLst>
            </p:cNvPr>
            <p:cNvCxnSpPr>
              <a:stCxn id="20" idx="2"/>
              <a:endCxn id="24" idx="0"/>
            </p:cNvCxnSpPr>
            <p:nvPr/>
          </p:nvCxnSpPr>
          <p:spPr>
            <a:xfrm>
              <a:off x="2874378" y="2248347"/>
              <a:ext cx="1107828" cy="33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DE08B08-0706-4F2C-82A3-04EB9DF775ED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1607611" y="3217581"/>
              <a:ext cx="6091" cy="93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6E68547-CEF0-42BD-97E0-FCA560B2320B}"/>
                </a:ext>
              </a:extLst>
            </p:cNvPr>
            <p:cNvCxnSpPr>
              <a:stCxn id="24" idx="2"/>
              <a:endCxn id="28" idx="0"/>
            </p:cNvCxnSpPr>
            <p:nvPr/>
          </p:nvCxnSpPr>
          <p:spPr>
            <a:xfrm flipH="1">
              <a:off x="2858314" y="3109859"/>
              <a:ext cx="1123892" cy="286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AA0E28A-5034-421E-80F2-63E73D7E1D41}"/>
                </a:ext>
              </a:extLst>
            </p:cNvPr>
            <p:cNvCxnSpPr>
              <a:stCxn id="24" idx="2"/>
              <a:endCxn id="30" idx="0"/>
            </p:cNvCxnSpPr>
            <p:nvPr/>
          </p:nvCxnSpPr>
          <p:spPr>
            <a:xfrm>
              <a:off x="3982206" y="3109859"/>
              <a:ext cx="474876" cy="286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487EC10-E22E-4942-8B02-880DFB9A9621}"/>
              </a:ext>
            </a:extLst>
          </p:cNvPr>
          <p:cNvGrpSpPr/>
          <p:nvPr/>
        </p:nvGrpSpPr>
        <p:grpSpPr>
          <a:xfrm>
            <a:off x="5598942" y="1155915"/>
            <a:ext cx="2861433" cy="3524137"/>
            <a:chOff x="5598942" y="1155915"/>
            <a:chExt cx="2861433" cy="35241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9F0735-99A0-4BFD-9461-96582C454581}"/>
                </a:ext>
              </a:extLst>
            </p:cNvPr>
            <p:cNvSpPr txBox="1"/>
            <p:nvPr/>
          </p:nvSpPr>
          <p:spPr>
            <a:xfrm>
              <a:off x="5598942" y="1171718"/>
              <a:ext cx="286143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Targeted Pathway Analysis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C8C198-20B3-43B5-AEF9-5F802666BC83}"/>
                </a:ext>
              </a:extLst>
            </p:cNvPr>
            <p:cNvSpPr txBox="1"/>
            <p:nvPr/>
          </p:nvSpPr>
          <p:spPr>
            <a:xfrm>
              <a:off x="5850048" y="1470311"/>
              <a:ext cx="2359221" cy="738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Extract Top 100 upregulated and downregulated genes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B0A42B-576E-4E10-9806-AF5169DB08D5}"/>
                </a:ext>
              </a:extLst>
            </p:cNvPr>
            <p:cNvSpPr txBox="1"/>
            <p:nvPr/>
          </p:nvSpPr>
          <p:spPr>
            <a:xfrm>
              <a:off x="6023818" y="2586639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Run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Enrichr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(GO BP, MF, CC)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F01789-3361-45CB-BDC3-EFD84B85D24C}"/>
                </a:ext>
              </a:extLst>
            </p:cNvPr>
            <p:cNvSpPr txBox="1"/>
            <p:nvPr/>
          </p:nvSpPr>
          <p:spPr>
            <a:xfrm>
              <a:off x="5807693" y="3396346"/>
              <a:ext cx="2443931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Identify significantly up- and downregulated pathways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D8DB74-5CF8-440C-B7E2-7CC89A8CD053}"/>
                </a:ext>
              </a:extLst>
            </p:cNvPr>
            <p:cNvSpPr txBox="1"/>
            <p:nvPr/>
          </p:nvSpPr>
          <p:spPr>
            <a:xfrm>
              <a:off x="6023818" y="4156832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Heatmap of pathway combined scores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89846A-A0A2-41E9-A466-C8B80FAA76F0}"/>
                </a:ext>
              </a:extLst>
            </p:cNvPr>
            <p:cNvSpPr/>
            <p:nvPr/>
          </p:nvSpPr>
          <p:spPr>
            <a:xfrm>
              <a:off x="5658058" y="1155915"/>
              <a:ext cx="2743200" cy="35202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EB3C2C-77E2-4D49-A11C-6243D9339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9658" y="2208975"/>
              <a:ext cx="1" cy="3776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0727EA4-F916-44D7-9656-9B4DCAB0E00B}"/>
                </a:ext>
              </a:extLst>
            </p:cNvPr>
            <p:cNvCxnSpPr>
              <a:cxnSpLocks/>
            </p:cNvCxnSpPr>
            <p:nvPr/>
          </p:nvCxnSpPr>
          <p:spPr>
            <a:xfrm>
              <a:off x="7029658" y="3109859"/>
              <a:ext cx="1" cy="2864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57A8953-2F54-48D8-8E0D-22F9F69B4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9658" y="3919566"/>
              <a:ext cx="1" cy="2372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3CF1EAD-029F-46DE-A4A7-74F9C91D5C10}"/>
              </a:ext>
            </a:extLst>
          </p:cNvPr>
          <p:cNvGrpSpPr/>
          <p:nvPr/>
        </p:nvGrpSpPr>
        <p:grpSpPr>
          <a:xfrm>
            <a:off x="8556659" y="1159761"/>
            <a:ext cx="2743200" cy="3516445"/>
            <a:chOff x="8556659" y="1159761"/>
            <a:chExt cx="2743200" cy="35164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9AC178-DE1C-4BFF-93C0-E87923C244A0}"/>
                </a:ext>
              </a:extLst>
            </p:cNvPr>
            <p:cNvSpPr txBox="1"/>
            <p:nvPr/>
          </p:nvSpPr>
          <p:spPr>
            <a:xfrm>
              <a:off x="8922419" y="1470311"/>
              <a:ext cx="201168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Extract L1000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6F94BC-673D-4711-B6ED-1318B3E3255A}"/>
                </a:ext>
              </a:extLst>
            </p:cNvPr>
            <p:cNvSpPr txBox="1"/>
            <p:nvPr/>
          </p:nvSpPr>
          <p:spPr>
            <a:xfrm>
              <a:off x="8922419" y="2478917"/>
              <a:ext cx="2011680" cy="738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iLINCS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for connected perturbagens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F702CF-E1A3-4CDC-9827-42BC38449D90}"/>
                </a:ext>
              </a:extLst>
            </p:cNvPr>
            <p:cNvSpPr txBox="1"/>
            <p:nvPr/>
          </p:nvSpPr>
          <p:spPr>
            <a:xfrm>
              <a:off x="8922419" y="3396346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API L1000FWD / Drug Bank for MOAs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65A6ED-A973-45D0-9B5C-FFCDBC74BF96}"/>
                </a:ext>
              </a:extLst>
            </p:cNvPr>
            <p:cNvSpPr txBox="1"/>
            <p:nvPr/>
          </p:nvSpPr>
          <p:spPr>
            <a:xfrm>
              <a:off x="8922419" y="4264554"/>
              <a:ext cx="201168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Bar graph of top MOAs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001A3B-24FF-4FDD-A561-525EC73A491F}"/>
                </a:ext>
              </a:extLst>
            </p:cNvPr>
            <p:cNvSpPr/>
            <p:nvPr/>
          </p:nvSpPr>
          <p:spPr>
            <a:xfrm>
              <a:off x="8556659" y="1159761"/>
              <a:ext cx="2743200" cy="351644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CC8487D-E26E-4D45-94FD-00284ED47D06}"/>
                </a:ext>
              </a:extLst>
            </p:cNvPr>
            <p:cNvCxnSpPr>
              <a:cxnSpLocks/>
            </p:cNvCxnSpPr>
            <p:nvPr/>
          </p:nvCxnSpPr>
          <p:spPr>
            <a:xfrm>
              <a:off x="9928259" y="1778088"/>
              <a:ext cx="0" cy="7008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7E6FF6F-437D-4124-9A5F-0E8B3BC5C789}"/>
                </a:ext>
              </a:extLst>
            </p:cNvPr>
            <p:cNvCxnSpPr>
              <a:cxnSpLocks/>
            </p:cNvCxnSpPr>
            <p:nvPr/>
          </p:nvCxnSpPr>
          <p:spPr>
            <a:xfrm>
              <a:off x="9928259" y="3217581"/>
              <a:ext cx="0" cy="17876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D9E23C-BBE5-4A88-BB6E-B31613ADBC13}"/>
                </a:ext>
              </a:extLst>
            </p:cNvPr>
            <p:cNvCxnSpPr>
              <a:cxnSpLocks/>
            </p:cNvCxnSpPr>
            <p:nvPr/>
          </p:nvCxnSpPr>
          <p:spPr>
            <a:xfrm>
              <a:off x="9928259" y="3919566"/>
              <a:ext cx="0" cy="3449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8CF2D41-165B-49DD-B291-EFA9A62F614F}"/>
              </a:ext>
            </a:extLst>
          </p:cNvPr>
          <p:cNvCxnSpPr/>
          <p:nvPr/>
        </p:nvCxnSpPr>
        <p:spPr>
          <a:xfrm>
            <a:off x="7045812" y="5613046"/>
            <a:ext cx="0" cy="23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89C743E-2A62-4C21-B1B0-2F0049167FE1}"/>
              </a:ext>
            </a:extLst>
          </p:cNvPr>
          <p:cNvCxnSpPr>
            <a:stCxn id="4" idx="2"/>
            <a:endCxn id="68" idx="0"/>
          </p:cNvCxnSpPr>
          <p:nvPr/>
        </p:nvCxnSpPr>
        <p:spPr>
          <a:xfrm flipH="1">
            <a:off x="3084798" y="675668"/>
            <a:ext cx="3931219" cy="48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398242-F1A6-43C3-BA3A-D6E8CD41ED0C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016017" y="675668"/>
            <a:ext cx="13642" cy="49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9724120-27A0-4905-8C61-277FAF3E0414}"/>
              </a:ext>
            </a:extLst>
          </p:cNvPr>
          <p:cNvCxnSpPr>
            <a:stCxn id="4" idx="2"/>
            <a:endCxn id="73" idx="0"/>
          </p:cNvCxnSpPr>
          <p:nvPr/>
        </p:nvCxnSpPr>
        <p:spPr>
          <a:xfrm>
            <a:off x="7016017" y="675668"/>
            <a:ext cx="2912242" cy="48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776C7C7-43D7-49F8-8F29-3F7FEA7FF48B}"/>
              </a:ext>
            </a:extLst>
          </p:cNvPr>
          <p:cNvCxnSpPr>
            <a:stCxn id="68" idx="2"/>
            <a:endCxn id="60" idx="0"/>
          </p:cNvCxnSpPr>
          <p:nvPr/>
        </p:nvCxnSpPr>
        <p:spPr>
          <a:xfrm>
            <a:off x="3084798" y="4680052"/>
            <a:ext cx="3940241" cy="47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CEDFB7-A66A-4407-A462-9BEBCC9C67BC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flipH="1">
            <a:off x="7025039" y="4680052"/>
            <a:ext cx="4619" cy="47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2D3F474-6ABF-4F13-8C73-51689FC98EDB}"/>
              </a:ext>
            </a:extLst>
          </p:cNvPr>
          <p:cNvCxnSpPr>
            <a:stCxn id="73" idx="2"/>
            <a:endCxn id="60" idx="0"/>
          </p:cNvCxnSpPr>
          <p:nvPr/>
        </p:nvCxnSpPr>
        <p:spPr>
          <a:xfrm flipH="1">
            <a:off x="7025039" y="4676206"/>
            <a:ext cx="2903220" cy="4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87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41953-51F0-47D3-8A4B-CC833BCA9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Detailed flowchart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992EB4-A43C-4666-928F-55BAA3C87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Steps I do manually in excel right now are in </a:t>
            </a:r>
            <a:r>
              <a:rPr lang="en-US" dirty="0">
                <a:solidFill>
                  <a:schemeClr val="accent1"/>
                </a:solidFill>
              </a:rPr>
              <a:t>blue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orange</a:t>
            </a:r>
            <a:r>
              <a:rPr lang="en-US" dirty="0"/>
              <a:t> if Ali has code we could use)</a:t>
            </a:r>
          </a:p>
          <a:p>
            <a:r>
              <a:rPr lang="en-US" dirty="0"/>
              <a:t>Missing steps we need to figure out are in </a:t>
            </a:r>
            <a:r>
              <a:rPr lang="en-US" dirty="0">
                <a:solidFill>
                  <a:srgbClr val="C00000"/>
                </a:solidFill>
              </a:rPr>
              <a:t>red</a:t>
            </a:r>
          </a:p>
          <a:p>
            <a:r>
              <a:rPr lang="en-US" dirty="0"/>
              <a:t>Options to toggle settings are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</a:p>
          <a:p>
            <a:r>
              <a:rPr lang="en-US" dirty="0"/>
              <a:t>Potential output files are in </a:t>
            </a:r>
            <a:r>
              <a:rPr lang="en-US" i="1" dirty="0"/>
              <a:t>italics</a:t>
            </a:r>
          </a:p>
        </p:txBody>
      </p:sp>
    </p:spTree>
    <p:extLst>
      <p:ext uri="{BB962C8B-B14F-4D97-AF65-F5344CB8AC3E}">
        <p14:creationId xmlns:p14="http://schemas.microsoft.com/office/powerpoint/2010/main" val="114227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57B5F-C136-41D0-92D7-6EDC5E641B1A}"/>
              </a:ext>
            </a:extLst>
          </p:cNvPr>
          <p:cNvSpPr txBox="1"/>
          <p:nvPr/>
        </p:nvSpPr>
        <p:spPr>
          <a:xfrm>
            <a:off x="5485550" y="367891"/>
            <a:ext cx="30609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Differential Expression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edgeR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9640A-8120-4D54-BDFF-F75BDFCF6FF2}"/>
              </a:ext>
            </a:extLst>
          </p:cNvPr>
          <p:cNvSpPr txBox="1"/>
          <p:nvPr/>
        </p:nvSpPr>
        <p:spPr>
          <a:xfrm>
            <a:off x="8137872" y="1171717"/>
            <a:ext cx="365760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Perturbagen Analysis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889544-CADF-42B7-9500-0B03FA407036}"/>
              </a:ext>
            </a:extLst>
          </p:cNvPr>
          <p:cNvSpPr txBox="1"/>
          <p:nvPr/>
        </p:nvSpPr>
        <p:spPr>
          <a:xfrm>
            <a:off x="5493419" y="5155848"/>
            <a:ext cx="3063240" cy="954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Comparison across pods for similar mechanisms</a:t>
            </a:r>
          </a:p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Venn diagram of key terms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E6B6722-AA31-40B3-8363-145A7531F4AE}"/>
              </a:ext>
            </a:extLst>
          </p:cNvPr>
          <p:cNvGrpSpPr/>
          <p:nvPr/>
        </p:nvGrpSpPr>
        <p:grpSpPr>
          <a:xfrm>
            <a:off x="684045" y="1155968"/>
            <a:ext cx="4919557" cy="3524084"/>
            <a:chOff x="543365" y="1155968"/>
            <a:chExt cx="4919557" cy="3524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BBAD08-433A-4315-9675-81F75B559903}"/>
                </a:ext>
              </a:extLst>
            </p:cNvPr>
            <p:cNvSpPr txBox="1"/>
            <p:nvPr/>
          </p:nvSpPr>
          <p:spPr>
            <a:xfrm>
              <a:off x="1115317" y="1155968"/>
              <a:ext cx="3657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Full Transcriptome Pathway Analysis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0D10F4-F837-4CEB-8110-5F0A1A83AD36}"/>
                </a:ext>
              </a:extLst>
            </p:cNvPr>
            <p:cNvSpPr txBox="1"/>
            <p:nvPr/>
          </p:nvSpPr>
          <p:spPr>
            <a:xfrm>
              <a:off x="1045578" y="1470311"/>
              <a:ext cx="3657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Rank order genes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50448B-A29E-4211-83D0-2CE92724C25D}"/>
                </a:ext>
              </a:extLst>
            </p:cNvPr>
            <p:cNvSpPr txBox="1"/>
            <p:nvPr/>
          </p:nvSpPr>
          <p:spPr>
            <a:xfrm>
              <a:off x="1045578" y="1940570"/>
              <a:ext cx="3657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Run GSEA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CFDD5C-DE77-46EC-A5C6-89A496219F55}"/>
                </a:ext>
              </a:extLst>
            </p:cNvPr>
            <p:cNvSpPr txBox="1"/>
            <p:nvPr/>
          </p:nvSpPr>
          <p:spPr>
            <a:xfrm>
              <a:off x="595680" y="2478917"/>
              <a:ext cx="2023862" cy="738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Identify significantly up- and downregulated pathways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1DE4A4-E73A-4A39-B34B-DB158876C0B5}"/>
                </a:ext>
              </a:extLst>
            </p:cNvPr>
            <p:cNvSpPr txBox="1"/>
            <p:nvPr/>
          </p:nvSpPr>
          <p:spPr>
            <a:xfrm>
              <a:off x="2976366" y="2586639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Identify leading edge (LE) genes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A175E1-30D3-49FB-84A7-A533D434AB3E}"/>
                </a:ext>
              </a:extLst>
            </p:cNvPr>
            <p:cNvSpPr txBox="1"/>
            <p:nvPr/>
          </p:nvSpPr>
          <p:spPr>
            <a:xfrm>
              <a:off x="607862" y="4156832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Heatmap of pathway enrichment scores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1CBFED-76CD-468C-B826-517740A74FF3}"/>
                </a:ext>
              </a:extLst>
            </p:cNvPr>
            <p:cNvSpPr txBox="1"/>
            <p:nvPr/>
          </p:nvSpPr>
          <p:spPr>
            <a:xfrm>
              <a:off x="1852474" y="3396346"/>
              <a:ext cx="201168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Bar graph of </a:t>
              </a: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top LE genes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529529-D69A-4E29-9498-1CCB5C60BAB0}"/>
                </a:ext>
              </a:extLst>
            </p:cNvPr>
            <p:cNvSpPr txBox="1"/>
            <p:nvPr/>
          </p:nvSpPr>
          <p:spPr>
            <a:xfrm>
              <a:off x="3451242" y="3396346"/>
              <a:ext cx="201168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Cell type analysis (Kaleidoscope)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17D9271-C795-4FDB-91DE-0F4594282756}"/>
                </a:ext>
              </a:extLst>
            </p:cNvPr>
            <p:cNvSpPr/>
            <p:nvPr/>
          </p:nvSpPr>
          <p:spPr>
            <a:xfrm>
              <a:off x="543365" y="1159761"/>
              <a:ext cx="4801505" cy="352029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0A6ECBE-65BC-4AF4-8830-D21ABD32D941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>
              <a:off x="2874378" y="1778088"/>
              <a:ext cx="0" cy="162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13479DF-C420-48B0-8B28-2DA0B36517C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607611" y="2248347"/>
              <a:ext cx="1266767" cy="230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BA85256-1B3E-493C-99D4-87E9B4D7AB77}"/>
                </a:ext>
              </a:extLst>
            </p:cNvPr>
            <p:cNvCxnSpPr>
              <a:stCxn id="20" idx="2"/>
              <a:endCxn id="24" idx="0"/>
            </p:cNvCxnSpPr>
            <p:nvPr/>
          </p:nvCxnSpPr>
          <p:spPr>
            <a:xfrm>
              <a:off x="2874378" y="2248347"/>
              <a:ext cx="1107828" cy="338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DE08B08-0706-4F2C-82A3-04EB9DF775ED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>
              <a:off x="1607611" y="3217581"/>
              <a:ext cx="6091" cy="939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6E68547-CEF0-42BD-97E0-FCA560B2320B}"/>
                </a:ext>
              </a:extLst>
            </p:cNvPr>
            <p:cNvCxnSpPr>
              <a:stCxn id="24" idx="2"/>
              <a:endCxn id="28" idx="0"/>
            </p:cNvCxnSpPr>
            <p:nvPr/>
          </p:nvCxnSpPr>
          <p:spPr>
            <a:xfrm flipH="1">
              <a:off x="2858314" y="3109859"/>
              <a:ext cx="1123892" cy="286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AA0E28A-5034-421E-80F2-63E73D7E1D41}"/>
                </a:ext>
              </a:extLst>
            </p:cNvPr>
            <p:cNvCxnSpPr>
              <a:stCxn id="24" idx="2"/>
              <a:endCxn id="30" idx="0"/>
            </p:cNvCxnSpPr>
            <p:nvPr/>
          </p:nvCxnSpPr>
          <p:spPr>
            <a:xfrm>
              <a:off x="3982206" y="3109859"/>
              <a:ext cx="474876" cy="286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487EC10-E22E-4942-8B02-880DFB9A9621}"/>
              </a:ext>
            </a:extLst>
          </p:cNvPr>
          <p:cNvGrpSpPr/>
          <p:nvPr/>
        </p:nvGrpSpPr>
        <p:grpSpPr>
          <a:xfrm>
            <a:off x="5598942" y="1155915"/>
            <a:ext cx="2861433" cy="3524137"/>
            <a:chOff x="5598942" y="1155915"/>
            <a:chExt cx="2861433" cy="35241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9F0735-99A0-4BFD-9461-96582C454581}"/>
                </a:ext>
              </a:extLst>
            </p:cNvPr>
            <p:cNvSpPr txBox="1"/>
            <p:nvPr/>
          </p:nvSpPr>
          <p:spPr>
            <a:xfrm>
              <a:off x="5598942" y="1171718"/>
              <a:ext cx="2861433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Targeted Pathway Analysis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C8C198-20B3-43B5-AEF9-5F802666BC83}"/>
                </a:ext>
              </a:extLst>
            </p:cNvPr>
            <p:cNvSpPr txBox="1"/>
            <p:nvPr/>
          </p:nvSpPr>
          <p:spPr>
            <a:xfrm>
              <a:off x="5850048" y="1470311"/>
              <a:ext cx="2359221" cy="738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Extract Top 100 upregulated and downregulated genes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B0A42B-576E-4E10-9806-AF5169DB08D5}"/>
                </a:ext>
              </a:extLst>
            </p:cNvPr>
            <p:cNvSpPr txBox="1"/>
            <p:nvPr/>
          </p:nvSpPr>
          <p:spPr>
            <a:xfrm>
              <a:off x="6023818" y="2586639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Run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Enrichr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(GO BP, MF, CC)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6F01789-3361-45CB-BDC3-EFD84B85D24C}"/>
                </a:ext>
              </a:extLst>
            </p:cNvPr>
            <p:cNvSpPr txBox="1"/>
            <p:nvPr/>
          </p:nvSpPr>
          <p:spPr>
            <a:xfrm>
              <a:off x="5807693" y="3396346"/>
              <a:ext cx="2443931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Identify significantly up- and downregulated pathways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D8DB74-5CF8-440C-B7E2-7CC89A8CD053}"/>
                </a:ext>
              </a:extLst>
            </p:cNvPr>
            <p:cNvSpPr txBox="1"/>
            <p:nvPr/>
          </p:nvSpPr>
          <p:spPr>
            <a:xfrm>
              <a:off x="6023818" y="4156832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Heatmap of pathway combined scores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089846A-A0A2-41E9-A466-C8B80FAA76F0}"/>
                </a:ext>
              </a:extLst>
            </p:cNvPr>
            <p:cNvSpPr/>
            <p:nvPr/>
          </p:nvSpPr>
          <p:spPr>
            <a:xfrm>
              <a:off x="5658058" y="1155915"/>
              <a:ext cx="2743200" cy="352029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EEB3C2C-77E2-4D49-A11C-6243D9339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9658" y="2208975"/>
              <a:ext cx="1" cy="3776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0727EA4-F916-44D7-9656-9B4DCAB0E00B}"/>
                </a:ext>
              </a:extLst>
            </p:cNvPr>
            <p:cNvCxnSpPr>
              <a:cxnSpLocks/>
            </p:cNvCxnSpPr>
            <p:nvPr/>
          </p:nvCxnSpPr>
          <p:spPr>
            <a:xfrm>
              <a:off x="7029658" y="3109859"/>
              <a:ext cx="1" cy="2864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57A8953-2F54-48D8-8E0D-22F9F69B4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9658" y="3919566"/>
              <a:ext cx="1" cy="23726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3CF1EAD-029F-46DE-A4A7-74F9C91D5C10}"/>
              </a:ext>
            </a:extLst>
          </p:cNvPr>
          <p:cNvGrpSpPr/>
          <p:nvPr/>
        </p:nvGrpSpPr>
        <p:grpSpPr>
          <a:xfrm>
            <a:off x="8556659" y="1159761"/>
            <a:ext cx="2743200" cy="3516445"/>
            <a:chOff x="8556659" y="1159761"/>
            <a:chExt cx="2743200" cy="351644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69AC178-DE1C-4BFF-93C0-E87923C244A0}"/>
                </a:ext>
              </a:extLst>
            </p:cNvPr>
            <p:cNvSpPr txBox="1"/>
            <p:nvPr/>
          </p:nvSpPr>
          <p:spPr>
            <a:xfrm>
              <a:off x="8922419" y="1470311"/>
              <a:ext cx="201168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Extract L1000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6F94BC-673D-4711-B6ED-1318B3E3255A}"/>
                </a:ext>
              </a:extLst>
            </p:cNvPr>
            <p:cNvSpPr txBox="1"/>
            <p:nvPr/>
          </p:nvSpPr>
          <p:spPr>
            <a:xfrm>
              <a:off x="8922419" y="2478917"/>
              <a:ext cx="2011680" cy="7386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iLINCS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for connected perturbagens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F702CF-E1A3-4CDC-9827-42BC38449D90}"/>
                </a:ext>
              </a:extLst>
            </p:cNvPr>
            <p:cNvSpPr txBox="1"/>
            <p:nvPr/>
          </p:nvSpPr>
          <p:spPr>
            <a:xfrm>
              <a:off x="8922419" y="3396346"/>
              <a:ext cx="2011680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API L1000FWD / Drug Bank for MOAs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65A6ED-A973-45D0-9B5C-FFCDBC74BF96}"/>
                </a:ext>
              </a:extLst>
            </p:cNvPr>
            <p:cNvSpPr txBox="1"/>
            <p:nvPr/>
          </p:nvSpPr>
          <p:spPr>
            <a:xfrm>
              <a:off x="8922419" y="4264554"/>
              <a:ext cx="201168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Bar graph of top MOAs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001A3B-24FF-4FDD-A561-525EC73A491F}"/>
                </a:ext>
              </a:extLst>
            </p:cNvPr>
            <p:cNvSpPr/>
            <p:nvPr/>
          </p:nvSpPr>
          <p:spPr>
            <a:xfrm>
              <a:off x="8556659" y="1159761"/>
              <a:ext cx="2743200" cy="351644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CC8487D-E26E-4D45-94FD-00284ED47D06}"/>
                </a:ext>
              </a:extLst>
            </p:cNvPr>
            <p:cNvCxnSpPr>
              <a:cxnSpLocks/>
            </p:cNvCxnSpPr>
            <p:nvPr/>
          </p:nvCxnSpPr>
          <p:spPr>
            <a:xfrm>
              <a:off x="9928259" y="1778088"/>
              <a:ext cx="0" cy="7008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7E6FF6F-437D-4124-9A5F-0E8B3BC5C789}"/>
                </a:ext>
              </a:extLst>
            </p:cNvPr>
            <p:cNvCxnSpPr>
              <a:cxnSpLocks/>
            </p:cNvCxnSpPr>
            <p:nvPr/>
          </p:nvCxnSpPr>
          <p:spPr>
            <a:xfrm>
              <a:off x="9928259" y="3217581"/>
              <a:ext cx="0" cy="17876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AD9E23C-BBE5-4A88-BB6E-B31613ADBC13}"/>
                </a:ext>
              </a:extLst>
            </p:cNvPr>
            <p:cNvCxnSpPr>
              <a:cxnSpLocks/>
            </p:cNvCxnSpPr>
            <p:nvPr/>
          </p:nvCxnSpPr>
          <p:spPr>
            <a:xfrm>
              <a:off x="9928259" y="3919566"/>
              <a:ext cx="0" cy="34498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8CF2D41-165B-49DD-B291-EFA9A62F614F}"/>
              </a:ext>
            </a:extLst>
          </p:cNvPr>
          <p:cNvCxnSpPr/>
          <p:nvPr/>
        </p:nvCxnSpPr>
        <p:spPr>
          <a:xfrm>
            <a:off x="7016017" y="5627114"/>
            <a:ext cx="0" cy="23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89C743E-2A62-4C21-B1B0-2F0049167FE1}"/>
              </a:ext>
            </a:extLst>
          </p:cNvPr>
          <p:cNvCxnSpPr>
            <a:stCxn id="4" idx="2"/>
            <a:endCxn id="68" idx="0"/>
          </p:cNvCxnSpPr>
          <p:nvPr/>
        </p:nvCxnSpPr>
        <p:spPr>
          <a:xfrm flipH="1">
            <a:off x="3084798" y="675668"/>
            <a:ext cx="3931219" cy="48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398242-F1A6-43C3-BA3A-D6E8CD41ED0C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016017" y="675668"/>
            <a:ext cx="13642" cy="49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9724120-27A0-4905-8C61-277FAF3E0414}"/>
              </a:ext>
            </a:extLst>
          </p:cNvPr>
          <p:cNvCxnSpPr>
            <a:stCxn id="4" idx="2"/>
            <a:endCxn id="73" idx="0"/>
          </p:cNvCxnSpPr>
          <p:nvPr/>
        </p:nvCxnSpPr>
        <p:spPr>
          <a:xfrm>
            <a:off x="7016017" y="675668"/>
            <a:ext cx="2912242" cy="48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776C7C7-43D7-49F8-8F29-3F7FEA7FF48B}"/>
              </a:ext>
            </a:extLst>
          </p:cNvPr>
          <p:cNvCxnSpPr>
            <a:stCxn id="68" idx="2"/>
            <a:endCxn id="60" idx="0"/>
          </p:cNvCxnSpPr>
          <p:nvPr/>
        </p:nvCxnSpPr>
        <p:spPr>
          <a:xfrm>
            <a:off x="3084798" y="4680052"/>
            <a:ext cx="3940241" cy="47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1CEDFB7-A66A-4407-A462-9BEBCC9C67BC}"/>
              </a:ext>
            </a:extLst>
          </p:cNvPr>
          <p:cNvCxnSpPr>
            <a:stCxn id="50" idx="2"/>
            <a:endCxn id="60" idx="0"/>
          </p:cNvCxnSpPr>
          <p:nvPr/>
        </p:nvCxnSpPr>
        <p:spPr>
          <a:xfrm flipH="1">
            <a:off x="7025039" y="4680052"/>
            <a:ext cx="4619" cy="47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2D3F474-6ABF-4F13-8C73-51689FC98EDB}"/>
              </a:ext>
            </a:extLst>
          </p:cNvPr>
          <p:cNvCxnSpPr>
            <a:stCxn id="73" idx="2"/>
            <a:endCxn id="60" idx="0"/>
          </p:cNvCxnSpPr>
          <p:nvPr/>
        </p:nvCxnSpPr>
        <p:spPr>
          <a:xfrm flipH="1">
            <a:off x="7025039" y="4676206"/>
            <a:ext cx="2903220" cy="47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FDD2C3-8FDC-493D-A5C5-118C824B36B2}"/>
              </a:ext>
            </a:extLst>
          </p:cNvPr>
          <p:cNvSpPr txBox="1"/>
          <p:nvPr/>
        </p:nvSpPr>
        <p:spPr>
          <a:xfrm>
            <a:off x="5297256" y="217611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F0D11-CB19-437D-8BAE-C81AFDE780E1}"/>
              </a:ext>
            </a:extLst>
          </p:cNvPr>
          <p:cNvSpPr txBox="1"/>
          <p:nvPr/>
        </p:nvSpPr>
        <p:spPr>
          <a:xfrm>
            <a:off x="517492" y="984843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D9DC2-C334-464D-842A-2ACA1DB980A9}"/>
              </a:ext>
            </a:extLst>
          </p:cNvPr>
          <p:cNvSpPr txBox="1"/>
          <p:nvPr/>
        </p:nvSpPr>
        <p:spPr>
          <a:xfrm>
            <a:off x="5540006" y="984083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A8C3-9D0E-4FC1-93F7-D2E1A39D1466}"/>
              </a:ext>
            </a:extLst>
          </p:cNvPr>
          <p:cNvSpPr txBox="1"/>
          <p:nvPr/>
        </p:nvSpPr>
        <p:spPr>
          <a:xfrm>
            <a:off x="8481070" y="1112293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1B3F6-53F0-434B-90DF-38B973C2580F}"/>
              </a:ext>
            </a:extLst>
          </p:cNvPr>
          <p:cNvSpPr txBox="1"/>
          <p:nvPr/>
        </p:nvSpPr>
        <p:spPr>
          <a:xfrm>
            <a:off x="5238320" y="5067273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533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99631-68CA-4B2F-B7D2-EFD2A809D7BB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22F729-F373-4A26-8BA1-C39C68B83472}"/>
              </a:ext>
            </a:extLst>
          </p:cNvPr>
          <p:cNvSpPr txBox="1"/>
          <p:nvPr/>
        </p:nvSpPr>
        <p:spPr>
          <a:xfrm>
            <a:off x="4669619" y="1551148"/>
            <a:ext cx="3657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Expression (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edgeR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D7854-720F-4F0B-B3A5-43DB75C8EAF9}"/>
              </a:ext>
            </a:extLst>
          </p:cNvPr>
          <p:cNvSpPr txBox="1"/>
          <p:nvPr/>
        </p:nvSpPr>
        <p:spPr>
          <a:xfrm>
            <a:off x="4669619" y="455267"/>
            <a:ext cx="3657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expression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159E-CE1B-4514-BC2F-1AB527EA6C9E}"/>
              </a:ext>
            </a:extLst>
          </p:cNvPr>
          <p:cNvSpPr txBox="1"/>
          <p:nvPr/>
        </p:nvSpPr>
        <p:spPr>
          <a:xfrm>
            <a:off x="4669620" y="2148229"/>
            <a:ext cx="36576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Display up and down regulated genes*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*toggle FC and p value cutoffs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7809C-BF74-4E69-9DAD-6B3E32A361B8}"/>
              </a:ext>
            </a:extLst>
          </p:cNvPr>
          <p:cNvSpPr txBox="1"/>
          <p:nvPr/>
        </p:nvSpPr>
        <p:spPr>
          <a:xfrm>
            <a:off x="8718772" y="1551148"/>
            <a:ext cx="267604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Output csv file of all / DE genes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58B69-7F98-40CD-9F93-3F98D9D3995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498419" y="1858925"/>
            <a:ext cx="1" cy="28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B8E53F-9FEC-41F9-A2AE-D0FBBC3D41A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8327219" y="1705037"/>
            <a:ext cx="39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06584E-36D7-459A-9BD0-70003F783DD8}"/>
              </a:ext>
            </a:extLst>
          </p:cNvPr>
          <p:cNvSpPr txBox="1"/>
          <p:nvPr/>
        </p:nvSpPr>
        <p:spPr>
          <a:xfrm>
            <a:off x="2334315" y="3097490"/>
            <a:ext cx="30609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GSEA input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EB2630-7BC8-436C-B0E0-D0584EB3FBA9}"/>
              </a:ext>
            </a:extLst>
          </p:cNvPr>
          <p:cNvSpPr txBox="1"/>
          <p:nvPr/>
        </p:nvSpPr>
        <p:spPr>
          <a:xfrm>
            <a:off x="2334314" y="3483973"/>
            <a:ext cx="3060933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r>
              <a:rPr lang="en-US" sz="1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1: Gene ID (sentence case)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2: 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metric* ordered high to low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*toggle FC, p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combo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7B2064-6C50-49D6-A00F-1CBE3A7D8FD9}"/>
              </a:ext>
            </a:extLst>
          </p:cNvPr>
          <p:cNvSpPr txBox="1"/>
          <p:nvPr/>
        </p:nvSpPr>
        <p:spPr>
          <a:xfrm>
            <a:off x="6796752" y="3097491"/>
            <a:ext cx="30609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Enrichr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iLINCS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0C37A-9F93-4EB4-8C86-44257D44019A}"/>
              </a:ext>
            </a:extLst>
          </p:cNvPr>
          <p:cNvSpPr txBox="1"/>
          <p:nvPr/>
        </p:nvSpPr>
        <p:spPr>
          <a:xfrm>
            <a:off x="6796751" y="3483973"/>
            <a:ext cx="306093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1:  Gene ID (caps)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2:  FC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 3:  p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B34DF7-8843-4C1F-802A-F409E8B1D5DC}"/>
              </a:ext>
            </a:extLst>
          </p:cNvPr>
          <p:cNvSpPr txBox="1"/>
          <p:nvPr/>
        </p:nvSpPr>
        <p:spPr>
          <a:xfrm>
            <a:off x="2334314" y="4775062"/>
            <a:ext cx="3060933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Normally need to do this in excel and save as .txt file with “.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typed at end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854E83-D918-49D8-B115-99CD07EDCCFA}"/>
              </a:ext>
            </a:extLst>
          </p:cNvPr>
          <p:cNvSpPr txBox="1"/>
          <p:nvPr/>
        </p:nvSpPr>
        <p:spPr>
          <a:xfrm>
            <a:off x="4669619" y="967958"/>
            <a:ext cx="36576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for low expression (</a:t>
            </a:r>
            <a:r>
              <a:rPr lang="en-US" sz="1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basemean</a:t>
            </a:r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735EBA-CC34-4B35-BBC6-19C852444484}"/>
              </a:ext>
            </a:extLst>
          </p:cNvPr>
          <p:cNvCxnSpPr>
            <a:stCxn id="7" idx="2"/>
            <a:endCxn id="33" idx="0"/>
          </p:cNvCxnSpPr>
          <p:nvPr/>
        </p:nvCxnSpPr>
        <p:spPr>
          <a:xfrm>
            <a:off x="6498419" y="763044"/>
            <a:ext cx="0" cy="204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0FAA6-8D65-4603-B211-271583231C16}"/>
              </a:ext>
            </a:extLst>
          </p:cNvPr>
          <p:cNvCxnSpPr>
            <a:stCxn id="33" idx="2"/>
            <a:endCxn id="5" idx="0"/>
          </p:cNvCxnSpPr>
          <p:nvPr/>
        </p:nvCxnSpPr>
        <p:spPr>
          <a:xfrm>
            <a:off x="6498419" y="1275735"/>
            <a:ext cx="0" cy="27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640E65-12C9-4221-BCE9-8E59692AB309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3864782" y="2671449"/>
            <a:ext cx="2633638" cy="42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5379E4-3EA5-439E-93EE-7E09756586F5}"/>
              </a:ext>
            </a:extLst>
          </p:cNvPr>
          <p:cNvCxnSpPr>
            <a:stCxn id="9" idx="2"/>
            <a:endCxn id="24" idx="0"/>
          </p:cNvCxnSpPr>
          <p:nvPr/>
        </p:nvCxnSpPr>
        <p:spPr>
          <a:xfrm>
            <a:off x="6498420" y="2671449"/>
            <a:ext cx="1828799" cy="42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39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CF7A8E-3FB8-42F9-AE20-F2B8BE26E1F4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514342-9800-4E05-89B0-DEBA88937B6A}"/>
              </a:ext>
            </a:extLst>
          </p:cNvPr>
          <p:cNvSpPr txBox="1"/>
          <p:nvPr/>
        </p:nvSpPr>
        <p:spPr>
          <a:xfrm>
            <a:off x="4046543" y="177839"/>
            <a:ext cx="3657600" cy="3077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Full Transcriptome Pathway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4E8A-8D77-49ED-8CDD-30F7FFBC739D}"/>
              </a:ext>
            </a:extLst>
          </p:cNvPr>
          <p:cNvSpPr txBox="1"/>
          <p:nvPr/>
        </p:nvSpPr>
        <p:spPr>
          <a:xfrm>
            <a:off x="2229727" y="2327611"/>
            <a:ext cx="2843219" cy="18158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Identify significantly up- and downregulated pathways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normally filter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pval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&lt;0.05,then separate + and - ES (yielding one file of upregulated and one file of downregulated pathways)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*option toggle by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pval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FDR, and/or 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3A4996-7E12-46C4-ADA9-ED8CB77D1A50}"/>
              </a:ext>
            </a:extLst>
          </p:cNvPr>
          <p:cNvSpPr txBox="1"/>
          <p:nvPr/>
        </p:nvSpPr>
        <p:spPr>
          <a:xfrm>
            <a:off x="6453430" y="2358742"/>
            <a:ext cx="3431744" cy="18158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Identify leading edge (LE) genes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-Extract LE genes from all up/down pathways (separately)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-Organize into pivot table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-Get counts for how many times each LE gene appears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 normally focus on top 20;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*toggle by # or % of pathways present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870515-AFD3-4CD6-9C3B-128BA18E7F15}"/>
              </a:ext>
            </a:extLst>
          </p:cNvPr>
          <p:cNvSpPr txBox="1"/>
          <p:nvPr/>
        </p:nvSpPr>
        <p:spPr>
          <a:xfrm>
            <a:off x="1645619" y="4358142"/>
            <a:ext cx="2011680" cy="3077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 pathways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E5D12-A24F-423D-B821-77ADAA7220AD}"/>
              </a:ext>
            </a:extLst>
          </p:cNvPr>
          <p:cNvSpPr txBox="1"/>
          <p:nvPr/>
        </p:nvSpPr>
        <p:spPr>
          <a:xfrm>
            <a:off x="10467414" y="3005073"/>
            <a:ext cx="160814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Bar graph / table of top LE genes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B37C1-5FB4-4D42-9E96-B46C8075597B}"/>
              </a:ext>
            </a:extLst>
          </p:cNvPr>
          <p:cNvSpPr txBox="1"/>
          <p:nvPr/>
        </p:nvSpPr>
        <p:spPr>
          <a:xfrm>
            <a:off x="6453430" y="4512030"/>
            <a:ext cx="3431744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 type analysis on LE genes 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(up and down separate)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A1C6D-62BA-4FD9-869E-8AC7CEC4D93D}"/>
              </a:ext>
            </a:extLst>
          </p:cNvPr>
          <p:cNvSpPr txBox="1"/>
          <p:nvPr/>
        </p:nvSpPr>
        <p:spPr>
          <a:xfrm>
            <a:off x="4046543" y="642844"/>
            <a:ext cx="36576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file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gmt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rnk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last step,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gmt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1400" dirty="0">
                <a:hlinkClick r:id="rId2"/>
              </a:rPr>
              <a:t>http://download.baderlab.org/EM_Genesets/</a:t>
            </a:r>
            <a:r>
              <a:rPr lang="en-US" sz="1400" dirty="0"/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FD0759-482D-48F6-92FB-DDCEF5C81430}"/>
              </a:ext>
            </a:extLst>
          </p:cNvPr>
          <p:cNvSpPr txBox="1"/>
          <p:nvPr/>
        </p:nvSpPr>
        <p:spPr>
          <a:xfrm>
            <a:off x="4046543" y="1571213"/>
            <a:ext cx="36576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Run GSEA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fgsea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=15,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maxSize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=500,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nperm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=10000)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543BD-8F4A-40B7-9E62-0C07464C0AD6}"/>
              </a:ext>
            </a:extLst>
          </p:cNvPr>
          <p:cNvSpPr txBox="1"/>
          <p:nvPr/>
        </p:nvSpPr>
        <p:spPr>
          <a:xfrm>
            <a:off x="8322946" y="1571213"/>
            <a:ext cx="3657600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Output counts table of pathways run, significance cutoffs, +/- enrichment scores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E34AD-BFC6-425F-9482-9A27AE03E48E}"/>
              </a:ext>
            </a:extLst>
          </p:cNvPr>
          <p:cNvSpPr txBox="1"/>
          <p:nvPr/>
        </p:nvSpPr>
        <p:spPr>
          <a:xfrm>
            <a:off x="116443" y="2973942"/>
            <a:ext cx="1773517" cy="5232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Output csv of all / 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filtered pathways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8027AF-CADE-4CA3-8AFE-BE19C0C099BD}"/>
              </a:ext>
            </a:extLst>
          </p:cNvPr>
          <p:cNvSpPr txBox="1"/>
          <p:nvPr/>
        </p:nvSpPr>
        <p:spPr>
          <a:xfrm>
            <a:off x="98000" y="4688464"/>
            <a:ext cx="2432665" cy="160043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 goal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-Categorize with “Hunter” and display as sorted </a:t>
            </a:r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ES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-Additional goal of “Hunter enrichment score” to get idea of important clusters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BDBD34-9675-40CF-BE74-CDC363B8C6F1}"/>
              </a:ext>
            </a:extLst>
          </p:cNvPr>
          <p:cNvSpPr txBox="1"/>
          <p:nvPr/>
        </p:nvSpPr>
        <p:spPr>
          <a:xfrm>
            <a:off x="2651458" y="4688464"/>
            <a:ext cx="3608665" cy="181588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note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-Try for simpler representation that is useful but doesn’t take too much from “Hunter”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-Maybe just simple heatmap clustering by ES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-Theme generation for top clusters?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-Could maybe use </a:t>
            </a:r>
            <a:r>
              <a:rPr lang="en-US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Revigo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-this is the main thing we need to figure out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1A8D69-B06F-45DF-BF6E-81A96C61A800}"/>
              </a:ext>
            </a:extLst>
          </p:cNvPr>
          <p:cNvSpPr txBox="1"/>
          <p:nvPr/>
        </p:nvSpPr>
        <p:spPr>
          <a:xfrm>
            <a:off x="6532050" y="5035250"/>
            <a:ext cx="327450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Kaleidoscope- input LE genes into “brain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-&gt; multiple targets (I do mouse but could toggle)”</a:t>
            </a:r>
          </a:p>
          <a:p>
            <a:pPr algn="ctr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-output bar graph from there </a:t>
            </a:r>
          </a:p>
          <a:p>
            <a:pPr algn="ctr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-may also be good to extract table of values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FDD98B-8D83-455D-B8FF-FBA3EC334C43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5875343" y="485616"/>
            <a:ext cx="0" cy="157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BF6692-237B-41FF-A597-779E7D0631B4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875343" y="1381508"/>
            <a:ext cx="0" cy="18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F49880-5089-4CE3-B191-51B912AB04C6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7704143" y="1832823"/>
            <a:ext cx="618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9FE9CB-3346-4B9A-BCD9-A4B76455A3CF}"/>
              </a:ext>
            </a:extLst>
          </p:cNvPr>
          <p:cNvCxnSpPr>
            <a:stCxn id="25" idx="2"/>
          </p:cNvCxnSpPr>
          <p:nvPr/>
        </p:nvCxnSpPr>
        <p:spPr>
          <a:xfrm flipH="1">
            <a:off x="3460652" y="2094433"/>
            <a:ext cx="2414691" cy="23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AA48C5-7A62-4E1D-AD51-BD7E9D2B140A}"/>
              </a:ext>
            </a:extLst>
          </p:cNvPr>
          <p:cNvCxnSpPr>
            <a:stCxn id="25" idx="2"/>
          </p:cNvCxnSpPr>
          <p:nvPr/>
        </p:nvCxnSpPr>
        <p:spPr>
          <a:xfrm>
            <a:off x="5875343" y="2094433"/>
            <a:ext cx="2138201" cy="2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8481B2-D736-4B99-8114-AB80B50302CF}"/>
              </a:ext>
            </a:extLst>
          </p:cNvPr>
          <p:cNvCxnSpPr>
            <a:stCxn id="8" idx="1"/>
            <a:endCxn id="30" idx="3"/>
          </p:cNvCxnSpPr>
          <p:nvPr/>
        </p:nvCxnSpPr>
        <p:spPr>
          <a:xfrm flipH="1">
            <a:off x="1889960" y="3235552"/>
            <a:ext cx="339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00C52E-E909-4145-850A-C7D95CD1118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651459" y="4143493"/>
            <a:ext cx="999878" cy="21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B0EA1B-C481-4559-A90F-9400159D533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8169302" y="4174624"/>
            <a:ext cx="0" cy="33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A485FF-F8DA-4F9D-B772-1FFADC3711D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9885174" y="3266683"/>
            <a:ext cx="582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3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BD10E-1455-4E45-A031-8A0BE851C34C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35795-8409-47B0-8E18-9074450D8E9B}"/>
              </a:ext>
            </a:extLst>
          </p:cNvPr>
          <p:cNvSpPr txBox="1"/>
          <p:nvPr/>
        </p:nvSpPr>
        <p:spPr>
          <a:xfrm>
            <a:off x="4164037" y="184666"/>
            <a:ext cx="2861433" cy="30777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Targeted Pathway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7F325-DB0A-49DA-898C-9343758ACE8E}"/>
              </a:ext>
            </a:extLst>
          </p:cNvPr>
          <p:cNvSpPr txBox="1"/>
          <p:nvPr/>
        </p:nvSpPr>
        <p:spPr>
          <a:xfrm>
            <a:off x="4415142" y="732249"/>
            <a:ext cx="2359221" cy="73866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Extract Top 100 upregulated and downregulated genes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F75FF-7A8F-464C-8220-F4B1E955B6CE}"/>
              </a:ext>
            </a:extLst>
          </p:cNvPr>
          <p:cNvSpPr txBox="1"/>
          <p:nvPr/>
        </p:nvSpPr>
        <p:spPr>
          <a:xfrm>
            <a:off x="4074519" y="1710719"/>
            <a:ext cx="3040465" cy="13849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lang="en-US" sz="1400" u="sng" dirty="0" err="1">
                <a:latin typeface="Arial" panose="020B0604020202020204" pitchFamily="34" charset="0"/>
                <a:cs typeface="Arial" panose="020B0604020202020204" pitchFamily="34" charset="0"/>
              </a:rPr>
              <a:t>Enrichr</a:t>
            </a:r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-I use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enrichR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package; could switch to API if easier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-GO BP, MF, CC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-up and down separately</a:t>
            </a: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*toggle databases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77869-8B7E-4880-BC3D-285A2248BBE0}"/>
              </a:ext>
            </a:extLst>
          </p:cNvPr>
          <p:cNvSpPr txBox="1"/>
          <p:nvPr/>
        </p:nvSpPr>
        <p:spPr>
          <a:xfrm>
            <a:off x="3850145" y="3335520"/>
            <a:ext cx="3489211" cy="13849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Identify significantly up- and downregulated pathways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-combine BP/MF/CC output into one file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-sort / filter by </a:t>
            </a:r>
            <a:r>
              <a:rPr lang="en-US" sz="14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pval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*toggle sort by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pval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FDR, combined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BE282-BC74-41B8-81E3-FBD18B2156D4}"/>
              </a:ext>
            </a:extLst>
          </p:cNvPr>
          <p:cNvSpPr txBox="1"/>
          <p:nvPr/>
        </p:nvSpPr>
        <p:spPr>
          <a:xfrm>
            <a:off x="4376471" y="4960321"/>
            <a:ext cx="2436558" cy="116955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-match whatever we do with GSEA pathways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Probably </a:t>
            </a:r>
            <a:r>
              <a:rPr lang="en-US" sz="1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pathway combined scores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B5727-D20B-42E8-96D6-C87024F036A5}"/>
              </a:ext>
            </a:extLst>
          </p:cNvPr>
          <p:cNvSpPr txBox="1"/>
          <p:nvPr/>
        </p:nvSpPr>
        <p:spPr>
          <a:xfrm>
            <a:off x="1115249" y="3766407"/>
            <a:ext cx="1773517" cy="52322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Output csv of all / </a:t>
            </a:r>
          </a:p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filtered pathways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42453-1276-404C-9BDB-435245C6D0F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594753" y="492443"/>
            <a:ext cx="1" cy="239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AC5A21-FFDD-41E9-A77E-D3CC04C7A286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594752" y="1470913"/>
            <a:ext cx="1" cy="239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F5E487-3CBC-42D0-8579-9DEA81FB621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594751" y="3095714"/>
            <a:ext cx="1" cy="239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6BD947-1CBB-4C8D-A123-F5F0B0F7905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594750" y="4720515"/>
            <a:ext cx="1" cy="2398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1697A3-7410-448E-B4CA-28A720D04151}"/>
              </a:ext>
            </a:extLst>
          </p:cNvPr>
          <p:cNvCxnSpPr>
            <a:stCxn id="8" idx="1"/>
            <a:endCxn id="15" idx="3"/>
          </p:cNvCxnSpPr>
          <p:nvPr/>
        </p:nvCxnSpPr>
        <p:spPr>
          <a:xfrm flipH="1" flipV="1">
            <a:off x="2888766" y="4028017"/>
            <a:ext cx="961379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4B2699-A1DD-4A8E-A2F4-202871B2949C}"/>
              </a:ext>
            </a:extLst>
          </p:cNvPr>
          <p:cNvSpPr txBox="1"/>
          <p:nvPr/>
        </p:nvSpPr>
        <p:spPr>
          <a:xfrm>
            <a:off x="0" y="0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69913-FA17-4E01-B605-0FDE9892A607}"/>
              </a:ext>
            </a:extLst>
          </p:cNvPr>
          <p:cNvSpPr txBox="1"/>
          <p:nvPr/>
        </p:nvSpPr>
        <p:spPr>
          <a:xfrm>
            <a:off x="4751348" y="881240"/>
            <a:ext cx="2011680" cy="3077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Extract L1000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73245-A99E-402A-9494-3C8CB2867E96}"/>
              </a:ext>
            </a:extLst>
          </p:cNvPr>
          <p:cNvSpPr txBox="1"/>
          <p:nvPr/>
        </p:nvSpPr>
        <p:spPr>
          <a:xfrm>
            <a:off x="4397890" y="1547037"/>
            <a:ext cx="2718597" cy="160043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en-US" sz="1400" u="sng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iLINCS</a:t>
            </a:r>
            <a:r>
              <a:rPr lang="en-US" sz="14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-for “connected perturbagens”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-sort by z-score and separate con/discordant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 normally take top 20 concordant and discordant;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expand or toggle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98EF3-E677-4ECE-8CB8-42BC58BED69C}"/>
              </a:ext>
            </a:extLst>
          </p:cNvPr>
          <p:cNvSpPr txBox="1"/>
          <p:nvPr/>
        </p:nvSpPr>
        <p:spPr>
          <a:xfrm>
            <a:off x="4648475" y="3505495"/>
            <a:ext cx="2217427" cy="7386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L1000FWD / Drug Bank for MOAs and targets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9D8BC-8971-4CCA-B869-FD0044751218}"/>
              </a:ext>
            </a:extLst>
          </p:cNvPr>
          <p:cNvSpPr txBox="1"/>
          <p:nvPr/>
        </p:nvSpPr>
        <p:spPr>
          <a:xfrm>
            <a:off x="4751348" y="4602178"/>
            <a:ext cx="2011680" cy="5232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/ bar graph of top MOAs and/or targets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73662-60EA-4759-AEDF-CE977DBF395C}"/>
              </a:ext>
            </a:extLst>
          </p:cNvPr>
          <p:cNvSpPr txBox="1"/>
          <p:nvPr/>
        </p:nvSpPr>
        <p:spPr>
          <a:xfrm>
            <a:off x="3928388" y="215443"/>
            <a:ext cx="3657600" cy="30777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Perturbagen Analysis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3F486B-C61E-4D2B-AB6A-00D42E9B82C0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5757188" y="523220"/>
            <a:ext cx="0" cy="3580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ED4619-0326-4836-944C-39B21F407A3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757188" y="1189017"/>
            <a:ext cx="1" cy="3580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172757-89CE-48D4-B94A-E68C6543F0EB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57189" y="3147475"/>
            <a:ext cx="0" cy="3580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862F57-B80B-4BF4-8F43-91FC617A585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757188" y="4244159"/>
            <a:ext cx="1" cy="3580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1022</Words>
  <Application>Microsoft Office PowerPoint</Application>
  <PresentationFormat>Widescreen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BioPathNet</vt:lpstr>
      <vt:lpstr>Simple flowchart</vt:lpstr>
      <vt:lpstr>PowerPoint Presentation</vt:lpstr>
      <vt:lpstr>Detailed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Smail, Marissa (smailma)</dc:creator>
  <cp:lastModifiedBy>Smail, Marissa (smailma)</cp:lastModifiedBy>
  <cp:revision>21</cp:revision>
  <dcterms:created xsi:type="dcterms:W3CDTF">2020-09-09T13:34:18Z</dcterms:created>
  <dcterms:modified xsi:type="dcterms:W3CDTF">2020-09-09T15:46:01Z</dcterms:modified>
</cp:coreProperties>
</file>