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807" autoAdjust="0"/>
  </p:normalViewPr>
  <p:slideViewPr>
    <p:cSldViewPr snapToGrid="0">
      <p:cViewPr varScale="1">
        <p:scale>
          <a:sx n="77" d="100"/>
          <a:sy n="77" d="100"/>
        </p:scale>
        <p:origin x="18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0BC0B-02D8-48FC-A00E-12DDD658529E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024B9-458A-437E-A3C6-9AB5B7F10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행 </a:t>
            </a:r>
            <a:r>
              <a:rPr lang="en-US" altLang="ko-KR" dirty="0"/>
              <a:t>4</a:t>
            </a:r>
            <a:r>
              <a:rPr lang="ko-KR" altLang="en-US" dirty="0"/>
              <a:t>열의 땅이 있을 때 한 </a:t>
            </a:r>
            <a:r>
              <a:rPr lang="ko-KR" altLang="en-US" dirty="0" err="1"/>
              <a:t>줄씩</a:t>
            </a:r>
            <a:r>
              <a:rPr lang="ko-KR" altLang="en-US" dirty="0"/>
              <a:t> 내려가면서 값을 선택한다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번째 행까지 모두 </a:t>
            </a:r>
            <a:r>
              <a:rPr lang="en-US" altLang="ko-KR" dirty="0"/>
              <a:t>N</a:t>
            </a:r>
            <a:r>
              <a:rPr lang="ko-KR" altLang="en-US" dirty="0"/>
              <a:t>개의 값을 선택했을 때 이 값들의 합이 최대가 되도록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024B9-458A-437E-A3C6-9AB5B7F10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6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떠오른 아이디어는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알고리즘인데</a:t>
            </a:r>
            <a:r>
              <a:rPr lang="en-US" altLang="ko-KR" dirty="0"/>
              <a:t>, </a:t>
            </a:r>
            <a:r>
              <a:rPr lang="ko-KR" altLang="en-US" dirty="0"/>
              <a:t>매 행에서 가장 큰 값을 고르더라도 바로 아래의 같은 열에 있는 값이 엄청 클 수도 있는 경우가 발생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정확한 답을 찾지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 아이디어는 </a:t>
            </a:r>
            <a:r>
              <a:rPr lang="en-US" altLang="ko-KR" dirty="0"/>
              <a:t>dynamic programming</a:t>
            </a:r>
            <a:r>
              <a:rPr lang="ko-KR" altLang="en-US" dirty="0"/>
              <a:t>인데 정말 단순하게 </a:t>
            </a:r>
            <a:r>
              <a:rPr lang="en-US" altLang="ko-KR" dirty="0" err="1"/>
              <a:t>dp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en-US" altLang="ko-KR" dirty="0" err="1"/>
              <a:t>i</a:t>
            </a:r>
            <a:r>
              <a:rPr lang="ko-KR" altLang="en-US" dirty="0"/>
              <a:t>번째 행까지 얻을 수 있는 점수의 최댓값으로 정의하고 접근하였으나 실패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해당 행에서 얻을 수 있는 최댓값이 열마다 달라진다는 점을 놓쳤음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하면 행이 추가될 때마다 </a:t>
            </a:r>
            <a:r>
              <a:rPr lang="en-US" altLang="ko-KR" dirty="0" err="1"/>
              <a:t>dp</a:t>
            </a:r>
            <a:r>
              <a:rPr lang="ko-KR" altLang="en-US" dirty="0"/>
              <a:t>배열의 전체 값을 계속 업데이트해줘야 하는 문제가 발생</a:t>
            </a:r>
            <a:endParaRPr lang="en-US" altLang="ko-KR" dirty="0"/>
          </a:p>
          <a:p>
            <a:r>
              <a:rPr lang="en-US" altLang="ko-KR" dirty="0"/>
              <a:t>why? </a:t>
            </a:r>
            <a:r>
              <a:rPr lang="ko-KR" altLang="en-US" dirty="0"/>
              <a:t>바로 아래 값은 선택할 수 없다는 문제의 조건이 있기 때문에 많이 번거롭다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 err="1"/>
              <a:t>dp</a:t>
            </a:r>
            <a:r>
              <a:rPr lang="ko-KR" altLang="en-US" dirty="0"/>
              <a:t>배열을 </a:t>
            </a:r>
            <a:r>
              <a:rPr lang="en-US" altLang="ko-KR" dirty="0"/>
              <a:t>land </a:t>
            </a:r>
            <a:r>
              <a:rPr lang="ko-KR" altLang="en-US" dirty="0"/>
              <a:t>배열과 같이 </a:t>
            </a:r>
            <a:r>
              <a:rPr lang="en-US" altLang="ko-KR" dirty="0"/>
              <a:t>2</a:t>
            </a:r>
            <a:r>
              <a:rPr lang="ko-KR" altLang="en-US" dirty="0"/>
              <a:t>차원 배열로 설정해서 각 자리를 선택해서 여기까지 얻을 수 있는 점수의 최댓값으로 정의하고 접근하니 해결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024B9-458A-437E-A3C6-9AB5B7F10B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행에서 얻을 수 있는 최댓값이 열마다 달라진다는 점을 놓쳤음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바로 아래 값은 선택할 수 없다는 문제의 조건이 있기 때문에 많이 번거롭다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024B9-458A-437E-A3C6-9AB5B7F10B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1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024B9-458A-437E-A3C6-9AB5B7F10B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5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memoization</a:t>
            </a:r>
            <a:r>
              <a:rPr lang="ko-KR" altLang="en-US" dirty="0"/>
              <a:t>을 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024B9-458A-437E-A3C6-9AB5B7F10B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5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행에서 </a:t>
            </a:r>
            <a:r>
              <a:rPr lang="en-US" altLang="ko-KR" dirty="0"/>
              <a:t>best </a:t>
            </a:r>
            <a:r>
              <a:rPr lang="ko-KR" altLang="en-US" dirty="0"/>
              <a:t>열의 </a:t>
            </a:r>
            <a:r>
              <a:rPr lang="en-US" altLang="ko-KR" dirty="0"/>
              <a:t>index</a:t>
            </a:r>
            <a:r>
              <a:rPr lang="ko-KR" altLang="en-US" dirty="0"/>
              <a:t>를 저장하는 배열 </a:t>
            </a:r>
            <a:r>
              <a:rPr lang="en-US" altLang="ko-KR" dirty="0" err="1"/>
              <a:t>arr</a:t>
            </a:r>
            <a:r>
              <a:rPr lang="ko-KR" altLang="en-US" dirty="0"/>
              <a:t> 선언</a:t>
            </a:r>
            <a:endParaRPr lang="en-US" altLang="ko-KR" dirty="0"/>
          </a:p>
          <a:p>
            <a:r>
              <a:rPr lang="en-US" altLang="ko-KR" dirty="0"/>
              <a:t>index 0</a:t>
            </a:r>
            <a:r>
              <a:rPr lang="ko-KR" altLang="en-US" dirty="0"/>
              <a:t>부터 시작해서 </a:t>
            </a:r>
            <a:r>
              <a:rPr lang="en-US" altLang="ko-KR" dirty="0" err="1"/>
              <a:t>arr</a:t>
            </a:r>
            <a:r>
              <a:rPr lang="en-US" altLang="ko-KR" dirty="0"/>
              <a:t>[0]</a:t>
            </a:r>
            <a:r>
              <a:rPr lang="ko-KR" altLang="en-US" dirty="0"/>
              <a:t>에 해당 행에서 가장 큰 값을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행에서 가장 큰 값을 찾고 이전 행의 열과 같으면 조건을 비교해서 큰 값이 되는 </a:t>
            </a:r>
            <a:r>
              <a:rPr lang="en-US" altLang="ko-KR" dirty="0"/>
              <a:t>index pair</a:t>
            </a:r>
            <a:r>
              <a:rPr lang="ko-KR" altLang="en-US" dirty="0"/>
              <a:t>로 업데이트한다</a:t>
            </a:r>
            <a:r>
              <a:rPr lang="en-US" altLang="ko-KR" dirty="0"/>
              <a:t>. </a:t>
            </a:r>
            <a:r>
              <a:rPr lang="ko-KR" altLang="en-US" dirty="0"/>
              <a:t>계속 반복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c++</a:t>
            </a:r>
            <a:r>
              <a:rPr lang="ko-KR" altLang="en-US" dirty="0"/>
              <a:t>을 아직 많이 안 써봐서 이 방법은 시도하지 못했음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024B9-458A-437E-A3C6-9AB5B7F10B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0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404F4-D632-437F-ACEC-E299D9EF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D93BE6-4C78-464A-9BB2-7996C4777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F8358-D54A-4C73-AAFC-D612150C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1EAE-5A5B-4766-AAF7-0F410757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72655-2556-4404-8288-AE766154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8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0A5F-A592-4F90-BC8D-CDEA79A6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63101-B9B5-4708-927F-7F4BFB3F7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970FA-950D-4CB2-A0DD-D04AB1C3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42FAD-2027-4B79-8134-5DDB6BE6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6EE11-43AF-4241-B621-93333547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1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D1DE99-76ED-4B67-8FBC-A7DE30B03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D1331-9855-4BAE-96EE-6D085D16C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A82E1-050A-42CE-812A-C5ADCD38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60293-9972-4305-806D-27E2DBF4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D5315-309D-4E6D-8AD9-63AA7731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0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B6952-0213-46D6-AB2F-3550EDE4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3A6C4-F3C1-43DF-942B-0344748F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6057E-F2ED-46C1-A69B-5272B60C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2BDF8-2E7E-4C3B-9ED1-FA87E72F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388F8-8228-4073-91EB-64395807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5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B4B59-6455-4262-A78E-7A2C8138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FB91D-A59C-4E72-8F84-4027AD5D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53973-1EE2-4B4E-A53E-A35AC0EA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3C924-7F02-441C-BCDE-A73E1DD5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58BAF-D603-4BB2-9B96-F6440E5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A082-5CD1-44A0-BF3C-74008D28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61D8E-A429-4644-AB59-8607AC506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6FD69-FE5E-4D77-B7BC-1884CC4E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55B70-5D87-4387-B939-4E23937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B350A-FB05-4154-8B92-C2EB152D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7818-10D1-4B1D-9B6F-9F71A5E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5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9FC88-D344-4354-AC66-C7556C6D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67A0D-53B6-4E03-8F1F-DF3F5D83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B18CF-ED7A-464C-AA37-D242A6389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1DB2F-8886-4B3F-93E6-157CA1B84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3626A8-18D8-4D0C-8720-C2ACD8014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966DB5-6412-4555-9044-DE73A0A0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D53539-995F-41EA-A2FD-A43E1DDC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82D38-D14F-4AFF-9DAC-58471BD9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5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8F4BD-60BD-4FB8-A2C2-8B28AEDA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0FA4B0-EA0B-4F1F-A4C8-4DC60ECE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9015D-C367-48FB-A813-67EB1B49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25C15-0D4A-47CD-AF2B-84650E8D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0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CE4333-E778-4DB5-BE6B-E1B8FBB8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F39681-E5AE-4A4E-B9FB-F3F14317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0A594-F163-4E36-817B-6A51D83F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8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5952-CDB8-48C0-ADA6-A4D18A55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302D9-66EF-4465-B606-5021F49C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B4023-0E5D-48D0-BB0B-CCBF939B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26B6D-BC3A-47C7-944C-EEB707B2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47D11-57A6-49E9-94D1-9F96BC8B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8D958-2115-4B4E-8394-D47A90C9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6411C-E0F0-4A04-A34E-3EC910A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64D01-65C7-42E4-AB2F-E9EB4F8E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2E6AE-5AB9-43F0-9209-6EA83C4E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7EBB6-312D-48CD-94A7-DFBF9820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910AE-A931-42AE-B517-DF4EF5A9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77183-4457-415A-92AE-8ECA6976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4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6FADCB-EECF-4414-ABE4-0247441A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855E5-C2AB-45CA-8AAD-CAE10016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8433A-71FB-4B58-A96C-70399BFA7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3F6F-75FD-48C4-839E-9D4C5F8D0D07}" type="datetimeFigureOut">
              <a:rPr lang="ko-KR" altLang="en-US" smtClean="0"/>
              <a:t>2020-11-24(Tue)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4C0A5-6729-49B8-821B-0DEEE9BB2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3355B-7551-4799-AFF0-7BB7C5CD3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FA5D-187F-4E0A-A4E0-5ACBF0311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26442-794A-4EE4-BD89-F61BB36B5B13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dirty="0">
                <a:solidFill>
                  <a:srgbClr val="FFFFFF"/>
                </a:solidFill>
                <a:latin typeface="a고딕12" panose="02020600000000000000" pitchFamily="18" charset="-127"/>
                <a:ea typeface="a고딕12" panose="02020600000000000000" pitchFamily="18" charset="-127"/>
                <a:cs typeface="+mj-cs"/>
              </a:rPr>
              <a:t>Ground Picking Problem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7A5CF-AED9-45B9-91DB-BE41208A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30" y="3687217"/>
            <a:ext cx="5390093" cy="1679872"/>
          </a:xfrm>
          <a:prstGeom prst="rect">
            <a:avLst/>
          </a:prstGeom>
        </p:spPr>
      </p:pic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4D9EB00-5ED4-4DC5-8675-0EA3E128C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31" y="394887"/>
            <a:ext cx="5390093" cy="27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5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AE7B7C-04B0-4E3A-A90F-6904CC44E357}"/>
              </a:ext>
            </a:extLst>
          </p:cNvPr>
          <p:cNvSpPr/>
          <p:nvPr/>
        </p:nvSpPr>
        <p:spPr>
          <a:xfrm>
            <a:off x="1841326" y="1791223"/>
            <a:ext cx="2242159" cy="14154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탐욕 알고리즘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D5C714-BF8A-4548-9F77-2CD12D662030}"/>
              </a:ext>
            </a:extLst>
          </p:cNvPr>
          <p:cNvSpPr/>
          <p:nvPr/>
        </p:nvSpPr>
        <p:spPr>
          <a:xfrm>
            <a:off x="7830854" y="1791223"/>
            <a:ext cx="2242159" cy="14154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동적 계획법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7CAD2EA-E613-4E79-AAE2-5031C4768402}"/>
              </a:ext>
            </a:extLst>
          </p:cNvPr>
          <p:cNvSpPr/>
          <p:nvPr/>
        </p:nvSpPr>
        <p:spPr>
          <a:xfrm>
            <a:off x="4698305" y="2404998"/>
            <a:ext cx="2668043" cy="3851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B4351E-B2DB-483E-B1AD-22258BA84AE7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72BE21-096D-4A04-8464-699F8E7C019B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문제 해결 흐름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4B6976B0-B72F-43DC-A95A-291D32AD2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64262"/>
              </p:ext>
            </p:extLst>
          </p:nvPr>
        </p:nvGraphicFramePr>
        <p:xfrm>
          <a:off x="4371548" y="4014592"/>
          <a:ext cx="3448904" cy="160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26">
                  <a:extLst>
                    <a:ext uri="{9D8B030D-6E8A-4147-A177-3AD203B41FA5}">
                      <a16:colId xmlns:a16="http://schemas.microsoft.com/office/drawing/2014/main" val="3467902843"/>
                    </a:ext>
                  </a:extLst>
                </a:gridCol>
                <a:gridCol w="862226">
                  <a:extLst>
                    <a:ext uri="{9D8B030D-6E8A-4147-A177-3AD203B41FA5}">
                      <a16:colId xmlns:a16="http://schemas.microsoft.com/office/drawing/2014/main" val="591111720"/>
                    </a:ext>
                  </a:extLst>
                </a:gridCol>
                <a:gridCol w="862226">
                  <a:extLst>
                    <a:ext uri="{9D8B030D-6E8A-4147-A177-3AD203B41FA5}">
                      <a16:colId xmlns:a16="http://schemas.microsoft.com/office/drawing/2014/main" val="3461520298"/>
                    </a:ext>
                  </a:extLst>
                </a:gridCol>
                <a:gridCol w="862226">
                  <a:extLst>
                    <a:ext uri="{9D8B030D-6E8A-4147-A177-3AD203B41FA5}">
                      <a16:colId xmlns:a16="http://schemas.microsoft.com/office/drawing/2014/main" val="249081128"/>
                    </a:ext>
                  </a:extLst>
                </a:gridCol>
              </a:tblGrid>
              <a:tr h="535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66376"/>
                  </a:ext>
                </a:extLst>
              </a:tr>
              <a:tr h="535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99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29312"/>
                  </a:ext>
                </a:extLst>
              </a:tr>
              <a:tr h="535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7054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138345B1-635A-41F3-BED4-DDE82AF2CD50}"/>
              </a:ext>
            </a:extLst>
          </p:cNvPr>
          <p:cNvSpPr/>
          <p:nvPr/>
        </p:nvSpPr>
        <p:spPr>
          <a:xfrm>
            <a:off x="7156574" y="4027118"/>
            <a:ext cx="475989" cy="5041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CBCC5EC-2752-4D48-8D3F-50C629C30865}"/>
              </a:ext>
            </a:extLst>
          </p:cNvPr>
          <p:cNvSpPr/>
          <p:nvPr/>
        </p:nvSpPr>
        <p:spPr>
          <a:xfrm>
            <a:off x="6292279" y="4565739"/>
            <a:ext cx="475989" cy="5041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102312-D674-4FF7-A182-8E94A83350B0}"/>
              </a:ext>
            </a:extLst>
          </p:cNvPr>
          <p:cNvSpPr/>
          <p:nvPr/>
        </p:nvSpPr>
        <p:spPr>
          <a:xfrm>
            <a:off x="4576213" y="5116887"/>
            <a:ext cx="475989" cy="5041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937426-FDAC-4F0C-A5E0-FDD1B723F509}"/>
              </a:ext>
            </a:extLst>
          </p:cNvPr>
          <p:cNvSpPr/>
          <p:nvPr/>
        </p:nvSpPr>
        <p:spPr>
          <a:xfrm>
            <a:off x="6292278" y="4027118"/>
            <a:ext cx="475989" cy="5041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9C7D195-CEA8-4959-8137-C2A59C24B995}"/>
              </a:ext>
            </a:extLst>
          </p:cNvPr>
          <p:cNvSpPr/>
          <p:nvPr/>
        </p:nvSpPr>
        <p:spPr>
          <a:xfrm>
            <a:off x="7162837" y="4543804"/>
            <a:ext cx="475989" cy="5041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B5621-FACD-4DBE-9690-7170A5E8A1D4}"/>
              </a:ext>
            </a:extLst>
          </p:cNvPr>
          <p:cNvSpPr/>
          <p:nvPr/>
        </p:nvSpPr>
        <p:spPr>
          <a:xfrm>
            <a:off x="3106422" y="4337142"/>
            <a:ext cx="212942" cy="2285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EFE3D-FD9B-4124-9CAD-669ABBB53AB5}"/>
              </a:ext>
            </a:extLst>
          </p:cNvPr>
          <p:cNvSpPr txBox="1"/>
          <p:nvPr/>
        </p:nvSpPr>
        <p:spPr>
          <a:xfrm>
            <a:off x="3319364" y="4254146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오답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8EE928-E290-4394-B4A2-5CF661982561}"/>
              </a:ext>
            </a:extLst>
          </p:cNvPr>
          <p:cNvSpPr/>
          <p:nvPr/>
        </p:nvSpPr>
        <p:spPr>
          <a:xfrm>
            <a:off x="3106422" y="4817819"/>
            <a:ext cx="212942" cy="2285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F1B9F1-0C32-4644-BF93-0AE48C8E17A8}"/>
              </a:ext>
            </a:extLst>
          </p:cNvPr>
          <p:cNvSpPr txBox="1"/>
          <p:nvPr/>
        </p:nvSpPr>
        <p:spPr>
          <a:xfrm>
            <a:off x="3319364" y="4742996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1379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DCCE77-3343-481D-BC11-F9F8285E6B08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2F582B-38F4-44D8-A2A7-13DA380F6494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문제 해결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6E2E3-0FA7-4393-9951-09D778720E18}"/>
              </a:ext>
            </a:extLst>
          </p:cNvPr>
          <p:cNvSpPr txBox="1"/>
          <p:nvPr/>
        </p:nvSpPr>
        <p:spPr>
          <a:xfrm>
            <a:off x="1503123" y="1756155"/>
            <a:ext cx="639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]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를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번째 행까지 얻을 수 있는 점수의 </a:t>
            </a:r>
            <a:r>
              <a: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rPr>
              <a:t>최대값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으로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FCBBB8-CE8D-42AB-9054-645808DDA273}"/>
              </a:ext>
            </a:extLst>
          </p:cNvPr>
          <p:cNvSpPr txBox="1"/>
          <p:nvPr/>
        </p:nvSpPr>
        <p:spPr>
          <a:xfrm>
            <a:off x="1503123" y="2598003"/>
            <a:ext cx="587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4800" dirty="0">
                <a:latin typeface="a고딕12" panose="02020600000000000000" pitchFamily="18" charset="-127"/>
                <a:ea typeface="a고딕12" panose="02020600000000000000" pitchFamily="18" charset="-127"/>
              </a:rPr>
              <a:t>[i+1] = </a:t>
            </a:r>
            <a:r>
              <a:rPr lang="en-US" altLang="ko-KR" sz="4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4800" dirty="0"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en-US" altLang="ko-KR" sz="4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sz="4800" dirty="0">
                <a:latin typeface="a고딕12" panose="02020600000000000000" pitchFamily="18" charset="-127"/>
                <a:ea typeface="a고딕12" panose="02020600000000000000" pitchFamily="18" charset="-127"/>
              </a:rPr>
              <a:t>]+ …</a:t>
            </a:r>
            <a:endParaRPr lang="ko-KR" altLang="en-US" sz="4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0FB5D-F432-4ABF-A0B7-EF7D2BE50835}"/>
              </a:ext>
            </a:extLst>
          </p:cNvPr>
          <p:cNvSpPr txBox="1"/>
          <p:nvPr/>
        </p:nvSpPr>
        <p:spPr>
          <a:xfrm>
            <a:off x="1515648" y="3716850"/>
            <a:ext cx="939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행이 추가될 때마다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배열의 전체 값을 계속 업데이트해줘야 하는 문제가 발생</a:t>
            </a: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E35D9945-03D2-4864-A4BC-5F054D8B4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00464"/>
              </p:ext>
            </p:extLst>
          </p:nvPr>
        </p:nvGraphicFramePr>
        <p:xfrm>
          <a:off x="4371548" y="4374032"/>
          <a:ext cx="3448904" cy="160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26">
                  <a:extLst>
                    <a:ext uri="{9D8B030D-6E8A-4147-A177-3AD203B41FA5}">
                      <a16:colId xmlns:a16="http://schemas.microsoft.com/office/drawing/2014/main" val="3467902843"/>
                    </a:ext>
                  </a:extLst>
                </a:gridCol>
                <a:gridCol w="862226">
                  <a:extLst>
                    <a:ext uri="{9D8B030D-6E8A-4147-A177-3AD203B41FA5}">
                      <a16:colId xmlns:a16="http://schemas.microsoft.com/office/drawing/2014/main" val="591111720"/>
                    </a:ext>
                  </a:extLst>
                </a:gridCol>
                <a:gridCol w="862226">
                  <a:extLst>
                    <a:ext uri="{9D8B030D-6E8A-4147-A177-3AD203B41FA5}">
                      <a16:colId xmlns:a16="http://schemas.microsoft.com/office/drawing/2014/main" val="3461520298"/>
                    </a:ext>
                  </a:extLst>
                </a:gridCol>
                <a:gridCol w="862226">
                  <a:extLst>
                    <a:ext uri="{9D8B030D-6E8A-4147-A177-3AD203B41FA5}">
                      <a16:colId xmlns:a16="http://schemas.microsoft.com/office/drawing/2014/main" val="249081128"/>
                    </a:ext>
                  </a:extLst>
                </a:gridCol>
              </a:tblGrid>
              <a:tr h="535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66376"/>
                  </a:ext>
                </a:extLst>
              </a:tr>
              <a:tr h="535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99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29312"/>
                  </a:ext>
                </a:extLst>
              </a:tr>
              <a:tr h="535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70547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2EC2A8A5-59B3-404E-B49B-5BC232808128}"/>
              </a:ext>
            </a:extLst>
          </p:cNvPr>
          <p:cNvSpPr/>
          <p:nvPr/>
        </p:nvSpPr>
        <p:spPr>
          <a:xfrm>
            <a:off x="7156574" y="4386558"/>
            <a:ext cx="475989" cy="5041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030BD1-DD53-4CD9-82B1-19F952D0141D}"/>
              </a:ext>
            </a:extLst>
          </p:cNvPr>
          <p:cNvSpPr/>
          <p:nvPr/>
        </p:nvSpPr>
        <p:spPr>
          <a:xfrm>
            <a:off x="6292279" y="4925179"/>
            <a:ext cx="475989" cy="5041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E882861-7953-4317-BF63-242CC7F0C00D}"/>
              </a:ext>
            </a:extLst>
          </p:cNvPr>
          <p:cNvSpPr/>
          <p:nvPr/>
        </p:nvSpPr>
        <p:spPr>
          <a:xfrm>
            <a:off x="4576213" y="5476327"/>
            <a:ext cx="475989" cy="5041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7A029E-F3AB-49D8-9C0D-B9C3A4148C2F}"/>
              </a:ext>
            </a:extLst>
          </p:cNvPr>
          <p:cNvSpPr/>
          <p:nvPr/>
        </p:nvSpPr>
        <p:spPr>
          <a:xfrm>
            <a:off x="6292278" y="4386558"/>
            <a:ext cx="475989" cy="5041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B80F10-72C6-4B74-9ED2-2EF31F6FDD7B}"/>
              </a:ext>
            </a:extLst>
          </p:cNvPr>
          <p:cNvSpPr/>
          <p:nvPr/>
        </p:nvSpPr>
        <p:spPr>
          <a:xfrm>
            <a:off x="7162837" y="4903244"/>
            <a:ext cx="475989" cy="5041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AC20BA-6CCD-40CC-A711-3CFC1E3EFF92}"/>
              </a:ext>
            </a:extLst>
          </p:cNvPr>
          <p:cNvSpPr txBox="1"/>
          <p:nvPr/>
        </p:nvSpPr>
        <p:spPr>
          <a:xfrm>
            <a:off x="8208759" y="4386558"/>
            <a:ext cx="15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[1] = 5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D4BB7-8426-46CC-9E21-6FFC1F2EB5CE}"/>
              </a:ext>
            </a:extLst>
          </p:cNvPr>
          <p:cNvSpPr txBox="1"/>
          <p:nvPr/>
        </p:nvSpPr>
        <p:spPr>
          <a:xfrm>
            <a:off x="8208759" y="4970658"/>
            <a:ext cx="15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[2] = 12??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7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68B850DF-36FD-4622-BC58-52870B31D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99960"/>
              </p:ext>
            </p:extLst>
          </p:nvPr>
        </p:nvGraphicFramePr>
        <p:xfrm>
          <a:off x="365427" y="4008715"/>
          <a:ext cx="6229684" cy="258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1">
                  <a:extLst>
                    <a:ext uri="{9D8B030D-6E8A-4147-A177-3AD203B41FA5}">
                      <a16:colId xmlns:a16="http://schemas.microsoft.com/office/drawing/2014/main" val="3467902843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591111720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3461520298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249081128"/>
                    </a:ext>
                  </a:extLst>
                </a:gridCol>
              </a:tblGrid>
              <a:tr h="64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66376"/>
                  </a:ext>
                </a:extLst>
              </a:tr>
              <a:tr h="64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][0]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][1]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][2]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][3]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29312"/>
                  </a:ext>
                </a:extLst>
              </a:tr>
              <a:tr h="64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70547"/>
                  </a:ext>
                </a:extLst>
              </a:tr>
              <a:tr h="64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DP[N][0]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DP[N][1]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DP[N][2]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DP[N][3]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16530"/>
                  </a:ext>
                </a:extLst>
              </a:tr>
            </a:tbl>
          </a:graphicData>
        </a:graphic>
      </p:graphicFrame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7990DEE1-2A93-45B9-91C2-D0AEB11EAE75}"/>
              </a:ext>
            </a:extLst>
          </p:cNvPr>
          <p:cNvSpPr/>
          <p:nvPr/>
        </p:nvSpPr>
        <p:spPr>
          <a:xfrm>
            <a:off x="650083" y="3779060"/>
            <a:ext cx="1061148" cy="1079808"/>
          </a:xfrm>
          <a:prstGeom prst="mathMultiply">
            <a:avLst>
              <a:gd name="adj1" fmla="val 7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49BAB3FC-AEA9-4544-BD01-28D654998920}"/>
              </a:ext>
            </a:extLst>
          </p:cNvPr>
          <p:cNvSpPr/>
          <p:nvPr/>
        </p:nvSpPr>
        <p:spPr>
          <a:xfrm>
            <a:off x="2153803" y="3779060"/>
            <a:ext cx="1061148" cy="1079808"/>
          </a:xfrm>
          <a:prstGeom prst="mathMultiply">
            <a:avLst>
              <a:gd name="adj1" fmla="val 7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251BD86-5C56-4FAC-B615-0B2DE2DDC36E}"/>
              </a:ext>
            </a:extLst>
          </p:cNvPr>
          <p:cNvSpPr/>
          <p:nvPr/>
        </p:nvSpPr>
        <p:spPr>
          <a:xfrm>
            <a:off x="3770185" y="3779060"/>
            <a:ext cx="1061148" cy="1079808"/>
          </a:xfrm>
          <a:prstGeom prst="mathMultiply">
            <a:avLst>
              <a:gd name="adj1" fmla="val 7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309A4937-771D-4B7F-B541-EA9986D873FB}"/>
              </a:ext>
            </a:extLst>
          </p:cNvPr>
          <p:cNvSpPr/>
          <p:nvPr/>
        </p:nvSpPr>
        <p:spPr>
          <a:xfrm>
            <a:off x="5281006" y="3779060"/>
            <a:ext cx="1061148" cy="1079808"/>
          </a:xfrm>
          <a:prstGeom prst="mathMultiply">
            <a:avLst>
              <a:gd name="adj1" fmla="val 7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4194018-35BD-4AC7-A2A9-45636DAD2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71708"/>
              </p:ext>
            </p:extLst>
          </p:nvPr>
        </p:nvGraphicFramePr>
        <p:xfrm>
          <a:off x="365427" y="1708347"/>
          <a:ext cx="3722148" cy="156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37">
                  <a:extLst>
                    <a:ext uri="{9D8B030D-6E8A-4147-A177-3AD203B41FA5}">
                      <a16:colId xmlns:a16="http://schemas.microsoft.com/office/drawing/2014/main" val="3467902843"/>
                    </a:ext>
                  </a:extLst>
                </a:gridCol>
                <a:gridCol w="930537">
                  <a:extLst>
                    <a:ext uri="{9D8B030D-6E8A-4147-A177-3AD203B41FA5}">
                      <a16:colId xmlns:a16="http://schemas.microsoft.com/office/drawing/2014/main" val="591111720"/>
                    </a:ext>
                  </a:extLst>
                </a:gridCol>
                <a:gridCol w="930537">
                  <a:extLst>
                    <a:ext uri="{9D8B030D-6E8A-4147-A177-3AD203B41FA5}">
                      <a16:colId xmlns:a16="http://schemas.microsoft.com/office/drawing/2014/main" val="3461520298"/>
                    </a:ext>
                  </a:extLst>
                </a:gridCol>
                <a:gridCol w="930537">
                  <a:extLst>
                    <a:ext uri="{9D8B030D-6E8A-4147-A177-3AD203B41FA5}">
                      <a16:colId xmlns:a16="http://schemas.microsoft.com/office/drawing/2014/main" val="249081128"/>
                    </a:ext>
                  </a:extLst>
                </a:gridCol>
              </a:tblGrid>
              <a:tr h="391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66376"/>
                  </a:ext>
                </a:extLst>
              </a:tr>
              <a:tr h="391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29312"/>
                  </a:ext>
                </a:extLst>
              </a:tr>
              <a:tr h="391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70547"/>
                  </a:ext>
                </a:extLst>
              </a:tr>
              <a:tr h="39133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16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AC8467-7F7B-4577-B59C-44026D1FC001}"/>
              </a:ext>
            </a:extLst>
          </p:cNvPr>
          <p:cNvSpPr txBox="1"/>
          <p:nvPr/>
        </p:nvSpPr>
        <p:spPr>
          <a:xfrm>
            <a:off x="-181738" y="1084511"/>
            <a:ext cx="206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고딕12" panose="02020600000000000000" pitchFamily="18" charset="-127"/>
                <a:ea typeface="a고딕12" panose="02020600000000000000" pitchFamily="18" charset="-127"/>
              </a:rPr>
              <a:t>land</a:t>
            </a:r>
            <a:endParaRPr lang="ko-KR" altLang="en-US" sz="36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5D6D1-CE06-497B-A2F7-2F2B04139DD1}"/>
              </a:ext>
            </a:extLst>
          </p:cNvPr>
          <p:cNvSpPr txBox="1"/>
          <p:nvPr/>
        </p:nvSpPr>
        <p:spPr>
          <a:xfrm>
            <a:off x="200333" y="3293724"/>
            <a:ext cx="179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3600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3600" dirty="0">
                <a:latin typeface="a고딕12" panose="02020600000000000000" pitchFamily="18" charset="-127"/>
                <a:ea typeface="a고딕12" panose="02020600000000000000" pitchFamily="18" charset="-127"/>
              </a:rPr>
              <a:t>배열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7E4428-0AFA-43D1-9F08-C2668E637ACF}"/>
              </a:ext>
            </a:extLst>
          </p:cNvPr>
          <p:cNvSpPr/>
          <p:nvPr/>
        </p:nvSpPr>
        <p:spPr>
          <a:xfrm>
            <a:off x="543957" y="4751828"/>
            <a:ext cx="1160173" cy="49283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97E983-5DC2-4742-B0F0-EAF4822045CF}"/>
              </a:ext>
            </a:extLst>
          </p:cNvPr>
          <p:cNvSpPr/>
          <p:nvPr/>
        </p:nvSpPr>
        <p:spPr>
          <a:xfrm>
            <a:off x="2135281" y="4751828"/>
            <a:ext cx="1160173" cy="49283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27AB06-0867-4043-B0CE-9C02E02B02F2}"/>
              </a:ext>
            </a:extLst>
          </p:cNvPr>
          <p:cNvSpPr/>
          <p:nvPr/>
        </p:nvSpPr>
        <p:spPr>
          <a:xfrm>
            <a:off x="3708143" y="4751828"/>
            <a:ext cx="1160173" cy="49283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6BBC83-8B52-4F7A-8595-5EE5FC1FCA41}"/>
              </a:ext>
            </a:extLst>
          </p:cNvPr>
          <p:cNvSpPr/>
          <p:nvPr/>
        </p:nvSpPr>
        <p:spPr>
          <a:xfrm>
            <a:off x="5281005" y="4751828"/>
            <a:ext cx="1160173" cy="49283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BE00BE-7E16-41A5-BF56-AAF40A03DE6A}"/>
              </a:ext>
            </a:extLst>
          </p:cNvPr>
          <p:cNvSpPr txBox="1"/>
          <p:nvPr/>
        </p:nvSpPr>
        <p:spPr>
          <a:xfrm>
            <a:off x="4634740" y="1708347"/>
            <a:ext cx="587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en-US" altLang="ko-KR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][k] = max(</a:t>
            </a:r>
            <a:r>
              <a:rPr lang="en-US" altLang="ko-KR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[i-1][k])+land[</a:t>
            </a:r>
            <a:r>
              <a:rPr lang="en-US" altLang="ko-KR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][k] </a:t>
            </a:r>
            <a:endParaRPr lang="ko-KR" altLang="en-US" sz="2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ACB143-403F-402A-BBA0-766200957016}"/>
              </a:ext>
            </a:extLst>
          </p:cNvPr>
          <p:cNvSpPr/>
          <p:nvPr/>
        </p:nvSpPr>
        <p:spPr>
          <a:xfrm>
            <a:off x="543957" y="6017610"/>
            <a:ext cx="6229684" cy="5137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05A344-FB82-4AE1-B4BF-6BA54CF19417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E2DDB6-FD0D-48BB-A8E4-E37D369EEA39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Solution 1 DP(bottom-up)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7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5C2E6E-4FA3-4BD9-B617-5096E9F50E77}"/>
              </a:ext>
            </a:extLst>
          </p:cNvPr>
          <p:cNvSpPr/>
          <p:nvPr/>
        </p:nvSpPr>
        <p:spPr>
          <a:xfrm>
            <a:off x="1027135" y="864296"/>
            <a:ext cx="1828800" cy="8392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[100001][4]</a:t>
            </a:r>
            <a:endParaRPr lang="ko-KR" altLang="en-US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8EE7F5-5A72-4365-A92D-D161F1536B06}"/>
              </a:ext>
            </a:extLst>
          </p:cNvPr>
          <p:cNvSpPr/>
          <p:nvPr/>
        </p:nvSpPr>
        <p:spPr>
          <a:xfrm>
            <a:off x="3194138" y="864296"/>
            <a:ext cx="1828800" cy="8392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[0][i] = land[0][</a:t>
            </a:r>
            <a:r>
              <a:rPr lang="en-US" altLang="ko-KR" dirty="0" err="1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]</a:t>
            </a:r>
            <a:endParaRPr lang="ko-KR" altLang="en-US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0B703-3A0B-4D6A-A5EE-C7CFA2510911}"/>
              </a:ext>
            </a:extLst>
          </p:cNvPr>
          <p:cNvSpPr txBox="1"/>
          <p:nvPr/>
        </p:nvSpPr>
        <p:spPr>
          <a:xfrm>
            <a:off x="3563655" y="494964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i = 0…4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BEA8F-B2BA-4ED3-893D-2ECA186ABC59}"/>
              </a:ext>
            </a:extLst>
          </p:cNvPr>
          <p:cNvSpPr txBox="1"/>
          <p:nvPr/>
        </p:nvSpPr>
        <p:spPr>
          <a:xfrm>
            <a:off x="751562" y="2081832"/>
            <a:ext cx="631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j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는 현재 탐색하고 있는 열의 인덱스</a:t>
            </a: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k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는 이전 행의 최대값을 참조하기 위한 변수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2774AB-76C5-4437-B40D-873B085F0362}"/>
              </a:ext>
            </a:extLst>
          </p:cNvPr>
          <p:cNvSpPr/>
          <p:nvPr/>
        </p:nvSpPr>
        <p:spPr>
          <a:xfrm>
            <a:off x="751562" y="162838"/>
            <a:ext cx="4734838" cy="1910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58F72-105F-47BA-AEAB-B321147DBB64}"/>
              </a:ext>
            </a:extLst>
          </p:cNvPr>
          <p:cNvSpPr txBox="1"/>
          <p:nvPr/>
        </p:nvSpPr>
        <p:spPr>
          <a:xfrm>
            <a:off x="1027135" y="338203"/>
            <a:ext cx="125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초기화</a:t>
            </a: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FD8BCAE9-31F3-45B9-B102-A012F77D8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24181"/>
              </p:ext>
            </p:extLst>
          </p:nvPr>
        </p:nvGraphicFramePr>
        <p:xfrm>
          <a:off x="834995" y="3081789"/>
          <a:ext cx="6229684" cy="258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1">
                  <a:extLst>
                    <a:ext uri="{9D8B030D-6E8A-4147-A177-3AD203B41FA5}">
                      <a16:colId xmlns:a16="http://schemas.microsoft.com/office/drawing/2014/main" val="3467902843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591111720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3461520298"/>
                    </a:ext>
                  </a:extLst>
                </a:gridCol>
                <a:gridCol w="1557421">
                  <a:extLst>
                    <a:ext uri="{9D8B030D-6E8A-4147-A177-3AD203B41FA5}">
                      <a16:colId xmlns:a16="http://schemas.microsoft.com/office/drawing/2014/main" val="249081128"/>
                    </a:ext>
                  </a:extLst>
                </a:gridCol>
              </a:tblGrid>
              <a:tr h="64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DP[i-1][k]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DP[i-1][k]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DP[i-1][k]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DP[i-1][k]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66376"/>
                  </a:ext>
                </a:extLst>
              </a:tr>
              <a:tr h="64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][j]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][j]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][j]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</a:t>
                      </a:r>
                      <a:r>
                        <a:rPr lang="en-US" altLang="ko-KR" b="0" dirty="0" err="1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i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][j]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29312"/>
                  </a:ext>
                </a:extLst>
              </a:tr>
              <a:tr h="64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…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70547"/>
                  </a:ext>
                </a:extLst>
              </a:tr>
              <a:tr h="646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DP[N][0]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DP[N][1]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DP[N][2]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DP[N][3]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165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B69BADC-E69B-4BCC-947C-2C6C472BC404}"/>
              </a:ext>
            </a:extLst>
          </p:cNvPr>
          <p:cNvSpPr txBox="1"/>
          <p:nvPr/>
        </p:nvSpPr>
        <p:spPr>
          <a:xfrm>
            <a:off x="6789106" y="3221897"/>
            <a:ext cx="56158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j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 </a:t>
            </a:r>
            <a:endParaRPr lang="en-US" altLang="ko-KR" sz="2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= 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j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]&gt;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[i-1][k]+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land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j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]?</a:t>
            </a:r>
            <a:endParaRPr lang="en-US" altLang="ko-KR" sz="2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j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]:</a:t>
            </a:r>
            <a:endParaRPr lang="en-US" altLang="ko-KR" sz="2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[i-1][k]+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land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][</a:t>
            </a:r>
            <a:r>
              <a:rPr lang="ko-KR" altLang="en-US" sz="28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j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7AF9A8-9282-4D7E-92B1-01F6829A9C5E}"/>
              </a:ext>
            </a:extLst>
          </p:cNvPr>
          <p:cNvSpPr txBox="1"/>
          <p:nvPr/>
        </p:nvSpPr>
        <p:spPr>
          <a:xfrm>
            <a:off x="2505207" y="6020423"/>
            <a:ext cx="7578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answer</a:t>
            </a:r>
            <a:r>
              <a:rPr lang="ko-KR" altLang="en-US" sz="2000" dirty="0">
                <a:latin typeface="a고딕12" panose="02020600000000000000" pitchFamily="18" charset="-127"/>
                <a:ea typeface="a고딕12" panose="02020600000000000000" pitchFamily="18" charset="-127"/>
              </a:rPr>
              <a:t> = *</a:t>
            </a:r>
            <a:r>
              <a:rPr lang="ko-KR" altLang="en-US" sz="2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max_element</a:t>
            </a:r>
            <a:r>
              <a:rPr lang="ko-KR" altLang="en-US" sz="2000" dirty="0"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2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ko-KR" altLang="en-US" sz="2000" dirty="0">
                <a:latin typeface="a고딕12" panose="02020600000000000000" pitchFamily="18" charset="-127"/>
                <a:ea typeface="a고딕12" panose="02020600000000000000" pitchFamily="18" charset="-127"/>
              </a:rPr>
              <a:t>[landSize-1], </a:t>
            </a:r>
            <a:r>
              <a:rPr lang="ko-KR" altLang="en-US" sz="20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ko-KR" altLang="en-US" sz="2000" dirty="0">
                <a:latin typeface="a고딕12" panose="02020600000000000000" pitchFamily="18" charset="-127"/>
                <a:ea typeface="a고딕12" panose="02020600000000000000" pitchFamily="18" charset="-127"/>
              </a:rPr>
              <a:t>[landSize-1]+4);</a:t>
            </a:r>
          </a:p>
        </p:txBody>
      </p:sp>
    </p:spTree>
    <p:extLst>
      <p:ext uri="{BB962C8B-B14F-4D97-AF65-F5344CB8AC3E}">
        <p14:creationId xmlns:p14="http://schemas.microsoft.com/office/powerpoint/2010/main" val="11018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809951-89F4-497A-9A26-000DE34FF303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8C9FC-A1C2-414B-91E0-021086105E84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Solution 2 DP(Top-down)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4EDFE-1840-4A5A-AEB2-BC3DB77B2057}"/>
              </a:ext>
            </a:extLst>
          </p:cNvPr>
          <p:cNvSpPr txBox="1"/>
          <p:nvPr/>
        </p:nvSpPr>
        <p:spPr>
          <a:xfrm>
            <a:off x="4136721" y="1407203"/>
            <a:ext cx="30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memoization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을 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1C87E-2292-4B39-9160-1634869BD4CC}"/>
              </a:ext>
            </a:extLst>
          </p:cNvPr>
          <p:cNvSpPr txBox="1"/>
          <p:nvPr/>
        </p:nvSpPr>
        <p:spPr>
          <a:xfrm>
            <a:off x="3290171" y="2270435"/>
            <a:ext cx="454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답은 맞으나 시간 초과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079F70-0800-4622-A40D-899819C4C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40" y="2894574"/>
            <a:ext cx="4082578" cy="38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DB99D8B-AF5A-49F0-AE3B-0F5A4DA1D2E4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9AB4C0-C691-40F2-B0EF-5EFA26D60ABC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Solution 3 </a:t>
            </a:r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다른 아이디어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B790571-CF5F-4C31-84BF-E48C282F5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32259"/>
              </p:ext>
            </p:extLst>
          </p:nvPr>
        </p:nvGraphicFramePr>
        <p:xfrm>
          <a:off x="2538086" y="1775521"/>
          <a:ext cx="7115828" cy="359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957">
                  <a:extLst>
                    <a:ext uri="{9D8B030D-6E8A-4147-A177-3AD203B41FA5}">
                      <a16:colId xmlns:a16="http://schemas.microsoft.com/office/drawing/2014/main" val="4040040038"/>
                    </a:ext>
                  </a:extLst>
                </a:gridCol>
                <a:gridCol w="1778957">
                  <a:extLst>
                    <a:ext uri="{9D8B030D-6E8A-4147-A177-3AD203B41FA5}">
                      <a16:colId xmlns:a16="http://schemas.microsoft.com/office/drawing/2014/main" val="3959006150"/>
                    </a:ext>
                  </a:extLst>
                </a:gridCol>
                <a:gridCol w="1778957">
                  <a:extLst>
                    <a:ext uri="{9D8B030D-6E8A-4147-A177-3AD203B41FA5}">
                      <a16:colId xmlns:a16="http://schemas.microsoft.com/office/drawing/2014/main" val="4224548723"/>
                    </a:ext>
                  </a:extLst>
                </a:gridCol>
                <a:gridCol w="1778957">
                  <a:extLst>
                    <a:ext uri="{9D8B030D-6E8A-4147-A177-3AD203B41FA5}">
                      <a16:colId xmlns:a16="http://schemas.microsoft.com/office/drawing/2014/main" val="3846856944"/>
                    </a:ext>
                  </a:extLst>
                </a:gridCol>
              </a:tblGrid>
              <a:tr h="899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937220"/>
                  </a:ext>
                </a:extLst>
              </a:tr>
              <a:tr h="899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359"/>
                  </a:ext>
                </a:extLst>
              </a:tr>
              <a:tr h="899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a고딕12" panose="02020600000000000000" pitchFamily="18" charset="-127"/>
                          <a:ea typeface="a고딕12" panose="02020600000000000000" pitchFamily="18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67687"/>
                  </a:ext>
                </a:extLst>
              </a:tr>
              <a:tr h="899535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a고딕12" panose="02020600000000000000" pitchFamily="18" charset="-127"/>
                        <a:ea typeface="a고딕12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38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E6D951C-61CC-44F7-871D-7EFDAFF75130}"/>
              </a:ext>
            </a:extLst>
          </p:cNvPr>
          <p:cNvSpPr txBox="1"/>
          <p:nvPr/>
        </p:nvSpPr>
        <p:spPr>
          <a:xfrm>
            <a:off x="1799050" y="1788047"/>
            <a:ext cx="739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0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4215F-40B6-4652-B409-32823ACD72C9}"/>
              </a:ext>
            </a:extLst>
          </p:cNvPr>
          <p:cNvSpPr txBox="1"/>
          <p:nvPr/>
        </p:nvSpPr>
        <p:spPr>
          <a:xfrm>
            <a:off x="1799050" y="2739345"/>
            <a:ext cx="739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BAE29-0BE0-4F01-9E84-4F3A6745554A}"/>
              </a:ext>
            </a:extLst>
          </p:cNvPr>
          <p:cNvSpPr txBox="1"/>
          <p:nvPr/>
        </p:nvSpPr>
        <p:spPr>
          <a:xfrm>
            <a:off x="1799050" y="3615415"/>
            <a:ext cx="739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9C2F3-B7A8-4A0D-93F3-7D70268EDE94}"/>
              </a:ext>
            </a:extLst>
          </p:cNvPr>
          <p:cNvSpPr txBox="1"/>
          <p:nvPr/>
        </p:nvSpPr>
        <p:spPr>
          <a:xfrm>
            <a:off x="1799050" y="4480457"/>
            <a:ext cx="739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</a:t>
            </a:r>
            <a:endParaRPr lang="ko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BACAE-3D4C-4BE6-B0E9-CB2243893F1D}"/>
              </a:ext>
            </a:extLst>
          </p:cNvPr>
          <p:cNvSpPr txBox="1"/>
          <p:nvPr/>
        </p:nvSpPr>
        <p:spPr>
          <a:xfrm>
            <a:off x="2168567" y="5705605"/>
            <a:ext cx="8328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현재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행의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최대값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+ </a:t>
            </a:r>
            <a:r>
              <a:rPr lang="ko-KR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다음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행에서 둘째로 큰 </a:t>
            </a:r>
            <a:r>
              <a:rPr lang="ko-KR" altLang="en-US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값 </a:t>
            </a:r>
            <a:r>
              <a:rPr lang="en-US" altLang="ko-KR" sz="2800" dirty="0">
                <a:latin typeface="a고딕12" panose="02020600000000000000" pitchFamily="18" charset="-127"/>
                <a:ea typeface="a고딕12" panose="02020600000000000000" pitchFamily="18" charset="-127"/>
              </a:rPr>
              <a:t>vs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</a:p>
          <a:p>
            <a:pPr algn="ctr"/>
            <a:r>
              <a:rPr lang="ko-KR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현재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행에서 둘째로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큰 </a:t>
            </a:r>
            <a:r>
              <a:rPr lang="ko-KR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값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+ </a:t>
            </a:r>
            <a:r>
              <a:rPr lang="ko-KR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다음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en-US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행의</a:t>
            </a:r>
            <a:r>
              <a:rPr lang="en-US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sz="2800" dirty="0">
                <a:effectLst/>
                <a:latin typeface="a고딕12" panose="02020600000000000000" pitchFamily="18" charset="-127"/>
                <a:ea typeface="a고딕12" panose="02020600000000000000" pitchFamily="18" charset="-127"/>
              </a:rPr>
              <a:t>최대값</a:t>
            </a:r>
            <a:endParaRPr lang="ko-KR" altLang="en-US" sz="28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C1F645A-7E2B-43D1-A267-FBB780A1751A}"/>
              </a:ext>
            </a:extLst>
          </p:cNvPr>
          <p:cNvSpPr/>
          <p:nvPr/>
        </p:nvSpPr>
        <p:spPr>
          <a:xfrm>
            <a:off x="8397777" y="1989494"/>
            <a:ext cx="739037" cy="492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4558BD-5F2A-40BE-A10D-2B6A7434EE86}"/>
              </a:ext>
            </a:extLst>
          </p:cNvPr>
          <p:cNvSpPr/>
          <p:nvPr/>
        </p:nvSpPr>
        <p:spPr>
          <a:xfrm>
            <a:off x="6631607" y="2897494"/>
            <a:ext cx="739037" cy="492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9AF0BA1-E4D5-4321-8731-3940D462CDD6}"/>
              </a:ext>
            </a:extLst>
          </p:cNvPr>
          <p:cNvSpPr/>
          <p:nvPr/>
        </p:nvSpPr>
        <p:spPr>
          <a:xfrm>
            <a:off x="6631607" y="1998703"/>
            <a:ext cx="739037" cy="49283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E460D1-3DC8-46A9-BD93-EC4F9759B17F}"/>
              </a:ext>
            </a:extLst>
          </p:cNvPr>
          <p:cNvSpPr/>
          <p:nvPr/>
        </p:nvSpPr>
        <p:spPr>
          <a:xfrm>
            <a:off x="8397777" y="2897494"/>
            <a:ext cx="739037" cy="49283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912C7-7AF3-46AE-91E9-AC345971CE75}"/>
              </a:ext>
            </a:extLst>
          </p:cNvPr>
          <p:cNvSpPr txBox="1"/>
          <p:nvPr/>
        </p:nvSpPr>
        <p:spPr>
          <a:xfrm>
            <a:off x="9873360" y="2344786"/>
            <a:ext cx="221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파란색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pair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의 합이 더 크기때문에 배열을 </a:t>
            </a: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ko-KR" altLang="en-US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업데이트해야함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43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663</Words>
  <Application>Microsoft Office PowerPoint</Application>
  <PresentationFormat>와이드스크린</PresentationFormat>
  <Paragraphs>146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a고딕12</vt:lpstr>
      <vt:lpstr>맑은 고딕</vt:lpstr>
      <vt:lpstr>Arial</vt:lpstr>
      <vt:lpstr>Calibri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15</cp:revision>
  <dcterms:created xsi:type="dcterms:W3CDTF">2020-11-23T10:43:12Z</dcterms:created>
  <dcterms:modified xsi:type="dcterms:W3CDTF">2020-11-24T01:51:19Z</dcterms:modified>
</cp:coreProperties>
</file>